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93" r:id="rId2"/>
    <p:sldId id="375" r:id="rId3"/>
    <p:sldId id="473" r:id="rId4"/>
    <p:sldId id="474" r:id="rId5"/>
    <p:sldId id="475" r:id="rId6"/>
    <p:sldId id="477" r:id="rId7"/>
    <p:sldId id="479" r:id="rId8"/>
    <p:sldId id="480" r:id="rId9"/>
    <p:sldId id="481" r:id="rId10"/>
    <p:sldId id="482" r:id="rId11"/>
    <p:sldId id="483" r:id="rId12"/>
    <p:sldId id="485" r:id="rId13"/>
    <p:sldId id="491" r:id="rId14"/>
    <p:sldId id="487" r:id="rId15"/>
    <p:sldId id="488" r:id="rId16"/>
    <p:sldId id="489" r:id="rId17"/>
    <p:sldId id="490" r:id="rId18"/>
    <p:sldId id="496" r:id="rId19"/>
    <p:sldId id="497" r:id="rId20"/>
    <p:sldId id="498" r:id="rId21"/>
  </p:sldIdLst>
  <p:sldSz cx="9144000" cy="6858000" type="screen4x3"/>
  <p:notesSz cx="6788150" cy="992346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a:srgbClr val="66FF33"/>
    <a:srgbClr val="FFCC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p:scale>
          <a:sx n="66" d="100"/>
          <a:sy n="66" d="100"/>
        </p:scale>
        <p:origin x="-1494"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4"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B4B48823-EBD3-425D-817A-DBDCCE1540DE}" type="datetimeFigureOut">
              <a:rPr lang="it-IT"/>
              <a:pPr>
                <a:defRPr/>
              </a:pPr>
              <a:t>04/03/2015</a:t>
            </a:fld>
            <a:endParaRPr lang="it-IT"/>
          </a:p>
        </p:txBody>
      </p:sp>
      <p:sp>
        <p:nvSpPr>
          <p:cNvPr id="4" name="Segnaposto immagine diapositiva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3288"/>
            <a:ext cx="5429250" cy="4465637"/>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7" name="Segnaposto numero diapositiva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DE67A32-0B48-44E7-BC4A-04F68A2E476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CE2A26-04A6-4E4D-9982-80329657D7D0}" type="slidenum">
              <a:rPr lang="it-IT" smtClean="0">
                <a:solidFill>
                  <a:srgbClr val="000000"/>
                </a:solidFill>
                <a:ea typeface="ＭＳ Ｐゴシック" pitchFamily="34" charset="-128"/>
              </a:rPr>
              <a:pPr/>
              <a:t>2</a:t>
            </a:fld>
            <a:endParaRPr lang="it-IT" smtClean="0">
              <a:solidFill>
                <a:srgbClr val="000000"/>
              </a:solidFill>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481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CE3011-A69C-41CF-BC67-4B0F03B11054}" type="slidenum">
              <a:rPr lang="it-IT" smtClean="0">
                <a:solidFill>
                  <a:srgbClr val="000000"/>
                </a:solidFill>
                <a:ea typeface="ＭＳ Ｐゴシック" pitchFamily="34" charset="-128"/>
              </a:rPr>
              <a:pPr/>
              <a:t>11</a:t>
            </a:fld>
            <a:endParaRPr lang="it-IT" smtClean="0">
              <a:solidFill>
                <a:srgbClr val="000000"/>
              </a:solidFill>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686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0C5C41-E3E9-4757-88DF-27E84E52E0C3}" type="slidenum">
              <a:rPr lang="it-IT" smtClean="0">
                <a:solidFill>
                  <a:srgbClr val="000000"/>
                </a:solidFill>
                <a:ea typeface="ＭＳ Ｐゴシック" pitchFamily="34" charset="-128"/>
              </a:rPr>
              <a:pPr/>
              <a:t>12</a:t>
            </a:fld>
            <a:endParaRPr lang="it-IT" smtClean="0">
              <a:solidFill>
                <a:srgbClr val="000000"/>
              </a:solidFill>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891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891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EEE677-4FC2-42AD-AB00-DF7040E0706C}" type="slidenum">
              <a:rPr lang="it-IT" smtClean="0">
                <a:solidFill>
                  <a:srgbClr val="000000"/>
                </a:solidFill>
                <a:ea typeface="ＭＳ Ｐゴシック" pitchFamily="34" charset="-128"/>
              </a:rPr>
              <a:pPr/>
              <a:t>13</a:t>
            </a:fld>
            <a:endParaRPr lang="it-IT" smtClean="0">
              <a:solidFill>
                <a:srgbClr val="000000"/>
              </a:solidFill>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09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97EBD3-406A-45C2-B136-64CB6DDBD5B4}" type="slidenum">
              <a:rPr lang="it-IT" smtClean="0">
                <a:solidFill>
                  <a:srgbClr val="000000"/>
                </a:solidFill>
                <a:ea typeface="ＭＳ Ｐゴシック" pitchFamily="34" charset="-128"/>
              </a:rPr>
              <a:pPr/>
              <a:t>14</a:t>
            </a:fld>
            <a:endParaRPr lang="it-IT" smtClean="0">
              <a:solidFill>
                <a:srgbClr val="000000"/>
              </a:solidFill>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301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45BEE8-10ED-4E50-B263-376711D2787C}" type="slidenum">
              <a:rPr lang="it-IT" smtClean="0">
                <a:solidFill>
                  <a:srgbClr val="000000"/>
                </a:solidFill>
                <a:ea typeface="ＭＳ Ｐゴシック" pitchFamily="34" charset="-128"/>
              </a:rPr>
              <a:pPr/>
              <a:t>15</a:t>
            </a:fld>
            <a:endParaRPr lang="it-IT" smtClean="0">
              <a:solidFill>
                <a:srgbClr val="000000"/>
              </a:solidFill>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505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505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DE9D74-1693-4AB3-A585-B57DFF6289D2}" type="slidenum">
              <a:rPr lang="it-IT" smtClean="0">
                <a:solidFill>
                  <a:srgbClr val="000000"/>
                </a:solidFill>
                <a:ea typeface="ＭＳ Ｐゴシック" pitchFamily="34" charset="-128"/>
              </a:rPr>
              <a:pPr/>
              <a:t>16</a:t>
            </a:fld>
            <a:endParaRPr lang="it-IT" smtClean="0">
              <a:solidFill>
                <a:srgbClr val="000000"/>
              </a:solidFill>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915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3E7631-8115-4CCF-9309-658BF1FFCFD4}" type="slidenum">
              <a:rPr lang="it-IT" smtClean="0">
                <a:solidFill>
                  <a:srgbClr val="000000"/>
                </a:solidFill>
                <a:ea typeface="ＭＳ Ｐゴシック" pitchFamily="34" charset="-128"/>
              </a:rPr>
              <a:pPr/>
              <a:t>17</a:t>
            </a:fld>
            <a:endParaRPr lang="it-IT" smtClean="0">
              <a:solidFill>
                <a:srgbClr val="000000"/>
              </a:solidFill>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5300" name="Segnaposto numero diapositiva 3"/>
          <p:cNvSpPr txBox="1">
            <a:spLocks noGrp="1"/>
          </p:cNvSpPr>
          <p:nvPr/>
        </p:nvSpPr>
        <p:spPr bwMode="auto">
          <a:xfrm>
            <a:off x="3844925" y="9424988"/>
            <a:ext cx="2941638" cy="496887"/>
          </a:xfrm>
          <a:prstGeom prst="rect">
            <a:avLst/>
          </a:prstGeom>
          <a:noFill/>
          <a:ln w="9525">
            <a:noFill/>
            <a:miter lim="800000"/>
            <a:headEnd/>
            <a:tailEnd/>
          </a:ln>
        </p:spPr>
        <p:txBody>
          <a:bodyPr anchor="b"/>
          <a:lstStyle/>
          <a:p>
            <a:pPr algn="r"/>
            <a:fld id="{5409946E-90B3-45E1-8573-ED99AE59CDB3}" type="slidenum">
              <a:rPr lang="it-IT" sz="1200">
                <a:solidFill>
                  <a:srgbClr val="000000"/>
                </a:solidFill>
                <a:ea typeface="ＭＳ Ｐゴシック" pitchFamily="34" charset="-128"/>
              </a:rPr>
              <a:pPr algn="r"/>
              <a:t>18</a:t>
            </a:fld>
            <a:endParaRPr lang="it-IT" sz="1200">
              <a:solidFill>
                <a:srgbClr val="000000"/>
              </a:solidFill>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843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2F325-1F35-4E61-8825-25F59EEEC668}" type="slidenum">
              <a:rPr lang="it-IT" smtClean="0">
                <a:solidFill>
                  <a:srgbClr val="000000"/>
                </a:solidFill>
                <a:ea typeface="ＭＳ Ｐゴシック" pitchFamily="34" charset="-128"/>
              </a:rPr>
              <a:pPr/>
              <a:t>3</a:t>
            </a:fld>
            <a:endParaRPr lang="it-IT" smtClean="0">
              <a:solidFill>
                <a:srgbClr val="000000"/>
              </a:solidFill>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048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F1634F-6A1E-4D21-9B94-93A865F0032F}" type="slidenum">
              <a:rPr lang="it-IT" smtClean="0">
                <a:solidFill>
                  <a:srgbClr val="000000"/>
                </a:solidFill>
                <a:ea typeface="ＭＳ Ｐゴシック" pitchFamily="34" charset="-128"/>
              </a:rPr>
              <a:pPr/>
              <a:t>4</a:t>
            </a:fld>
            <a:endParaRPr lang="it-IT" smtClean="0">
              <a:solidFill>
                <a:srgbClr val="000000"/>
              </a:solidFill>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253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253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028D67-03CD-4764-B70D-036BE3C1EDC1}" type="slidenum">
              <a:rPr lang="it-IT" smtClean="0">
                <a:solidFill>
                  <a:srgbClr val="000000"/>
                </a:solidFill>
                <a:ea typeface="ＭＳ Ｐゴシック" pitchFamily="34" charset="-128"/>
              </a:rPr>
              <a:pPr/>
              <a:t>5</a:t>
            </a:fld>
            <a:endParaRPr lang="it-IT" smtClean="0">
              <a:solidFill>
                <a:srgbClr val="000000"/>
              </a:solidFill>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457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B04EAA-41A0-409B-A8EE-E64CF4FA627D}" type="slidenum">
              <a:rPr lang="it-IT" smtClean="0">
                <a:solidFill>
                  <a:srgbClr val="000000"/>
                </a:solidFill>
                <a:ea typeface="ＭＳ Ｐゴシック" pitchFamily="34" charset="-128"/>
              </a:rPr>
              <a:pPr/>
              <a:t>6</a:t>
            </a:fld>
            <a:endParaRPr lang="it-IT" smtClean="0">
              <a:solidFill>
                <a:srgbClr val="000000"/>
              </a:solidFill>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662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2EC516-8BE6-42D5-8176-037A152B1B70}" type="slidenum">
              <a:rPr lang="it-IT" smtClean="0">
                <a:solidFill>
                  <a:srgbClr val="000000"/>
                </a:solidFill>
                <a:ea typeface="ＭＳ Ｐゴシック" pitchFamily="34" charset="-128"/>
              </a:rPr>
              <a:pPr/>
              <a:t>7</a:t>
            </a:fld>
            <a:endParaRPr lang="it-IT" smtClean="0">
              <a:solidFill>
                <a:srgbClr val="000000"/>
              </a:solidFill>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867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E81119-9D3A-43DC-BDDB-A799A91C0A17}" type="slidenum">
              <a:rPr lang="it-IT" smtClean="0">
                <a:solidFill>
                  <a:srgbClr val="000000"/>
                </a:solidFill>
                <a:ea typeface="ＭＳ Ｐゴシック" pitchFamily="34" charset="-128"/>
              </a:rPr>
              <a:pPr/>
              <a:t>8</a:t>
            </a:fld>
            <a:endParaRPr lang="it-IT" smtClean="0">
              <a:solidFill>
                <a:srgbClr val="000000"/>
              </a:solidFill>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072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072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E4AC30-C4C3-4DFA-9B11-29D2810F129B}" type="slidenum">
              <a:rPr lang="it-IT" smtClean="0">
                <a:solidFill>
                  <a:srgbClr val="000000"/>
                </a:solidFill>
                <a:ea typeface="ＭＳ Ｐゴシック" pitchFamily="34" charset="-128"/>
              </a:rPr>
              <a:pPr/>
              <a:t>9</a:t>
            </a:fld>
            <a:endParaRPr lang="it-IT" smtClean="0">
              <a:solidFill>
                <a:srgbClr val="000000"/>
              </a:solidFill>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277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277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8328B9-ED43-4FEA-96ED-0A296FDF87B7}" type="slidenum">
              <a:rPr lang="it-IT" smtClean="0">
                <a:solidFill>
                  <a:srgbClr val="000000"/>
                </a:solidFill>
                <a:ea typeface="ＭＳ Ｐゴシック" pitchFamily="34" charset="-128"/>
              </a:rPr>
              <a:pPr/>
              <a:t>10</a:t>
            </a:fld>
            <a:endParaRPr lang="it-IT" smtClean="0">
              <a:solidFill>
                <a:srgbClr val="000000"/>
              </a:solidFill>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E672209-D9D3-471D-87A8-8C2644EB7C23}" type="datetime1">
              <a:rPr lang="it-IT"/>
              <a:pPr>
                <a:defRPr/>
              </a:pPr>
              <a:t>04/03/2015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436F91B-844D-4E70-B7B8-C45DAC1BC84C}" type="slidenum">
              <a:rPr lang="it-IT"/>
              <a:pPr>
                <a:defRPr/>
              </a:pPr>
              <a:t>‹N›</a:t>
            </a:fld>
            <a:endParaRPr lang="it-IT"/>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584AFBF-DE6C-47F6-B34D-93677DAAA3A3}" type="datetime1">
              <a:rPr lang="it-IT"/>
              <a:pPr>
                <a:defRPr/>
              </a:pPr>
              <a:t>04/03/2015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2C65C7E-CD77-4DEF-BE86-699F930A6764}" type="slidenum">
              <a:rPr lang="it-IT"/>
              <a:pPr>
                <a:defRPr/>
              </a:pPr>
              <a:t>‹N›</a:t>
            </a:fld>
            <a:endParaRPr lang="it-IT"/>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9B7B564-C61A-4E79-937D-17E9867E6F0B}" type="datetime1">
              <a:rPr lang="it-IT"/>
              <a:pPr>
                <a:defRPr/>
              </a:pPr>
              <a:t>04/03/2015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11131C5-0513-4095-8929-6EBA05986B46}" type="slidenum">
              <a:rPr lang="it-IT"/>
              <a:pPr>
                <a:defRPr/>
              </a:pPr>
              <a:t>‹N›</a:t>
            </a:fld>
            <a:endParaRPr lang="it-I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4CE07A4-F65C-453C-88A4-D461C37EDFC1}" type="datetime1">
              <a:rPr lang="it-IT"/>
              <a:pPr>
                <a:defRPr/>
              </a:pPr>
              <a:t>04/03/2015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825E57E-B900-4FF4-B5BF-77ED916328DC}" type="slidenum">
              <a:rPr lang="it-IT"/>
              <a:pPr>
                <a:defRPr/>
              </a:pPr>
              <a:t>‹N›</a:t>
            </a:fld>
            <a:endParaRPr lang="it-IT"/>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197BBE9-5C5A-4EE4-A1D8-F4E4BBA6A53E}" type="datetime1">
              <a:rPr lang="it-IT"/>
              <a:pPr>
                <a:defRPr/>
              </a:pPr>
              <a:t>04/03/2015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BF236FF-F6FC-4E6B-96CA-69BD59852459}" type="slidenum">
              <a:rPr lang="it-IT"/>
              <a:pPr>
                <a:defRPr/>
              </a:pPr>
              <a:t>‹N›</a:t>
            </a:fld>
            <a:endParaRPr lang="it-IT"/>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C103A51B-E88B-4F7C-BBF6-A06AB2F58804}" type="datetime1">
              <a:rPr lang="it-IT"/>
              <a:pPr>
                <a:defRPr/>
              </a:pPr>
              <a:t>04/03/2015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B49F3A5-3260-43B7-91C8-8EF815909627}" type="slidenum">
              <a:rPr lang="it-IT"/>
              <a:pPr>
                <a:defRPr/>
              </a:pPr>
              <a:t>‹N›</a:t>
            </a:fld>
            <a:endParaRPr lang="it-IT"/>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0DA1B081-8C25-4E6B-8AA9-59944BD60752}" type="datetime1">
              <a:rPr lang="it-IT"/>
              <a:pPr>
                <a:defRPr/>
              </a:pPr>
              <a:t>04/03/2015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B0F51E66-18A2-4456-A18C-A152E6E07E68}" type="slidenum">
              <a:rPr lang="it-IT"/>
              <a:pPr>
                <a:defRPr/>
              </a:pPr>
              <a:t>‹N›</a:t>
            </a:fld>
            <a:endParaRPr lang="it-IT"/>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985229F-762C-4080-9A60-02F535C3DF6D}" type="datetime1">
              <a:rPr lang="it-IT"/>
              <a:pPr>
                <a:defRPr/>
              </a:pPr>
              <a:t>04/03/2015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066897F-EAD6-4D5D-97E0-9D263008C157}" type="slidenum">
              <a:rPr lang="it-IT"/>
              <a:pPr>
                <a:defRPr/>
              </a:pPr>
              <a:t>‹N›</a:t>
            </a:fld>
            <a:endParaRPr lang="it-IT"/>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541ACDC-9FD7-476D-8C6A-4F313261F67C}" type="datetime1">
              <a:rPr lang="it-IT"/>
              <a:pPr>
                <a:defRPr/>
              </a:pPr>
              <a:t>04/03/2015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0D67B11C-92B7-4033-8D45-663B34DBD3A5}" type="slidenum">
              <a:rPr lang="it-IT"/>
              <a:pPr>
                <a:defRPr/>
              </a:pPr>
              <a:t>‹N›</a:t>
            </a:fld>
            <a:endParaRPr lang="it-IT"/>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F41A1D8-14EC-4A3E-B26D-735B3D54D888}" type="datetime1">
              <a:rPr lang="it-IT"/>
              <a:pPr>
                <a:defRPr/>
              </a:pPr>
              <a:t>04/03/2015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58DE501-5AF4-4982-BC6E-8254CD27327A}" type="slidenum">
              <a:rPr lang="it-IT"/>
              <a:pPr>
                <a:defRPr/>
              </a:pPr>
              <a:t>‹N›</a:t>
            </a:fld>
            <a:endParaRPr lang="it-IT"/>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A3E3877-8400-4FFF-9182-395BA7417517}" type="datetime1">
              <a:rPr lang="it-IT"/>
              <a:pPr>
                <a:defRPr/>
              </a:pPr>
              <a:t>04/03/2015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285A3F4-2B31-4DD9-907C-EDD8CEA629EB}" type="slidenum">
              <a:rPr lang="it-IT"/>
              <a:pPr>
                <a:defRPr/>
              </a:pPr>
              <a:t>‹N›</a:t>
            </a:fld>
            <a:endParaRPr lang="it-IT"/>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5372CF-C93B-49A0-BF96-2C348E61BFE0}" type="datetime1">
              <a:rPr lang="it-IT"/>
              <a:pPr>
                <a:defRPr/>
              </a:pPr>
              <a:t>04/03/2015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85A5C27-B35A-4A17-92FD-398361B5086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dissolve/>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ttangolo 3"/>
          <p:cNvSpPr>
            <a:spLocks noChangeArrowheads="1"/>
          </p:cNvSpPr>
          <p:nvPr/>
        </p:nvSpPr>
        <p:spPr bwMode="auto">
          <a:xfrm>
            <a:off x="0" y="180975"/>
            <a:ext cx="9144000" cy="677863"/>
          </a:xfrm>
          <a:prstGeom prst="rect">
            <a:avLst/>
          </a:prstGeom>
          <a:noFill/>
          <a:ln w="9525">
            <a:noFill/>
            <a:miter lim="800000"/>
            <a:headEnd/>
            <a:tailEnd/>
          </a:ln>
        </p:spPr>
        <p:txBody>
          <a:bodyPr>
            <a:spAutoFit/>
          </a:bodyPr>
          <a:lstStyle/>
          <a:p>
            <a:pPr algn="ctr"/>
            <a:r>
              <a:rPr lang="it-IT" sz="2000" b="1"/>
              <a:t>Dipartimento di Scienze Giuridiche e Storia delle Istituzioni </a:t>
            </a:r>
          </a:p>
          <a:p>
            <a:pPr algn="ctr"/>
            <a:r>
              <a:rPr lang="it-IT" b="1"/>
              <a:t>Università degli Studi di Messina</a:t>
            </a:r>
          </a:p>
        </p:txBody>
      </p:sp>
      <p:sp>
        <p:nvSpPr>
          <p:cNvPr id="14338" name="Rettangolo 4"/>
          <p:cNvSpPr>
            <a:spLocks noChangeArrowheads="1"/>
          </p:cNvSpPr>
          <p:nvPr/>
        </p:nvSpPr>
        <p:spPr bwMode="auto">
          <a:xfrm>
            <a:off x="6084888" y="6165850"/>
            <a:ext cx="2879725" cy="368300"/>
          </a:xfrm>
          <a:prstGeom prst="rect">
            <a:avLst/>
          </a:prstGeom>
          <a:noFill/>
          <a:ln w="9525">
            <a:noFill/>
            <a:miter lim="800000"/>
            <a:headEnd/>
            <a:tailEnd/>
          </a:ln>
        </p:spPr>
        <p:txBody>
          <a:bodyPr>
            <a:spAutoFit/>
          </a:bodyPr>
          <a:lstStyle/>
          <a:p>
            <a:r>
              <a:rPr lang="it-IT" b="1"/>
              <a:t>Messina, 5 Marzo 2015</a:t>
            </a:r>
            <a:endParaRPr lang="it-IT"/>
          </a:p>
        </p:txBody>
      </p:sp>
      <p:sp>
        <p:nvSpPr>
          <p:cNvPr id="9" name="CasellaDiTesto 8"/>
          <p:cNvSpPr txBox="1"/>
          <p:nvPr/>
        </p:nvSpPr>
        <p:spPr>
          <a:xfrm>
            <a:off x="-19050" y="1035050"/>
            <a:ext cx="9144000" cy="1016000"/>
          </a:xfrm>
          <a:prstGeom prst="rect">
            <a:avLst/>
          </a:prstGeom>
          <a:noFill/>
        </p:spPr>
        <p:txBody>
          <a:bodyPr>
            <a:spAutoFit/>
          </a:bodyPr>
          <a:lstStyle/>
          <a:p>
            <a:pPr algn="ctr">
              <a:defRPr/>
            </a:pPr>
            <a:r>
              <a:rPr lang="it-IT" sz="2400" b="1" dirty="0">
                <a:solidFill>
                  <a:srgbClr val="FF3399"/>
                </a:solidFill>
              </a:rPr>
              <a:t>“</a:t>
            </a:r>
            <a:r>
              <a:rPr lang="it-IT" sz="2400" b="1" i="1" dirty="0">
                <a:solidFill>
                  <a:srgbClr val="FF3399"/>
                </a:solidFill>
              </a:rPr>
              <a:t>LA VIE EN ROSE”</a:t>
            </a:r>
          </a:p>
          <a:p>
            <a:pPr algn="ctr">
              <a:defRPr/>
            </a:pPr>
            <a:r>
              <a:rPr lang="it-IT" b="1" dirty="0">
                <a:solidFill>
                  <a:srgbClr val="FF3399"/>
                </a:solidFill>
                <a:latin typeface="+mn-lt"/>
              </a:rPr>
              <a:t>Regole e lavori (Jobs </a:t>
            </a:r>
            <a:r>
              <a:rPr lang="it-IT" b="1" dirty="0" err="1">
                <a:solidFill>
                  <a:srgbClr val="FF3399"/>
                </a:solidFill>
                <a:latin typeface="+mn-lt"/>
              </a:rPr>
              <a:t>Act</a:t>
            </a:r>
            <a:r>
              <a:rPr lang="it-IT" b="1" dirty="0">
                <a:solidFill>
                  <a:srgbClr val="FF3399"/>
                </a:solidFill>
                <a:latin typeface="+mn-lt"/>
              </a:rPr>
              <a:t>) in ottica di genere</a:t>
            </a:r>
          </a:p>
          <a:p>
            <a:pPr algn="ctr">
              <a:defRPr/>
            </a:pPr>
            <a:r>
              <a:rPr lang="it-IT" b="1" i="1" dirty="0">
                <a:solidFill>
                  <a:srgbClr val="FF3399"/>
                </a:solidFill>
                <a:latin typeface="+mn-lt"/>
              </a:rPr>
              <a:t>Dalla parte delle donne e dei giovani per il lavoro</a:t>
            </a:r>
            <a:endParaRPr lang="it-IT" dirty="0">
              <a:solidFill>
                <a:srgbClr val="FF3399"/>
              </a:solidFill>
              <a:latin typeface="+mn-lt"/>
            </a:endParaRPr>
          </a:p>
        </p:txBody>
      </p:sp>
      <p:sp>
        <p:nvSpPr>
          <p:cNvPr id="14340" name="Rettangolo 10"/>
          <p:cNvSpPr>
            <a:spLocks noChangeArrowheads="1"/>
          </p:cNvSpPr>
          <p:nvPr/>
        </p:nvSpPr>
        <p:spPr bwMode="auto">
          <a:xfrm>
            <a:off x="0" y="4160838"/>
            <a:ext cx="9124950" cy="461962"/>
          </a:xfrm>
          <a:prstGeom prst="rect">
            <a:avLst/>
          </a:prstGeom>
          <a:noFill/>
          <a:ln w="9525">
            <a:noFill/>
            <a:miter lim="800000"/>
            <a:headEnd/>
            <a:tailEnd/>
          </a:ln>
        </p:spPr>
        <p:txBody>
          <a:bodyPr>
            <a:spAutoFit/>
          </a:bodyPr>
          <a:lstStyle/>
          <a:p>
            <a:pPr algn="ctr"/>
            <a:r>
              <a:rPr lang="it-IT" sz="2400" b="1"/>
              <a:t>Dott.ssa Maria Barbara AMODEO</a:t>
            </a:r>
          </a:p>
        </p:txBody>
      </p:sp>
      <p:sp>
        <p:nvSpPr>
          <p:cNvPr id="7" name="Titolo 1"/>
          <p:cNvSpPr txBox="1">
            <a:spLocks/>
          </p:cNvSpPr>
          <p:nvPr/>
        </p:nvSpPr>
        <p:spPr bwMode="auto">
          <a:xfrm>
            <a:off x="971550" y="2708275"/>
            <a:ext cx="7200900" cy="1225550"/>
          </a:xfrm>
          <a:prstGeom prst="rect">
            <a:avLst/>
          </a:prstGeom>
          <a:solidFill>
            <a:schemeClr val="accent5">
              <a:lumMod val="75000"/>
            </a:schemeClr>
          </a:solidFill>
          <a:ln w="9525">
            <a:solidFill>
              <a:srgbClr val="002060"/>
            </a:solidFill>
            <a:miter lim="800000"/>
            <a:headEnd/>
            <a:tailEnd/>
          </a:ln>
        </p:spPr>
        <p:txBody>
          <a:bodyPr anchor="ctr"/>
          <a:lstStyle/>
          <a:p>
            <a:pPr algn="ctr">
              <a:defRPr/>
            </a:pPr>
            <a:r>
              <a:rPr lang="it-IT" sz="2800" b="1" i="1">
                <a:effectLst>
                  <a:outerShdw blurRad="38100" dist="38100" dir="2700000" algn="tl">
                    <a:srgbClr val="C0C0C0"/>
                  </a:outerShdw>
                </a:effectLst>
                <a:latin typeface="+mj-lt"/>
                <a:ea typeface="+mj-ea"/>
                <a:cs typeface="Arial" pitchFamily="34" charset="0"/>
              </a:rPr>
              <a:t>Creare impresa femminile</a:t>
            </a:r>
            <a:r>
              <a:rPr lang="it-IT" sz="2800" b="1">
                <a:effectLst>
                  <a:outerShdw blurRad="38100" dist="38100" dir="2700000" algn="tl">
                    <a:srgbClr val="C0C0C0"/>
                  </a:outerShdw>
                </a:effectLst>
                <a:latin typeface="+mj-lt"/>
                <a:ea typeface="+mj-ea"/>
                <a:cs typeface="Arial" pitchFamily="34" charset="0"/>
              </a:rPr>
              <a:t/>
            </a:r>
            <a:br>
              <a:rPr lang="it-IT" sz="2800" b="1">
                <a:effectLst>
                  <a:outerShdw blurRad="38100" dist="38100" dir="2700000" algn="tl">
                    <a:srgbClr val="C0C0C0"/>
                  </a:outerShdw>
                </a:effectLst>
                <a:latin typeface="+mj-lt"/>
                <a:ea typeface="+mj-ea"/>
                <a:cs typeface="Arial" pitchFamily="34" charset="0"/>
              </a:rPr>
            </a:br>
            <a:r>
              <a:rPr lang="it-IT" sz="3200" b="1">
                <a:effectLst>
                  <a:outerShdw blurRad="38100" dist="38100" dir="2700000" algn="tl">
                    <a:srgbClr val="C0C0C0"/>
                  </a:outerShdw>
                </a:effectLst>
                <a:latin typeface="+mj-lt"/>
                <a:ea typeface="+mj-ea"/>
                <a:cs typeface="Arial" pitchFamily="34" charset="0"/>
              </a:rPr>
              <a:t>LA FINANZA AGEVOLATA</a:t>
            </a:r>
            <a:endParaRPr lang="it-IT" sz="3200" b="1" dirty="0">
              <a:effectLst>
                <a:outerShdw blurRad="38100" dist="38100" dir="2700000" algn="tl">
                  <a:srgbClr val="C0C0C0"/>
                </a:outerShdw>
              </a:effectLst>
              <a:latin typeface="+mj-lt"/>
              <a:ea typeface="+mj-ea"/>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31746" name="Text Box 1027"/>
          <p:cNvSpPr txBox="1">
            <a:spLocks noChangeArrowheads="1"/>
          </p:cNvSpPr>
          <p:nvPr/>
        </p:nvSpPr>
        <p:spPr bwMode="auto">
          <a:xfrm>
            <a:off x="827088" y="1484313"/>
            <a:ext cx="7561262" cy="4105275"/>
          </a:xfrm>
          <a:prstGeom prst="rect">
            <a:avLst/>
          </a:prstGeom>
          <a:noFill/>
          <a:ln w="12700">
            <a:noFill/>
            <a:miter lim="800000"/>
            <a:headEnd/>
            <a:tailEnd/>
          </a:ln>
        </p:spPr>
        <p:txBody>
          <a:bodyPr anchor="ctr"/>
          <a:lstStyle/>
          <a:p>
            <a:pPr algn="ctr"/>
            <a:r>
              <a:rPr lang="it-IT" sz="2000" b="1" u="sng">
                <a:solidFill>
                  <a:srgbClr val="FF0066"/>
                </a:solidFill>
                <a:ea typeface="ＭＳ Ｐゴシック" pitchFamily="34" charset="-128"/>
              </a:rPr>
              <a:t>LAVORO AUTONOMO</a:t>
            </a:r>
            <a:r>
              <a:rPr lang="it-IT" sz="2000" b="1" u="sng">
                <a:solidFill>
                  <a:schemeClr val="bg1"/>
                </a:solidFill>
                <a:ea typeface="ＭＳ Ｐゴシック" pitchFamily="34" charset="-128"/>
              </a:rPr>
              <a:t> </a:t>
            </a:r>
          </a:p>
          <a:p>
            <a:pPr algn="ctr"/>
            <a:endParaRPr lang="it-IT" sz="1600">
              <a:solidFill>
                <a:schemeClr val="bg1"/>
              </a:solidFill>
              <a:ea typeface="ＭＳ Ｐゴシック" pitchFamily="34" charset="-128"/>
            </a:endParaRPr>
          </a:p>
          <a:p>
            <a:pPr algn="ctr"/>
            <a:endParaRPr lang="it-IT" sz="1600">
              <a:solidFill>
                <a:schemeClr val="bg1"/>
              </a:solidFill>
              <a:ea typeface="ＭＳ Ｐゴシック" pitchFamily="34" charset="-128"/>
            </a:endParaRPr>
          </a:p>
          <a:p>
            <a:pPr algn="ctr"/>
            <a:endParaRPr lang="it-IT" sz="1600">
              <a:ea typeface="ＭＳ Ｐゴシック" pitchFamily="34" charset="-128"/>
            </a:endParaRPr>
          </a:p>
          <a:p>
            <a:pPr algn="ctr"/>
            <a:r>
              <a:rPr lang="it-IT" sz="1600">
                <a:ea typeface="ＭＳ Ｐゴシック" pitchFamily="34" charset="-128"/>
              </a:rPr>
              <a:t>Le agevolazioni finanziarie concedibili sono:</a:t>
            </a:r>
          </a:p>
          <a:p>
            <a:endParaRPr lang="it-IT" sz="1600">
              <a:ea typeface="ＭＳ Ｐゴシック" pitchFamily="34" charset="-128"/>
            </a:endParaRPr>
          </a:p>
          <a:p>
            <a:pPr>
              <a:buFont typeface="Arial" charset="0"/>
              <a:buChar char="•"/>
            </a:pPr>
            <a:r>
              <a:rPr lang="it-IT" sz="1600">
                <a:ea typeface="ＭＳ Ｐゴシック" pitchFamily="34" charset="-128"/>
              </a:rPr>
              <a:t> Per gli investimenti un contributo a fondo perduto e un finanziamento a tasso agevolato a copertura del 100% degli investimenti ammissibili</a:t>
            </a:r>
          </a:p>
          <a:p>
            <a:pPr algn="ctr"/>
            <a:endParaRPr lang="it-IT" sz="1600">
              <a:ea typeface="ＭＳ Ｐゴシック" pitchFamily="34" charset="-128"/>
            </a:endParaRPr>
          </a:p>
          <a:p>
            <a:pPr>
              <a:buFont typeface="Arial" charset="0"/>
              <a:buChar char="•"/>
            </a:pPr>
            <a:r>
              <a:rPr lang="it-IT" sz="1600">
                <a:ea typeface="ＭＳ Ｐゴシック" pitchFamily="34" charset="-128"/>
              </a:rPr>
              <a:t> Per la gestione un contributo a fondo perduto</a:t>
            </a:r>
          </a:p>
          <a:p>
            <a:pPr>
              <a:buFont typeface="Arial" charset="0"/>
              <a:buChar char="•"/>
            </a:pPr>
            <a:endParaRPr lang="it-IT" sz="1600">
              <a:ea typeface="ＭＳ Ｐゴシック" pitchFamily="34" charset="-128"/>
            </a:endParaRPr>
          </a:p>
          <a:p>
            <a:pPr>
              <a:buFont typeface="Arial" charset="0"/>
              <a:buChar char="•"/>
            </a:pPr>
            <a:endParaRPr lang="it-IT" sz="1600">
              <a:ea typeface="ＭＳ Ｐゴシック" pitchFamily="34" charset="-128"/>
            </a:endParaRPr>
          </a:p>
          <a:p>
            <a:pPr>
              <a:buFont typeface="Arial" charset="0"/>
              <a:buChar char="•"/>
            </a:pPr>
            <a:endParaRPr lang="it-IT" sz="1600">
              <a:ea typeface="ＭＳ Ｐゴシック" pitchFamily="34" charset="-128"/>
            </a:endParaRPr>
          </a:p>
          <a:p>
            <a:pPr>
              <a:buFont typeface="Arial" charset="0"/>
              <a:buChar char="•"/>
            </a:pPr>
            <a:endParaRPr lang="it-IT" sz="1600">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3F0DB758-A9CB-4A3C-BFDC-A47C7F2F4E45}" type="slidenum">
              <a:rPr lang="it-IT" sz="1200" b="1">
                <a:latin typeface="+mn-lt"/>
                <a:cs typeface="Arial" pitchFamily="34" charset="0"/>
              </a:rPr>
              <a:pPr algn="ctr" fontAlgn="auto">
                <a:spcBef>
                  <a:spcPts val="0"/>
                </a:spcBef>
                <a:spcAft>
                  <a:spcPts val="0"/>
                </a:spcAft>
                <a:defRPr/>
              </a:pPr>
              <a:t>10</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33794" name="Text Box 1027"/>
          <p:cNvSpPr txBox="1">
            <a:spLocks noChangeArrowheads="1"/>
          </p:cNvSpPr>
          <p:nvPr/>
        </p:nvSpPr>
        <p:spPr bwMode="auto">
          <a:xfrm>
            <a:off x="827088" y="1196975"/>
            <a:ext cx="7561262" cy="5327650"/>
          </a:xfrm>
          <a:prstGeom prst="rect">
            <a:avLst/>
          </a:prstGeom>
          <a:noFill/>
          <a:ln w="12700">
            <a:noFill/>
            <a:miter lim="800000"/>
            <a:headEnd/>
            <a:tailEnd/>
          </a:ln>
        </p:spPr>
        <p:txBody>
          <a:bodyPr anchor="ctr"/>
          <a:lstStyle/>
          <a:p>
            <a:pPr algn="ctr"/>
            <a:r>
              <a:rPr lang="it-IT" sz="2000" b="1" u="sng">
                <a:solidFill>
                  <a:srgbClr val="FF0066"/>
                </a:solidFill>
                <a:ea typeface="ＭＳ Ｐゴシック" pitchFamily="34" charset="-128"/>
              </a:rPr>
              <a:t>LAVORO AUTONOMO</a:t>
            </a:r>
            <a:r>
              <a:rPr lang="it-IT" sz="2000" b="1" u="sng">
                <a:solidFill>
                  <a:schemeClr val="bg1"/>
                </a:solidFill>
                <a:ea typeface="ＭＳ Ｐゴシック" pitchFamily="34" charset="-128"/>
              </a:rPr>
              <a:t> </a:t>
            </a:r>
          </a:p>
          <a:p>
            <a:pPr algn="ctr"/>
            <a:endParaRPr lang="it-IT" sz="1600">
              <a:solidFill>
                <a:schemeClr val="bg1"/>
              </a:solidFill>
              <a:ea typeface="ＭＳ Ｐゴシック" pitchFamily="34" charset="-128"/>
            </a:endParaRPr>
          </a:p>
          <a:p>
            <a:pPr algn="ctr"/>
            <a:endParaRPr lang="it-IT" sz="1600">
              <a:solidFill>
                <a:schemeClr val="bg1"/>
              </a:solidFill>
              <a:ea typeface="ＭＳ Ｐゴシック" pitchFamily="34" charset="-128"/>
            </a:endParaRPr>
          </a:p>
          <a:p>
            <a:pPr algn="ctr"/>
            <a:r>
              <a:rPr lang="it-IT" sz="1600">
                <a:ea typeface="ＭＳ Ｐゴシック" pitchFamily="34" charset="-128"/>
              </a:rPr>
              <a:t>Le spese di investimento e di gestione considerate “ammissibili” ai fini del calcolo dell’ammontare delle agevolazioni sono</a:t>
            </a:r>
          </a:p>
          <a:p>
            <a:endParaRPr lang="it-IT" sz="1600">
              <a:ea typeface="ＭＳ Ｐゴシック" pitchFamily="34" charset="-128"/>
            </a:endParaRPr>
          </a:p>
          <a:p>
            <a:pPr>
              <a:buFont typeface="Arial" charset="0"/>
              <a:buChar char="•"/>
            </a:pPr>
            <a:r>
              <a:rPr lang="it-IT" sz="1600">
                <a:ea typeface="ＭＳ Ｐゴシック" pitchFamily="34" charset="-128"/>
              </a:rPr>
              <a:t> per l’investimento: - attrezzature, macchinari, impianti e allacciamenti</a:t>
            </a:r>
          </a:p>
          <a:p>
            <a:r>
              <a:rPr lang="it-IT" sz="1600">
                <a:ea typeface="ＭＳ Ｐゴシック" pitchFamily="34" charset="-128"/>
              </a:rPr>
              <a:t>                                - beni immateriali ad utilità pluriennale</a:t>
            </a:r>
          </a:p>
          <a:p>
            <a:r>
              <a:rPr lang="it-IT" sz="1600">
                <a:ea typeface="ＭＳ Ｐゴシック" pitchFamily="34" charset="-128"/>
              </a:rPr>
              <a:t>                                - ristrutturazione di immobili </a:t>
            </a:r>
            <a:r>
              <a:rPr lang="it-IT" sz="1300">
                <a:ea typeface="ＭＳ Ｐゴシック" pitchFamily="34" charset="-128"/>
              </a:rPr>
              <a:t>(max 10% del valore dell’investimento) </a:t>
            </a:r>
            <a:r>
              <a:rPr lang="it-IT" sz="1200">
                <a:ea typeface="ＭＳ Ｐゴシック" pitchFamily="34" charset="-128"/>
              </a:rPr>
              <a:t>  </a:t>
            </a:r>
            <a:endParaRPr lang="it-IT" sz="1600">
              <a:ea typeface="ＭＳ Ｐゴシック" pitchFamily="34" charset="-128"/>
            </a:endParaRPr>
          </a:p>
          <a:p>
            <a:pPr algn="ctr"/>
            <a:endParaRPr lang="it-IT" sz="1600">
              <a:ea typeface="ＭＳ Ｐゴシック" pitchFamily="34" charset="-128"/>
            </a:endParaRPr>
          </a:p>
          <a:p>
            <a:pPr>
              <a:buFont typeface="Arial" charset="0"/>
              <a:buChar char="•"/>
            </a:pPr>
            <a:r>
              <a:rPr lang="it-IT" sz="1600">
                <a:ea typeface="ＭＳ Ｐゴシック" pitchFamily="34" charset="-128"/>
              </a:rPr>
              <a:t> per la gestione: - materiale di consumo, semilavorati e prodotti finiti nonché altri </a:t>
            </a:r>
          </a:p>
          <a:p>
            <a:r>
              <a:rPr lang="it-IT" sz="1600">
                <a:ea typeface="ＭＳ Ｐゴシック" pitchFamily="34" charset="-128"/>
              </a:rPr>
              <a:t>                              costi inerenti al processo produttivo </a:t>
            </a:r>
          </a:p>
          <a:p>
            <a:r>
              <a:rPr lang="it-IT" sz="1600">
                <a:ea typeface="ＭＳ Ｐゴシック" pitchFamily="34" charset="-128"/>
              </a:rPr>
              <a:t>                            - utenze e canoni di locazione immobiliare</a:t>
            </a:r>
          </a:p>
          <a:p>
            <a:r>
              <a:rPr lang="it-IT" sz="1600">
                <a:ea typeface="ＭＳ Ｐゴシック" pitchFamily="34" charset="-128"/>
              </a:rPr>
              <a:t>                            - oneri finanziari </a:t>
            </a:r>
            <a:r>
              <a:rPr lang="it-IT" sz="1300">
                <a:ea typeface="ＭＳ Ｐゴシック" pitchFamily="34" charset="-128"/>
              </a:rPr>
              <a:t>(con esclusione degli interessi del mutuo agevolato)</a:t>
            </a:r>
            <a:r>
              <a:rPr lang="it-IT" sz="1600">
                <a:ea typeface="ＭＳ Ｐゴシック" pitchFamily="34" charset="-128"/>
              </a:rPr>
              <a:t>          </a:t>
            </a:r>
          </a:p>
          <a:p>
            <a:r>
              <a:rPr lang="it-IT" sz="1600">
                <a:ea typeface="ＭＳ Ｐゴシック" pitchFamily="34" charset="-128"/>
              </a:rPr>
              <a:t>                            - prestazioni di garanzie assicurative sui beni finanziati    </a:t>
            </a:r>
          </a:p>
          <a:p>
            <a:pPr>
              <a:buFont typeface="Arial" charset="0"/>
              <a:buChar char="•"/>
            </a:pPr>
            <a:endParaRPr lang="it-IT" sz="1600">
              <a:ea typeface="ＭＳ Ｐゴシック" pitchFamily="34" charset="-128"/>
            </a:endParaRPr>
          </a:p>
          <a:p>
            <a:pPr>
              <a:buFont typeface="Arial" charset="0"/>
              <a:buChar char="•"/>
            </a:pPr>
            <a:endParaRPr lang="it-IT" sz="1600">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A4E8E523-583C-4A20-BD70-E4DF65AE8341}" type="slidenum">
              <a:rPr lang="it-IT" sz="1200" b="1">
                <a:latin typeface="+mn-lt"/>
                <a:cs typeface="Arial" pitchFamily="34" charset="0"/>
              </a:rPr>
              <a:pPr algn="ctr" fontAlgn="auto">
                <a:spcBef>
                  <a:spcPts val="0"/>
                </a:spcBef>
                <a:spcAft>
                  <a:spcPts val="0"/>
                </a:spcAft>
                <a:defRPr/>
              </a:pPr>
              <a:t>11</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827088" y="1484313"/>
            <a:ext cx="7561262" cy="4105275"/>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r>
              <a:rPr lang="it-IT" sz="2000" b="1" u="sng" dirty="0" smtClean="0">
                <a:solidFill>
                  <a:schemeClr val="accent6"/>
                </a:solidFill>
                <a:cs typeface="Arial" pitchFamily="34" charset="0"/>
              </a:rPr>
              <a:t>MICROIMPRESA</a:t>
            </a:r>
            <a:endParaRPr lang="it-IT" sz="2000" b="1" dirty="0" smtClean="0">
              <a:solidFill>
                <a:schemeClr val="accent6"/>
              </a:solidFill>
              <a:cs typeface="Arial" pitchFamily="34" charset="0"/>
            </a:endParaRPr>
          </a:p>
          <a:p>
            <a:pPr algn="ctr" eaLnBrk="1" hangingPunct="1">
              <a:spcBef>
                <a:spcPts val="0"/>
              </a:spcBef>
              <a:defRPr/>
            </a:pPr>
            <a:r>
              <a:rPr lang="it-IT" sz="1600" dirty="0" smtClean="0">
                <a:cs typeface="Arial" pitchFamily="34" charset="0"/>
              </a:rPr>
              <a:t>L’investimento non può superare € 129.114 IVA esclusa. L’attività finanziata deve essere svolta per un periodo di almeno 5 anni a decorrere </a:t>
            </a:r>
          </a:p>
          <a:p>
            <a:pPr algn="ctr" eaLnBrk="1" hangingPunct="1">
              <a:spcBef>
                <a:spcPts val="0"/>
              </a:spcBef>
              <a:defRPr/>
            </a:pPr>
            <a:r>
              <a:rPr lang="it-IT" sz="1600" dirty="0" smtClean="0">
                <a:cs typeface="Arial" pitchFamily="34" charset="0"/>
              </a:rPr>
              <a:t>dalla data di delibera di ammissione alle agevolazioni</a:t>
            </a:r>
          </a:p>
          <a:p>
            <a:pPr algn="ctr" eaLnBrk="1" hangingPunct="1">
              <a:spcBef>
                <a:spcPts val="0"/>
              </a:spcBef>
              <a:defRPr/>
            </a:pPr>
            <a:endParaRPr lang="it-IT" sz="1600" dirty="0" smtClean="0">
              <a:cs typeface="Arial" pitchFamily="34" charset="0"/>
            </a:endParaRPr>
          </a:p>
          <a:p>
            <a:pPr algn="ctr" eaLnBrk="1" hangingPunct="1">
              <a:spcBef>
                <a:spcPts val="0"/>
              </a:spcBef>
              <a:defRPr/>
            </a:pPr>
            <a:r>
              <a:rPr lang="it-IT" sz="1600" b="1" dirty="0" smtClean="0">
                <a:cs typeface="Arial" pitchFamily="34" charset="0"/>
              </a:rPr>
              <a:t>A CHI SI RIVOLGE</a:t>
            </a:r>
          </a:p>
          <a:p>
            <a:pPr algn="ctr" eaLnBrk="1" hangingPunct="1">
              <a:spcBef>
                <a:spcPts val="0"/>
              </a:spcBef>
              <a:defRPr/>
            </a:pPr>
            <a:r>
              <a:rPr lang="it-IT" sz="1600" dirty="0" smtClean="0">
                <a:cs typeface="Arial" pitchFamily="34" charset="0"/>
              </a:rPr>
              <a:t>A persone che intendono avviare un’attività imprenditoriale di piccole dimensioni in forma di società di persone. Le società devono essere costituite al momento della presentazione della domanda. Sono escluse le ditte individuali, le società di capitali, le cooperative, le società di fatto e le società a socio unico</a:t>
            </a:r>
          </a:p>
          <a:p>
            <a:pPr algn="ctr" eaLnBrk="1" hangingPunct="1">
              <a:spcBef>
                <a:spcPts val="0"/>
              </a:spcBef>
              <a:defRPr/>
            </a:pPr>
            <a:endParaRPr lang="it-IT" sz="1600" dirty="0" smtClean="0">
              <a:cs typeface="Arial" pitchFamily="34" charset="0"/>
            </a:endParaRPr>
          </a:p>
          <a:p>
            <a:pPr algn="ctr" eaLnBrk="1" hangingPunct="1">
              <a:spcBef>
                <a:spcPts val="0"/>
              </a:spcBef>
              <a:defRPr/>
            </a:pPr>
            <a:r>
              <a:rPr lang="it-IT" sz="1600" b="1" dirty="0" smtClean="0">
                <a:cs typeface="Arial" pitchFamily="34" charset="0"/>
              </a:rPr>
              <a:t>REQUISITI</a:t>
            </a:r>
          </a:p>
          <a:p>
            <a:pPr eaLnBrk="1" hangingPunct="1">
              <a:spcBef>
                <a:spcPts val="0"/>
              </a:spcBef>
              <a:buFont typeface="Wingdings" pitchFamily="2" charset="2"/>
              <a:buChar char="Ø"/>
              <a:defRPr/>
            </a:pPr>
            <a:r>
              <a:rPr lang="it-IT" sz="1600" dirty="0" smtClean="0">
                <a:solidFill>
                  <a:srgbClr val="00B0F0"/>
                </a:solidFill>
                <a:cs typeface="Arial" pitchFamily="34" charset="0"/>
              </a:rPr>
              <a:t>  </a:t>
            </a:r>
            <a:r>
              <a:rPr lang="it-IT" sz="1600" dirty="0" smtClean="0">
                <a:cs typeface="Arial" pitchFamily="34" charset="0"/>
              </a:rPr>
              <a:t>Non occupazione alla data di presentazione della domanda per almeno la metà numerica dei soci che detengono almeno la metà delle quote </a:t>
            </a:r>
          </a:p>
          <a:p>
            <a:pPr eaLnBrk="1" hangingPunct="1">
              <a:spcBef>
                <a:spcPts val="0"/>
              </a:spcBef>
              <a:buFont typeface="Wingdings" pitchFamily="2" charset="2"/>
              <a:buChar char="Ø"/>
              <a:defRPr/>
            </a:pPr>
            <a:r>
              <a:rPr lang="it-IT" sz="1600" dirty="0" smtClean="0">
                <a:solidFill>
                  <a:srgbClr val="00B0F0"/>
                </a:solidFill>
                <a:cs typeface="Arial" pitchFamily="34" charset="0"/>
              </a:rPr>
              <a:t>  </a:t>
            </a:r>
            <a:r>
              <a:rPr lang="it-IT" sz="1600" dirty="0" smtClean="0">
                <a:cs typeface="Arial" pitchFamily="34" charset="0"/>
              </a:rPr>
              <a:t>Residenza in Italia da almeno sei mesi alla data di presentazione della domanda per almeno la metà numerica dei soci che detengono almeno la metà delle quote</a:t>
            </a:r>
          </a:p>
          <a:p>
            <a:pPr eaLnBrk="1" hangingPunct="1">
              <a:spcBef>
                <a:spcPts val="0"/>
              </a:spcBef>
              <a:buFont typeface="Wingdings" pitchFamily="2" charset="2"/>
              <a:buChar char="Ø"/>
              <a:defRPr/>
            </a:pPr>
            <a:r>
              <a:rPr lang="it-IT" sz="1600" dirty="0" smtClean="0">
                <a:solidFill>
                  <a:srgbClr val="00B0F0"/>
                </a:solidFill>
                <a:cs typeface="Arial" pitchFamily="34" charset="0"/>
              </a:rPr>
              <a:t> </a:t>
            </a:r>
            <a:r>
              <a:rPr lang="it-IT" sz="1600" dirty="0" smtClean="0">
                <a:cs typeface="Arial" pitchFamily="34" charset="0"/>
              </a:rPr>
              <a:t> Ubicazione della sede legale, amministrativa e operativa in alcuna delle seguenti regioni: Abruzzo, Basilicata, Calabria, Campania, Molise, Puglia, Sardegna, Sicilia</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218E3D97-2CF9-4C8F-B4C6-E4DCA1F2A589}" type="slidenum">
              <a:rPr lang="it-IT" sz="1200" b="1">
                <a:latin typeface="+mn-lt"/>
                <a:cs typeface="Arial" pitchFamily="34" charset="0"/>
              </a:rPr>
              <a:pPr algn="ctr" fontAlgn="auto">
                <a:spcBef>
                  <a:spcPts val="0"/>
                </a:spcBef>
                <a:spcAft>
                  <a:spcPts val="0"/>
                </a:spcAft>
                <a:defRPr/>
              </a:pPr>
              <a:t>12</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827088" y="1484313"/>
            <a:ext cx="7561262" cy="4105275"/>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r>
              <a:rPr lang="it-IT" sz="2000" b="1" u="sng" dirty="0" smtClean="0">
                <a:solidFill>
                  <a:schemeClr val="accent6"/>
                </a:solidFill>
                <a:cs typeface="Arial" pitchFamily="34" charset="0"/>
              </a:rPr>
              <a:t>MICROIMPRESA</a:t>
            </a:r>
            <a:endParaRPr lang="it-IT" sz="2000" b="1" dirty="0" smtClean="0">
              <a:solidFill>
                <a:schemeClr val="accent6"/>
              </a:solidFill>
              <a:cs typeface="Arial" pitchFamily="34" charset="0"/>
            </a:endParaRPr>
          </a:p>
          <a:p>
            <a:pPr algn="ctr" eaLnBrk="1" hangingPunct="1">
              <a:spcBef>
                <a:spcPts val="0"/>
              </a:spcBef>
              <a:defRPr/>
            </a:pPr>
            <a:r>
              <a:rPr lang="it-IT" sz="2000" b="1" u="sng" dirty="0" smtClean="0">
                <a:solidFill>
                  <a:schemeClr val="accent6"/>
                </a:solidFill>
                <a:cs typeface="Arial" pitchFamily="34" charset="0"/>
              </a:rPr>
              <a:t> </a:t>
            </a:r>
          </a:p>
          <a:p>
            <a:pPr algn="ctr" eaLnBrk="1" hangingPunct="1">
              <a:spcBef>
                <a:spcPts val="0"/>
              </a:spcBef>
              <a:defRPr/>
            </a:pPr>
            <a:endParaRPr lang="it-IT" sz="1600" dirty="0" smtClean="0">
              <a:solidFill>
                <a:schemeClr val="accent6"/>
              </a:solidFill>
              <a:cs typeface="Arial" pitchFamily="34" charset="0"/>
            </a:endParaRPr>
          </a:p>
          <a:p>
            <a:pPr algn="ctr" eaLnBrk="1" hangingPunct="1">
              <a:spcBef>
                <a:spcPts val="0"/>
              </a:spcBef>
              <a:defRPr/>
            </a:pPr>
            <a:endParaRPr lang="it-IT" sz="1600" dirty="0" smtClean="0">
              <a:cs typeface="Arial" pitchFamily="34" charset="0"/>
            </a:endParaRPr>
          </a:p>
          <a:p>
            <a:pPr algn="ctr" eaLnBrk="1" hangingPunct="1">
              <a:spcBef>
                <a:spcPts val="0"/>
              </a:spcBef>
              <a:defRPr/>
            </a:pPr>
            <a:r>
              <a:rPr lang="it-IT" sz="1600" b="1" dirty="0" smtClean="0">
                <a:cs typeface="Arial" pitchFamily="34" charset="0"/>
              </a:rPr>
              <a:t>ATTIVITA’ FINANZIABILI</a:t>
            </a:r>
          </a:p>
          <a:p>
            <a:pPr algn="ctr" eaLnBrk="1" hangingPunct="1">
              <a:spcBef>
                <a:spcPts val="0"/>
              </a:spcBef>
              <a:defRPr/>
            </a:pPr>
            <a:r>
              <a:rPr lang="it-IT" sz="1600" dirty="0" smtClean="0">
                <a:cs typeface="Arial" pitchFamily="34" charset="0"/>
              </a:rPr>
              <a:t>Le iniziative agevolabili possono riguardare la produzione di beni e la fornitura di servizi (il commercio è escluso)</a:t>
            </a:r>
          </a:p>
          <a:p>
            <a:pPr algn="ctr" eaLnBrk="1" hangingPunct="1">
              <a:spcBef>
                <a:spcPts val="0"/>
              </a:spcBef>
              <a:defRPr/>
            </a:pPr>
            <a:endParaRPr lang="it-IT" sz="1600" dirty="0" smtClean="0">
              <a:cs typeface="Arial" pitchFamily="34" charset="0"/>
            </a:endParaRPr>
          </a:p>
          <a:p>
            <a:pPr algn="ctr" eaLnBrk="1" hangingPunct="1">
              <a:spcBef>
                <a:spcPts val="0"/>
              </a:spcBef>
              <a:defRPr/>
            </a:pPr>
            <a:r>
              <a:rPr lang="it-IT" sz="1600" b="1" dirty="0" smtClean="0">
                <a:cs typeface="Arial" pitchFamily="34" charset="0"/>
              </a:rPr>
              <a:t>ATTIVITA’ ESCLUSE</a:t>
            </a:r>
          </a:p>
          <a:p>
            <a:pPr eaLnBrk="1" hangingPunct="1">
              <a:spcBef>
                <a:spcPts val="0"/>
              </a:spcBef>
              <a:buFont typeface="Arial" pitchFamily="34" charset="0"/>
              <a:buChar char="•"/>
              <a:defRPr/>
            </a:pPr>
            <a:r>
              <a:rPr lang="it-IT" sz="1600" dirty="0" smtClean="0">
                <a:cs typeface="Arial" pitchFamily="34" charset="0"/>
              </a:rPr>
              <a:t> Produzione primaria di prodotti agricoli</a:t>
            </a:r>
          </a:p>
          <a:p>
            <a:pPr eaLnBrk="1" hangingPunct="1">
              <a:spcBef>
                <a:spcPts val="0"/>
              </a:spcBef>
              <a:buFont typeface="Arial" pitchFamily="34" charset="0"/>
              <a:buChar char="•"/>
              <a:defRPr/>
            </a:pPr>
            <a:r>
              <a:rPr lang="it-IT" sz="1600" dirty="0" smtClean="0">
                <a:cs typeface="Arial" pitchFamily="34" charset="0"/>
              </a:rPr>
              <a:t> Pesca e acquacoltura</a:t>
            </a:r>
          </a:p>
          <a:p>
            <a:pPr eaLnBrk="1" hangingPunct="1">
              <a:spcBef>
                <a:spcPts val="0"/>
              </a:spcBef>
              <a:defRPr/>
            </a:pPr>
            <a:endParaRPr lang="it-IT" sz="1600" dirty="0" smtClean="0">
              <a:cs typeface="Arial" pitchFamily="34" charset="0"/>
            </a:endParaRPr>
          </a:p>
          <a:p>
            <a:pPr algn="ctr" eaLnBrk="1" hangingPunct="1">
              <a:spcBef>
                <a:spcPts val="0"/>
              </a:spcBef>
              <a:defRPr/>
            </a:pPr>
            <a:r>
              <a:rPr lang="it-IT" sz="1600" b="1" dirty="0" smtClean="0">
                <a:cs typeface="Arial" pitchFamily="34" charset="0"/>
              </a:rPr>
              <a:t>AGEVOLAZIONI</a:t>
            </a:r>
          </a:p>
          <a:p>
            <a:pPr eaLnBrk="1" hangingPunct="1">
              <a:spcBef>
                <a:spcPts val="0"/>
              </a:spcBef>
              <a:defRPr/>
            </a:pPr>
            <a:r>
              <a:rPr lang="it-IT" sz="1600" dirty="0" smtClean="0">
                <a:cs typeface="Arial" pitchFamily="34" charset="0"/>
              </a:rPr>
              <a:t>Le agevolazioni previste sono di due tipi:</a:t>
            </a:r>
          </a:p>
          <a:p>
            <a:pPr eaLnBrk="1" hangingPunct="1">
              <a:spcBef>
                <a:spcPts val="0"/>
              </a:spcBef>
              <a:buFont typeface="Wingdings" pitchFamily="2" charset="2"/>
              <a:buChar char="Ø"/>
              <a:defRPr/>
            </a:pPr>
            <a:r>
              <a:rPr lang="it-IT" sz="1600" b="1" dirty="0" smtClean="0">
                <a:solidFill>
                  <a:srgbClr val="FFFF00"/>
                </a:solidFill>
                <a:cs typeface="Arial" pitchFamily="34" charset="0"/>
              </a:rPr>
              <a:t>  </a:t>
            </a:r>
            <a:r>
              <a:rPr lang="it-IT" sz="1600" b="1" dirty="0" smtClean="0">
                <a:cs typeface="Arial" pitchFamily="34" charset="0"/>
              </a:rPr>
              <a:t>Agevolazioni finanziarie</a:t>
            </a:r>
            <a:r>
              <a:rPr lang="it-IT" sz="1600" dirty="0" smtClean="0">
                <a:cs typeface="Arial" pitchFamily="34" charset="0"/>
              </a:rPr>
              <a:t> per gli investimenti e per il primo anno di gestione</a:t>
            </a:r>
          </a:p>
          <a:p>
            <a:pPr eaLnBrk="1" hangingPunct="1">
              <a:spcBef>
                <a:spcPts val="0"/>
              </a:spcBef>
              <a:buFont typeface="Wingdings" pitchFamily="2" charset="2"/>
              <a:buChar char="Ø"/>
              <a:defRPr/>
            </a:pPr>
            <a:r>
              <a:rPr lang="it-IT" sz="1600" b="1" dirty="0" smtClean="0">
                <a:solidFill>
                  <a:srgbClr val="FFFF00"/>
                </a:solidFill>
                <a:cs typeface="Arial" pitchFamily="34" charset="0"/>
              </a:rPr>
              <a:t>  </a:t>
            </a:r>
            <a:r>
              <a:rPr lang="it-IT" sz="1600" b="1" dirty="0" smtClean="0">
                <a:cs typeface="Arial" pitchFamily="34" charset="0"/>
              </a:rPr>
              <a:t>Servizi di sostegno </a:t>
            </a:r>
            <a:r>
              <a:rPr lang="it-IT" sz="1600" dirty="0" smtClean="0">
                <a:cs typeface="Arial" pitchFamily="34" charset="0"/>
              </a:rPr>
              <a:t>nella fase di realizzazione ed avvio dell’iniziativa</a:t>
            </a:r>
            <a:endParaRPr lang="it-IT" sz="1600" b="1" dirty="0" smtClean="0">
              <a:cs typeface="Arial" pitchFamily="34" charset="0"/>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BCB7BE87-07DA-4391-AA91-B23C18B2C69C}" type="slidenum">
              <a:rPr lang="it-IT" sz="1200" b="1">
                <a:latin typeface="+mn-lt"/>
                <a:cs typeface="Arial" pitchFamily="34" charset="0"/>
              </a:rPr>
              <a:pPr algn="ctr" fontAlgn="auto">
                <a:spcBef>
                  <a:spcPts val="0"/>
                </a:spcBef>
                <a:spcAft>
                  <a:spcPts val="0"/>
                </a:spcAft>
                <a:defRPr/>
              </a:pPr>
              <a:t>13</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827088" y="1484313"/>
            <a:ext cx="7561262" cy="4105275"/>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ts val="0"/>
              </a:spcBef>
              <a:defRPr/>
            </a:pPr>
            <a:r>
              <a:rPr lang="it-IT" sz="2000" b="1" u="sng" dirty="0" smtClean="0">
                <a:solidFill>
                  <a:schemeClr val="accent6"/>
                </a:solidFill>
                <a:cs typeface="Arial" pitchFamily="34" charset="0"/>
              </a:rPr>
              <a:t>MICROIMPRESA</a:t>
            </a:r>
            <a:endParaRPr lang="it-IT" sz="2000" b="1" dirty="0" smtClean="0">
              <a:solidFill>
                <a:schemeClr val="accent6"/>
              </a:solidFill>
              <a:cs typeface="Arial" pitchFamily="34" charset="0"/>
            </a:endParaRPr>
          </a:p>
          <a:p>
            <a:pPr algn="ctr" eaLnBrk="1" hangingPunct="1">
              <a:spcBef>
                <a:spcPts val="0"/>
              </a:spcBef>
              <a:defRPr/>
            </a:pPr>
            <a:r>
              <a:rPr lang="it-IT" sz="2000" b="1" u="sng" dirty="0" smtClean="0">
                <a:solidFill>
                  <a:schemeClr val="bg1"/>
                </a:solidFill>
                <a:cs typeface="Arial" pitchFamily="34" charset="0"/>
              </a:rPr>
              <a:t> </a:t>
            </a:r>
          </a:p>
          <a:p>
            <a:pPr algn="ctr" eaLnBrk="1" hangingPunct="1">
              <a:spcBef>
                <a:spcPts val="0"/>
              </a:spcBef>
              <a:defRPr/>
            </a:pPr>
            <a:endParaRPr lang="it-IT" sz="1600" dirty="0" smtClean="0">
              <a:solidFill>
                <a:schemeClr val="bg1"/>
              </a:solidFill>
              <a:cs typeface="Arial" pitchFamily="34" charset="0"/>
            </a:endParaRPr>
          </a:p>
          <a:p>
            <a:pPr algn="ctr" eaLnBrk="1" hangingPunct="1">
              <a:spcBef>
                <a:spcPts val="0"/>
              </a:spcBef>
              <a:defRPr/>
            </a:pPr>
            <a:endParaRPr lang="it-IT" sz="1600" dirty="0" smtClean="0">
              <a:solidFill>
                <a:schemeClr val="bg1"/>
              </a:solidFill>
              <a:cs typeface="Arial" pitchFamily="34" charset="0"/>
            </a:endParaRPr>
          </a:p>
          <a:p>
            <a:pPr algn="ctr" eaLnBrk="1" hangingPunct="1">
              <a:spcBef>
                <a:spcPts val="0"/>
              </a:spcBef>
              <a:defRPr/>
            </a:pPr>
            <a:r>
              <a:rPr lang="it-IT" sz="1600" dirty="0" smtClean="0">
                <a:cs typeface="Arial" pitchFamily="34" charset="0"/>
              </a:rPr>
              <a:t>Le agevolazioni finanziarie concedibili sono:</a:t>
            </a:r>
          </a:p>
          <a:p>
            <a:pPr eaLnBrk="1" hangingPunct="1">
              <a:spcBef>
                <a:spcPts val="0"/>
              </a:spcBef>
              <a:defRPr/>
            </a:pPr>
            <a:endParaRPr lang="it-IT" sz="1600" dirty="0" smtClean="0">
              <a:cs typeface="Arial" pitchFamily="34" charset="0"/>
            </a:endParaRPr>
          </a:p>
          <a:p>
            <a:pPr eaLnBrk="1" hangingPunct="1">
              <a:spcBef>
                <a:spcPts val="0"/>
              </a:spcBef>
              <a:buFont typeface="Arial" pitchFamily="34" charset="0"/>
              <a:buChar char="•"/>
              <a:defRPr/>
            </a:pPr>
            <a:r>
              <a:rPr lang="it-IT" sz="1600" dirty="0" smtClean="0">
                <a:cs typeface="Arial" pitchFamily="34" charset="0"/>
              </a:rPr>
              <a:t> Per gli investimenti un contributo a fondo perduto e un finanziamento a tasso agevolato che complessivamente possono arrivare a coprire il 100% degli investimenti ammissibili</a:t>
            </a:r>
          </a:p>
          <a:p>
            <a:pPr algn="ctr" eaLnBrk="1" hangingPunct="1">
              <a:spcBef>
                <a:spcPts val="0"/>
              </a:spcBef>
              <a:defRPr/>
            </a:pPr>
            <a:endParaRPr lang="it-IT" sz="1600" dirty="0" smtClean="0">
              <a:cs typeface="Arial" pitchFamily="34" charset="0"/>
            </a:endParaRPr>
          </a:p>
          <a:p>
            <a:pPr eaLnBrk="1" hangingPunct="1">
              <a:spcBef>
                <a:spcPts val="0"/>
              </a:spcBef>
              <a:buFont typeface="Arial" pitchFamily="34" charset="0"/>
              <a:buChar char="•"/>
              <a:defRPr/>
            </a:pPr>
            <a:r>
              <a:rPr lang="it-IT" sz="1600" dirty="0" smtClean="0">
                <a:cs typeface="Arial" pitchFamily="34" charset="0"/>
              </a:rPr>
              <a:t> Per la gestione un contributo a fondo perduto sulle spese relative al primo anno di attività</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AE034AF1-4957-488C-83D3-D8157343DF89}" type="slidenum">
              <a:rPr lang="it-IT" sz="1200" b="1">
                <a:latin typeface="+mn-lt"/>
                <a:cs typeface="Arial" pitchFamily="34" charset="0"/>
              </a:rPr>
              <a:pPr algn="ctr" fontAlgn="auto">
                <a:spcBef>
                  <a:spcPts val="0"/>
                </a:spcBef>
                <a:spcAft>
                  <a:spcPts val="0"/>
                </a:spcAft>
                <a:defRPr/>
              </a:pPr>
              <a:t>14</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41986" name="Text Box 1027"/>
          <p:cNvSpPr txBox="1">
            <a:spLocks noChangeArrowheads="1"/>
          </p:cNvSpPr>
          <p:nvPr/>
        </p:nvSpPr>
        <p:spPr bwMode="auto">
          <a:xfrm>
            <a:off x="827088" y="1484313"/>
            <a:ext cx="7561262" cy="4105275"/>
          </a:xfrm>
          <a:prstGeom prst="rect">
            <a:avLst/>
          </a:prstGeom>
          <a:noFill/>
          <a:ln w="12700">
            <a:noFill/>
            <a:miter lim="800000"/>
            <a:headEnd/>
            <a:tailEnd/>
          </a:ln>
        </p:spPr>
        <p:txBody>
          <a:bodyPr anchor="ctr"/>
          <a:lstStyle/>
          <a:p>
            <a:pPr algn="ctr"/>
            <a:endParaRPr lang="it-IT" sz="2000" b="1" u="sng">
              <a:solidFill>
                <a:srgbClr val="FFCCFF"/>
              </a:solidFill>
              <a:ea typeface="ＭＳ Ｐゴシック" pitchFamily="34" charset="-128"/>
            </a:endParaRPr>
          </a:p>
          <a:p>
            <a:pPr algn="ctr"/>
            <a:endParaRPr lang="it-IT" sz="2000" b="1" u="sng">
              <a:solidFill>
                <a:srgbClr val="FFCCFF"/>
              </a:solidFill>
              <a:ea typeface="ＭＳ Ｐゴシック" pitchFamily="34" charset="-128"/>
            </a:endParaRPr>
          </a:p>
          <a:p>
            <a:pPr algn="ctr"/>
            <a:r>
              <a:rPr lang="it-IT" sz="2000" b="1" u="sng">
                <a:solidFill>
                  <a:srgbClr val="558ED5"/>
                </a:solidFill>
                <a:ea typeface="ＭＳ Ｐゴシック" pitchFamily="34" charset="-128"/>
              </a:rPr>
              <a:t>FRANCHISING</a:t>
            </a:r>
            <a:endParaRPr lang="it-IT" sz="2000" b="1">
              <a:solidFill>
                <a:srgbClr val="558ED5"/>
              </a:solidFill>
              <a:ea typeface="ＭＳ Ｐゴシック" pitchFamily="34" charset="-128"/>
            </a:endParaRPr>
          </a:p>
          <a:p>
            <a:pPr algn="ctr"/>
            <a:r>
              <a:rPr lang="it-IT" sz="1600">
                <a:ea typeface="ＭＳ Ｐゴシック" pitchFamily="34" charset="-128"/>
              </a:rPr>
              <a:t>Agevolazione rivolta a persone fisiche e a società (di persone o di capitali) di nuova costituzione che intendono avviare un’attività imprenditoriale in franchising da realizzare con un </a:t>
            </a:r>
            <a:r>
              <a:rPr lang="it-IT" sz="1600" i="1">
                <a:ea typeface="ＭＳ Ｐゴシック" pitchFamily="34" charset="-128"/>
              </a:rPr>
              <a:t>Franchisor </a:t>
            </a:r>
            <a:r>
              <a:rPr lang="it-IT" sz="1600">
                <a:ea typeface="ＭＳ Ｐゴシック" pitchFamily="34" charset="-128"/>
              </a:rPr>
              <a:t>convenzionato con l’Agenzia. Sono escluse le società di fatto e le società aventi scopi mutualistici   </a:t>
            </a:r>
            <a:endParaRPr lang="it-IT" sz="2000">
              <a:ea typeface="ＭＳ Ｐゴシック" pitchFamily="34" charset="-128"/>
            </a:endParaRPr>
          </a:p>
          <a:p>
            <a:pPr algn="ctr"/>
            <a:endParaRPr lang="it-IT" sz="1600">
              <a:ea typeface="ＭＳ Ｐゴシック" pitchFamily="34" charset="-128"/>
            </a:endParaRPr>
          </a:p>
          <a:p>
            <a:pPr algn="ctr"/>
            <a:endParaRPr lang="it-IT" sz="1600">
              <a:ea typeface="ＭＳ Ｐゴシック" pitchFamily="34" charset="-128"/>
            </a:endParaRPr>
          </a:p>
          <a:p>
            <a:pPr algn="ctr"/>
            <a:r>
              <a:rPr lang="it-IT" sz="1600" b="1">
                <a:ea typeface="ＭＳ Ｐゴシック" pitchFamily="34" charset="-128"/>
              </a:rPr>
              <a:t>ATTIVITA’ AMMISSIBILI</a:t>
            </a:r>
          </a:p>
          <a:p>
            <a:pPr algn="ctr"/>
            <a:r>
              <a:rPr lang="it-IT" sz="1600">
                <a:ea typeface="ＭＳ Ｐゴシック" pitchFamily="34" charset="-128"/>
              </a:rPr>
              <a:t>Le iniziative agevolabili possono riguardare la commercializzazione di beni e servizi mediante la formula dell’affiliazione in franchising</a:t>
            </a:r>
          </a:p>
          <a:p>
            <a:pPr algn="ctr"/>
            <a:endParaRPr lang="it-IT" sz="1600">
              <a:ea typeface="ＭＳ Ｐゴシック" pitchFamily="34" charset="-128"/>
            </a:endParaRPr>
          </a:p>
          <a:p>
            <a:pPr algn="ctr"/>
            <a:r>
              <a:rPr lang="it-IT" sz="1600" b="1">
                <a:ea typeface="ＭＳ Ｐゴシック" pitchFamily="34" charset="-128"/>
              </a:rPr>
              <a:t>ATTIVITA’ ESCLUSE</a:t>
            </a:r>
          </a:p>
          <a:p>
            <a:pPr>
              <a:buFont typeface="Arial" charset="0"/>
              <a:buChar char="•"/>
            </a:pPr>
            <a:r>
              <a:rPr lang="it-IT" sz="1600">
                <a:ea typeface="ＭＳ Ｐゴシック" pitchFamily="34" charset="-128"/>
              </a:rPr>
              <a:t> Produzione primaria di prodotti agricoli</a:t>
            </a:r>
          </a:p>
          <a:p>
            <a:pPr>
              <a:buFont typeface="Arial" charset="0"/>
              <a:buChar char="•"/>
            </a:pPr>
            <a:r>
              <a:rPr lang="it-IT" sz="1600">
                <a:ea typeface="ＭＳ Ｐゴシック" pitchFamily="34" charset="-128"/>
              </a:rPr>
              <a:t> Pesca e acquacoltura</a:t>
            </a:r>
          </a:p>
          <a:p>
            <a:endParaRPr lang="it-IT" sz="1600">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3F513A00-616B-47E6-97EE-06C029BF50B7}" type="slidenum">
              <a:rPr lang="it-IT" sz="1200" b="1">
                <a:latin typeface="+mn-lt"/>
                <a:cs typeface="Arial" pitchFamily="34" charset="0"/>
              </a:rPr>
              <a:pPr algn="ctr" fontAlgn="auto">
                <a:spcBef>
                  <a:spcPts val="0"/>
                </a:spcBef>
                <a:spcAft>
                  <a:spcPts val="0"/>
                </a:spcAft>
                <a:defRPr/>
              </a:pPr>
              <a:t>15</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827088" y="1484313"/>
            <a:ext cx="7561262" cy="4105275"/>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endParaRPr lang="it-IT" sz="2000" b="1" u="sng" dirty="0" smtClean="0">
              <a:solidFill>
                <a:srgbClr val="FFCCFF"/>
              </a:solidFill>
              <a:cs typeface="Arial" pitchFamily="34" charset="0"/>
            </a:endParaRPr>
          </a:p>
          <a:p>
            <a:pPr algn="ctr" eaLnBrk="1" hangingPunct="1">
              <a:spcBef>
                <a:spcPts val="0"/>
              </a:spcBef>
              <a:defRPr/>
            </a:pPr>
            <a:r>
              <a:rPr lang="it-IT" sz="2000" b="1" u="sng" dirty="0" smtClean="0">
                <a:solidFill>
                  <a:schemeClr val="tx2">
                    <a:lumMod val="60000"/>
                    <a:lumOff val="40000"/>
                  </a:schemeClr>
                </a:solidFill>
                <a:cs typeface="Arial" pitchFamily="34" charset="0"/>
              </a:rPr>
              <a:t>FRANCHISING</a:t>
            </a:r>
            <a:endParaRPr lang="it-IT" sz="2000" b="1" dirty="0" smtClean="0">
              <a:solidFill>
                <a:schemeClr val="tx2">
                  <a:lumMod val="60000"/>
                  <a:lumOff val="40000"/>
                </a:schemeClr>
              </a:solidFill>
              <a:cs typeface="Arial" pitchFamily="34" charset="0"/>
            </a:endParaRPr>
          </a:p>
          <a:p>
            <a:pPr algn="ctr" eaLnBrk="1" hangingPunct="1">
              <a:spcBef>
                <a:spcPts val="0"/>
              </a:spcBef>
              <a:defRPr/>
            </a:pPr>
            <a:endParaRPr lang="it-IT" sz="1600" dirty="0" smtClean="0">
              <a:solidFill>
                <a:schemeClr val="tx2">
                  <a:lumMod val="60000"/>
                  <a:lumOff val="40000"/>
                </a:schemeClr>
              </a:solidFill>
              <a:cs typeface="Arial" pitchFamily="34" charset="0"/>
            </a:endParaRPr>
          </a:p>
          <a:p>
            <a:pPr algn="ctr" eaLnBrk="1" hangingPunct="1">
              <a:spcBef>
                <a:spcPts val="0"/>
              </a:spcBef>
              <a:defRPr/>
            </a:pPr>
            <a:endParaRPr lang="it-IT" sz="1600" dirty="0" smtClean="0">
              <a:solidFill>
                <a:schemeClr val="bg1"/>
              </a:solidFill>
              <a:cs typeface="Arial" pitchFamily="34" charset="0"/>
            </a:endParaRPr>
          </a:p>
          <a:p>
            <a:pPr algn="ctr" eaLnBrk="1" hangingPunct="1">
              <a:spcBef>
                <a:spcPts val="0"/>
              </a:spcBef>
              <a:defRPr/>
            </a:pPr>
            <a:r>
              <a:rPr lang="it-IT" sz="1600" b="1" dirty="0" smtClean="0">
                <a:cs typeface="Arial" pitchFamily="34" charset="0"/>
              </a:rPr>
              <a:t>AGEVOLAZIONI</a:t>
            </a:r>
          </a:p>
          <a:p>
            <a:pPr algn="ctr" eaLnBrk="1" hangingPunct="1">
              <a:spcBef>
                <a:spcPts val="0"/>
              </a:spcBef>
              <a:defRPr/>
            </a:pPr>
            <a:endParaRPr lang="it-IT" sz="1600" b="1" dirty="0" smtClean="0">
              <a:cs typeface="Arial" pitchFamily="34" charset="0"/>
            </a:endParaRPr>
          </a:p>
          <a:p>
            <a:pPr eaLnBrk="1" hangingPunct="1">
              <a:spcBef>
                <a:spcPts val="0"/>
              </a:spcBef>
              <a:defRPr/>
            </a:pPr>
            <a:r>
              <a:rPr lang="it-IT" sz="1600" dirty="0" smtClean="0">
                <a:cs typeface="Arial" pitchFamily="34" charset="0"/>
              </a:rPr>
              <a:t>Le  agevolazioni previste sono:</a:t>
            </a:r>
          </a:p>
          <a:p>
            <a:pPr eaLnBrk="1" hangingPunct="1">
              <a:spcBef>
                <a:spcPts val="0"/>
              </a:spcBef>
              <a:defRPr/>
            </a:pPr>
            <a:endParaRPr lang="it-IT" sz="1600" dirty="0" smtClean="0">
              <a:cs typeface="Arial" pitchFamily="34" charset="0"/>
            </a:endParaRPr>
          </a:p>
          <a:p>
            <a:pPr eaLnBrk="1" hangingPunct="1">
              <a:spcBef>
                <a:spcPts val="0"/>
              </a:spcBef>
              <a:buFont typeface="Arial" pitchFamily="34" charset="0"/>
              <a:buChar char="•"/>
              <a:defRPr/>
            </a:pPr>
            <a:r>
              <a:rPr lang="it-IT" sz="1600" dirty="0" smtClean="0">
                <a:cs typeface="Arial" pitchFamily="34" charset="0"/>
              </a:rPr>
              <a:t> per gli investimenti un contributo a fondo perduto e un mutuo a tasso agevolato che può arrivare a coprire il 100% degli investimenti ammissibili</a:t>
            </a:r>
          </a:p>
          <a:p>
            <a:pPr eaLnBrk="1" hangingPunct="1">
              <a:spcBef>
                <a:spcPts val="0"/>
              </a:spcBef>
              <a:defRPr/>
            </a:pPr>
            <a:endParaRPr lang="it-IT" sz="1600" dirty="0" smtClean="0">
              <a:cs typeface="Arial" pitchFamily="34" charset="0"/>
            </a:endParaRPr>
          </a:p>
          <a:p>
            <a:pPr eaLnBrk="1" hangingPunct="1">
              <a:spcBef>
                <a:spcPts val="0"/>
              </a:spcBef>
              <a:buFont typeface="Arial" pitchFamily="34" charset="0"/>
              <a:buChar char="•"/>
              <a:defRPr/>
            </a:pPr>
            <a:r>
              <a:rPr lang="it-IT" sz="1600" dirty="0" smtClean="0">
                <a:cs typeface="Arial" pitchFamily="34" charset="0"/>
              </a:rPr>
              <a:t> per la gestione un contributo a fondo perduto, anche a base pluriennale, sulle spese ad essa relative</a:t>
            </a:r>
          </a:p>
          <a:p>
            <a:pPr algn="ctr" eaLnBrk="1" hangingPunct="1">
              <a:spcBef>
                <a:spcPts val="0"/>
              </a:spcBef>
              <a:defRPr/>
            </a:pPr>
            <a:endParaRPr lang="it-IT" sz="1600" dirty="0" smtClean="0">
              <a:cs typeface="Arial" pitchFamily="34" charset="0"/>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5B20E751-B936-4538-B419-7BCC743311F8}" type="slidenum">
              <a:rPr lang="it-IT" sz="1200" b="1">
                <a:latin typeface="+mn-lt"/>
                <a:cs typeface="Arial" pitchFamily="34" charset="0"/>
              </a:rPr>
              <a:pPr algn="ctr" fontAlgn="auto">
                <a:spcBef>
                  <a:spcPts val="0"/>
                </a:spcBef>
                <a:spcAft>
                  <a:spcPts val="0"/>
                </a:spcAft>
                <a:defRPr/>
              </a:pPr>
              <a:t>16</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48130" name="Text Box 1027"/>
          <p:cNvSpPr txBox="1">
            <a:spLocks noChangeArrowheads="1"/>
          </p:cNvSpPr>
          <p:nvPr/>
        </p:nvSpPr>
        <p:spPr bwMode="auto">
          <a:xfrm>
            <a:off x="827088" y="1484313"/>
            <a:ext cx="7561262" cy="4105275"/>
          </a:xfrm>
          <a:prstGeom prst="rect">
            <a:avLst/>
          </a:prstGeom>
          <a:noFill/>
          <a:ln w="12700">
            <a:noFill/>
            <a:miter lim="800000"/>
            <a:headEnd/>
            <a:tailEnd/>
          </a:ln>
        </p:spPr>
        <p:txBody>
          <a:bodyPr anchor="ctr"/>
          <a:lstStyle/>
          <a:p>
            <a:pPr algn="ctr"/>
            <a:endParaRPr lang="it-IT" sz="2000" b="1" u="sng">
              <a:solidFill>
                <a:srgbClr val="FFCCFF"/>
              </a:solidFill>
              <a:ea typeface="ＭＳ Ｐゴシック" pitchFamily="34" charset="-128"/>
            </a:endParaRPr>
          </a:p>
          <a:p>
            <a:pPr algn="ctr"/>
            <a:endParaRPr lang="it-IT" sz="2000" b="1" u="sng">
              <a:solidFill>
                <a:srgbClr val="FFCCFF"/>
              </a:solidFill>
              <a:ea typeface="ＭＳ Ｐゴシック" pitchFamily="34" charset="-128"/>
            </a:endParaRPr>
          </a:p>
          <a:p>
            <a:pPr algn="ctr"/>
            <a:r>
              <a:rPr lang="it-IT" sz="2000" b="1" u="sng">
                <a:solidFill>
                  <a:srgbClr val="558ED5"/>
                </a:solidFill>
                <a:ea typeface="ＭＳ Ｐゴシック" pitchFamily="34" charset="-128"/>
              </a:rPr>
              <a:t>FRANCHISING</a:t>
            </a:r>
            <a:endParaRPr lang="it-IT" sz="2000" b="1">
              <a:solidFill>
                <a:srgbClr val="558ED5"/>
              </a:solidFill>
              <a:ea typeface="ＭＳ Ｐゴシック" pitchFamily="34" charset="-128"/>
            </a:endParaRPr>
          </a:p>
          <a:p>
            <a:pPr algn="ctr"/>
            <a:endParaRPr lang="it-IT" sz="1600">
              <a:solidFill>
                <a:srgbClr val="558ED5"/>
              </a:solidFill>
              <a:ea typeface="ＭＳ Ｐゴシック" pitchFamily="34" charset="-128"/>
            </a:endParaRPr>
          </a:p>
          <a:p>
            <a:pPr algn="ctr"/>
            <a:endParaRPr lang="it-IT" sz="1600">
              <a:solidFill>
                <a:schemeClr val="bg1"/>
              </a:solidFill>
              <a:ea typeface="ＭＳ Ｐゴシック" pitchFamily="34" charset="-128"/>
            </a:endParaRPr>
          </a:p>
          <a:p>
            <a:pPr algn="ctr"/>
            <a:r>
              <a:rPr lang="it-IT" sz="1600">
                <a:ea typeface="ＭＳ Ｐゴシック" pitchFamily="34" charset="-128"/>
              </a:rPr>
              <a:t>Le spese di investimento e di gestione considerate “ammissibili” ai fini del calcolo dell’ammontare delle agevolazioni sono</a:t>
            </a:r>
          </a:p>
          <a:p>
            <a:endParaRPr lang="it-IT" sz="1600">
              <a:ea typeface="ＭＳ Ｐゴシック" pitchFamily="34" charset="-128"/>
            </a:endParaRPr>
          </a:p>
          <a:p>
            <a:pPr>
              <a:buFont typeface="Arial" charset="0"/>
              <a:buChar char="•"/>
            </a:pPr>
            <a:r>
              <a:rPr lang="it-IT" sz="1600">
                <a:ea typeface="ＭＳ Ｐゴシック" pitchFamily="34" charset="-128"/>
              </a:rPr>
              <a:t> per l’investimento: - attrezzature, macchinari, impianti e allacciamenti</a:t>
            </a:r>
          </a:p>
          <a:p>
            <a:r>
              <a:rPr lang="it-IT" sz="1600">
                <a:ea typeface="ＭＳ Ｐゴシック" pitchFamily="34" charset="-128"/>
              </a:rPr>
              <a:t>                                - beni immateriali ad utilità pluriennale</a:t>
            </a:r>
          </a:p>
          <a:p>
            <a:r>
              <a:rPr lang="it-IT" sz="1600">
                <a:ea typeface="ＭＳ Ｐゴシック" pitchFamily="34" charset="-128"/>
              </a:rPr>
              <a:t>                                - ristrutturazione di immobili </a:t>
            </a:r>
            <a:r>
              <a:rPr lang="it-IT" sz="1300">
                <a:ea typeface="ＭＳ Ｐゴシック" pitchFamily="34" charset="-128"/>
              </a:rPr>
              <a:t>(max 10% del valore dell’investimento) </a:t>
            </a:r>
            <a:r>
              <a:rPr lang="it-IT" sz="1200">
                <a:ea typeface="ＭＳ Ｐゴシック" pitchFamily="34" charset="-128"/>
              </a:rPr>
              <a:t>  </a:t>
            </a:r>
            <a:endParaRPr lang="it-IT" sz="1600">
              <a:ea typeface="ＭＳ Ｐゴシック" pitchFamily="34" charset="-128"/>
            </a:endParaRPr>
          </a:p>
          <a:p>
            <a:pPr algn="ctr"/>
            <a:endParaRPr lang="it-IT" sz="1600">
              <a:ea typeface="ＭＳ Ｐゴシック" pitchFamily="34" charset="-128"/>
            </a:endParaRPr>
          </a:p>
          <a:p>
            <a:pPr>
              <a:buFont typeface="Arial" charset="0"/>
              <a:buChar char="•"/>
            </a:pPr>
            <a:r>
              <a:rPr lang="it-IT" sz="1600">
                <a:ea typeface="ＭＳ Ｐゴシック" pitchFamily="34" charset="-128"/>
              </a:rPr>
              <a:t> per la gestione: - materiale di consumo, semilavorati e prodotti finiti nonché altri </a:t>
            </a:r>
          </a:p>
          <a:p>
            <a:r>
              <a:rPr lang="it-IT" sz="1600">
                <a:ea typeface="ＭＳ Ｐゴシック" pitchFamily="34" charset="-128"/>
              </a:rPr>
              <a:t>                              costi inerenti al processo produttivo </a:t>
            </a:r>
            <a:r>
              <a:rPr lang="it-IT" sz="1300">
                <a:ea typeface="ＭＳ Ｐゴシック" pitchFamily="34" charset="-128"/>
              </a:rPr>
              <a:t>(max € 25.000)</a:t>
            </a:r>
          </a:p>
          <a:p>
            <a:r>
              <a:rPr lang="it-IT" sz="1600">
                <a:ea typeface="ＭＳ Ｐゴシック" pitchFamily="34" charset="-128"/>
              </a:rPr>
              <a:t>                            - utenze e canoni di locazione immobiliare</a:t>
            </a:r>
          </a:p>
          <a:p>
            <a:r>
              <a:rPr lang="it-IT" sz="1600">
                <a:ea typeface="ＭＳ Ｐゴシック" pitchFamily="34" charset="-128"/>
              </a:rPr>
              <a:t>                            - oneri finanziari </a:t>
            </a:r>
            <a:r>
              <a:rPr lang="it-IT" sz="1300">
                <a:ea typeface="ＭＳ Ｐゴシック" pitchFamily="34" charset="-128"/>
              </a:rPr>
              <a:t>(con esclusione degli interessi del mutuo agevolato)</a:t>
            </a:r>
            <a:r>
              <a:rPr lang="it-IT" sz="1600">
                <a:ea typeface="ＭＳ Ｐゴシック" pitchFamily="34" charset="-128"/>
              </a:rPr>
              <a:t>          </a:t>
            </a:r>
          </a:p>
          <a:p>
            <a:r>
              <a:rPr lang="it-IT" sz="1600">
                <a:ea typeface="ＭＳ Ｐゴシック" pitchFamily="34" charset="-128"/>
              </a:rPr>
              <a:t>                            - prestazioni di garanzie assicurative sui beni finanziati   </a:t>
            </a:r>
          </a:p>
          <a:p>
            <a:r>
              <a:rPr lang="it-IT" sz="1600">
                <a:ea typeface="ＭＳ Ｐゴシック" pitchFamily="34" charset="-128"/>
              </a:rPr>
              <a:t>                            - prestazioni di servizio</a:t>
            </a:r>
          </a:p>
          <a:p>
            <a:endParaRPr lang="it-IT" sz="1600">
              <a:ea typeface="ＭＳ Ｐゴシック" pitchFamily="34" charset="-128"/>
            </a:endParaRPr>
          </a:p>
          <a:p>
            <a:pPr algn="ctr"/>
            <a:endParaRPr lang="it-IT" sz="1600">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7159196A-BC21-46CF-805F-3108D2C2555E}" type="slidenum">
              <a:rPr lang="it-IT" sz="1200" b="1">
                <a:latin typeface="+mn-lt"/>
                <a:cs typeface="Arial" pitchFamily="34" charset="0"/>
              </a:rPr>
              <a:pPr algn="ctr" fontAlgn="auto">
                <a:spcBef>
                  <a:spcPts val="0"/>
                </a:spcBef>
                <a:spcAft>
                  <a:spcPts val="0"/>
                </a:spcAft>
                <a:defRPr/>
              </a:pPr>
              <a:t>17</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54275" name="Text Box 1027"/>
          <p:cNvSpPr txBox="1">
            <a:spLocks noChangeArrowheads="1"/>
          </p:cNvSpPr>
          <p:nvPr/>
        </p:nvSpPr>
        <p:spPr bwMode="auto">
          <a:xfrm>
            <a:off x="-71438" y="2276475"/>
            <a:ext cx="5651501" cy="4032250"/>
          </a:xfrm>
          <a:prstGeom prst="rect">
            <a:avLst/>
          </a:prstGeom>
          <a:noFill/>
          <a:ln w="12700">
            <a:noFill/>
            <a:miter lim="800000"/>
            <a:headEnd/>
            <a:tailEnd/>
          </a:ln>
        </p:spPr>
        <p:txBody>
          <a:bodyPr anchor="ctr"/>
          <a:lstStyle/>
          <a:p>
            <a:pPr algn="ctr">
              <a:buFont typeface="Wingdings" pitchFamily="2" charset="2"/>
              <a:buChar char="ü"/>
            </a:pPr>
            <a:r>
              <a:rPr lang="it-IT" sz="2000" b="1">
                <a:ea typeface="ＭＳ Ｐゴシック" pitchFamily="34" charset="-128"/>
              </a:rPr>
              <a:t>Il D.L. n. 145/2013 ha istituito un nuovo regime di aiuto per l’autoimprenditorialità che si rivolge non solo ai giovani  </a:t>
            </a:r>
            <a:r>
              <a:rPr lang="it-IT" sz="2000" b="1" i="1">
                <a:ea typeface="ＭＳ Ｐゴシック" pitchFamily="34" charset="-128"/>
              </a:rPr>
              <a:t>under </a:t>
            </a:r>
            <a:r>
              <a:rPr lang="it-IT" sz="2000" b="1">
                <a:ea typeface="ＭＳ Ｐゴシック" pitchFamily="34" charset="-128"/>
              </a:rPr>
              <a:t>35 ma anche alle donne indipendentemente dall’età.</a:t>
            </a:r>
          </a:p>
          <a:p>
            <a:pPr algn="ctr"/>
            <a:endParaRPr lang="it-IT" sz="2000" b="1">
              <a:ea typeface="ＭＳ Ｐゴシック" pitchFamily="34" charset="-128"/>
            </a:endParaRPr>
          </a:p>
          <a:p>
            <a:pPr algn="ctr">
              <a:buFont typeface="Wingdings" pitchFamily="2" charset="2"/>
              <a:buChar char="ü"/>
            </a:pPr>
            <a:r>
              <a:rPr lang="it-IT" sz="2000" b="1">
                <a:ea typeface="ＭＳ Ｐゴシック" pitchFamily="34" charset="-128"/>
              </a:rPr>
              <a:t>La misura si applica all’intero territorio nazionale e non prevede erogazione di contributi a fondo perduto ma solo concessione di mutui agevolati a tasso zero per investimenti fino a 1,5 milioni di euro</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F2B3453C-5DCF-43C9-A08D-508B93225148}" type="slidenum">
              <a:rPr lang="it-IT" sz="1200" b="1">
                <a:latin typeface="+mn-lt"/>
                <a:cs typeface="Arial" pitchFamily="34" charset="0"/>
              </a:rPr>
              <a:pPr algn="ctr" fontAlgn="auto">
                <a:spcBef>
                  <a:spcPts val="0"/>
                </a:spcBef>
                <a:spcAft>
                  <a:spcPts val="0"/>
                </a:spcAft>
                <a:defRPr/>
              </a:pPr>
              <a:t>18</a:t>
            </a:fld>
            <a:endParaRPr lang="it-IT" sz="1200" b="1" dirty="0">
              <a:latin typeface="+mn-lt"/>
              <a:cs typeface="Arial" pitchFamily="34" charset="0"/>
            </a:endParaRPr>
          </a:p>
        </p:txBody>
      </p:sp>
      <p:sp>
        <p:nvSpPr>
          <p:cNvPr id="54277" name="CasellaDiTesto 5"/>
          <p:cNvSpPr txBox="1">
            <a:spLocks noChangeArrowheads="1"/>
          </p:cNvSpPr>
          <p:nvPr/>
        </p:nvSpPr>
        <p:spPr bwMode="auto">
          <a:xfrm>
            <a:off x="971550" y="908050"/>
            <a:ext cx="7056438" cy="544513"/>
          </a:xfrm>
          <a:prstGeom prst="rect">
            <a:avLst/>
          </a:prstGeom>
          <a:solidFill>
            <a:schemeClr val="tx1"/>
          </a:solidFill>
          <a:ln w="25400" algn="ctr">
            <a:solidFill>
              <a:srgbClr val="FF0000"/>
            </a:solidFill>
            <a:miter lim="800000"/>
            <a:headEnd/>
            <a:tailEnd/>
          </a:ln>
        </p:spPr>
        <p:txBody>
          <a:bodyPr>
            <a:spAutoFit/>
          </a:bodyPr>
          <a:lstStyle/>
          <a:p>
            <a:pPr algn="ctr"/>
            <a:r>
              <a:rPr lang="it-IT" sz="2800" b="1">
                <a:solidFill>
                  <a:schemeClr val="bg2"/>
                </a:solidFill>
                <a:latin typeface="Calibri" pitchFamily="34" charset="0"/>
              </a:rPr>
              <a:t>Decreto Legge Destinazione Italia n. 145/2013</a:t>
            </a:r>
          </a:p>
        </p:txBody>
      </p:sp>
      <p:pic>
        <p:nvPicPr>
          <p:cNvPr id="5127" name="Picture 7" descr="C:\Documents and Settings\family\Desktop\174160206-1.jpg"/>
          <p:cNvPicPr>
            <a:picLocks noChangeAspect="1" noChangeArrowheads="1"/>
          </p:cNvPicPr>
          <p:nvPr/>
        </p:nvPicPr>
        <p:blipFill>
          <a:blip r:embed="rId3"/>
          <a:srcRect l="5263"/>
          <a:stretch>
            <a:fillRect/>
          </a:stretch>
        </p:blipFill>
        <p:spPr bwMode="auto">
          <a:xfrm>
            <a:off x="5435600" y="2708275"/>
            <a:ext cx="3563938" cy="2495550"/>
          </a:xfrm>
          <a:prstGeom prst="rect">
            <a:avLst/>
          </a:prstGeom>
          <a:ln>
            <a:noFill/>
          </a:ln>
          <a:effectLst>
            <a:outerShdw blurRad="292100" dist="139700" dir="2700000" algn="tl" rotWithShape="0">
              <a:srgbClr val="333333">
                <a:alpha val="65000"/>
              </a:srgbClr>
            </a:outerShdw>
          </a:effectLst>
        </p:spPr>
      </p:pic>
      <p:sp>
        <p:nvSpPr>
          <p:cNvPr id="54279" name="Rettangolo 9"/>
          <p:cNvSpPr>
            <a:spLocks noChangeArrowheads="1"/>
          </p:cNvSpPr>
          <p:nvPr/>
        </p:nvSpPr>
        <p:spPr bwMode="auto">
          <a:xfrm>
            <a:off x="2987675" y="1628775"/>
            <a:ext cx="3224213" cy="369888"/>
          </a:xfrm>
          <a:prstGeom prst="rect">
            <a:avLst/>
          </a:prstGeom>
          <a:noFill/>
          <a:ln w="9525">
            <a:noFill/>
            <a:miter lim="800000"/>
            <a:headEnd/>
            <a:tailEnd/>
          </a:ln>
        </p:spPr>
        <p:txBody>
          <a:bodyPr wrap="none">
            <a:spAutoFit/>
          </a:bodyPr>
          <a:lstStyle/>
          <a:p>
            <a:pPr algn="ctr"/>
            <a:r>
              <a:rPr lang="it-IT" b="1" u="sng">
                <a:solidFill>
                  <a:srgbClr val="FF0066"/>
                </a:solidFill>
                <a:ea typeface="ＭＳ Ｐゴシック" pitchFamily="34" charset="-128"/>
              </a:rPr>
              <a:t>AUTOIMPRENDITORIALITA’</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7"/>
          <p:cNvGraphicFramePr>
            <a:graphicFrameLocks noChangeAspect="1"/>
          </p:cNvGraphicFramePr>
          <p:nvPr/>
        </p:nvGraphicFramePr>
        <p:xfrm>
          <a:off x="971550" y="3959225"/>
          <a:ext cx="3313113" cy="1773238"/>
        </p:xfrm>
        <a:graphic>
          <a:graphicData uri="http://schemas.openxmlformats.org/presentationml/2006/ole">
            <p:oleObj spid="_x0000_s57346" name="Grafico" r:id="rId3" imgW="4562551" imgH="2066849" progId="Excel.Chart.8">
              <p:embed/>
            </p:oleObj>
          </a:graphicData>
        </a:graphic>
      </p:graphicFrame>
      <p:graphicFrame>
        <p:nvGraphicFramePr>
          <p:cNvPr id="57347" name="Object 17"/>
          <p:cNvGraphicFramePr>
            <a:graphicFrameLocks noGrp="1" noChangeAspect="1"/>
          </p:cNvGraphicFramePr>
          <p:nvPr>
            <p:ph idx="4294967295"/>
          </p:nvPr>
        </p:nvGraphicFramePr>
        <p:xfrm>
          <a:off x="4681538" y="4016375"/>
          <a:ext cx="3635375" cy="1644650"/>
        </p:xfrm>
        <a:graphic>
          <a:graphicData uri="http://schemas.openxmlformats.org/presentationml/2006/ole">
            <p:oleObj spid="_x0000_s57347" name="Grafico" r:id="rId4" imgW="3600602" imgH="1981200" progId="Excel.Chart.8">
              <p:embed/>
            </p:oleObj>
          </a:graphicData>
        </a:graphic>
      </p:graphicFrame>
      <p:graphicFrame>
        <p:nvGraphicFramePr>
          <p:cNvPr id="57348" name="Object 19"/>
          <p:cNvGraphicFramePr>
            <a:graphicFrameLocks noChangeAspect="1"/>
          </p:cNvGraphicFramePr>
          <p:nvPr/>
        </p:nvGraphicFramePr>
        <p:xfrm>
          <a:off x="971550" y="2205038"/>
          <a:ext cx="3384550" cy="1646237"/>
        </p:xfrm>
        <a:graphic>
          <a:graphicData uri="http://schemas.openxmlformats.org/presentationml/2006/ole">
            <p:oleObj spid="_x0000_s57348" name="Grafico" r:id="rId5" imgW="4543349" imgH="1971751" progId="Excel.Chart.8">
              <p:embed/>
            </p:oleObj>
          </a:graphicData>
        </a:graphic>
      </p:graphicFrame>
      <p:graphicFrame>
        <p:nvGraphicFramePr>
          <p:cNvPr id="57349" name="Object 20"/>
          <p:cNvGraphicFramePr>
            <a:graphicFrameLocks noChangeAspect="1"/>
          </p:cNvGraphicFramePr>
          <p:nvPr/>
        </p:nvGraphicFramePr>
        <p:xfrm>
          <a:off x="4643438" y="2205038"/>
          <a:ext cx="3744912" cy="1627187"/>
        </p:xfrm>
        <a:graphic>
          <a:graphicData uri="http://schemas.openxmlformats.org/presentationml/2006/ole">
            <p:oleObj spid="_x0000_s57349" name="Grafico" r:id="rId6" imgW="4924349" imgH="1990649" progId="Excel.Chart.8">
              <p:embed/>
            </p:oleObj>
          </a:graphicData>
        </a:graphic>
      </p:graphicFrame>
      <p:sp>
        <p:nvSpPr>
          <p:cNvPr id="57350" name="Rectangle 2"/>
          <p:cNvSpPr>
            <a:spLocks noChangeArrowheads="1"/>
          </p:cNvSpPr>
          <p:nvPr/>
        </p:nvSpPr>
        <p:spPr bwMode="auto">
          <a:xfrm>
            <a:off x="1117600" y="1447800"/>
            <a:ext cx="6986588" cy="477838"/>
          </a:xfrm>
          <a:prstGeom prst="rect">
            <a:avLst/>
          </a:prstGeom>
          <a:noFill/>
          <a:ln w="9525">
            <a:noFill/>
            <a:miter lim="800000"/>
            <a:headEnd/>
            <a:tailEnd/>
          </a:ln>
        </p:spPr>
        <p:txBody>
          <a:bodyPr anchor="ctr"/>
          <a:lstStyle/>
          <a:p>
            <a:pPr algn="ctr">
              <a:buFont typeface="Arial" charset="0"/>
              <a:buChar char="•"/>
            </a:pPr>
            <a:r>
              <a:rPr lang="it-IT" altLang="it-IT" sz="2600" b="1">
                <a:solidFill>
                  <a:schemeClr val="tx2"/>
                </a:solidFill>
                <a:latin typeface="Calibri" pitchFamily="34" charset="0"/>
              </a:rPr>
              <a:t>17 anni di Autoimpiego – (D.L.185/2000 Tit.II)</a:t>
            </a:r>
          </a:p>
          <a:p>
            <a:pPr algn="ctr">
              <a:buFont typeface="Arial" charset="0"/>
              <a:buChar char="•"/>
            </a:pPr>
            <a:r>
              <a:rPr lang="it-IT" altLang="it-IT" sz="2600" b="1">
                <a:solidFill>
                  <a:schemeClr val="tx2"/>
                </a:solidFill>
                <a:latin typeface="Calibri" pitchFamily="34" charset="0"/>
              </a:rPr>
              <a:t>Lavoro Autonomo – Microimpresa- Franchising</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952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539750" y="2779713"/>
            <a:ext cx="5759450" cy="2378075"/>
          </a:xfrm>
          <a:prstGeom prst="rect">
            <a:avLst/>
          </a:prstGeom>
          <a:solidFill>
            <a:schemeClr val="accent6">
              <a:lumMod val="40000"/>
              <a:lumOff val="60000"/>
            </a:schemeClr>
          </a:solidFill>
          <a:ln/>
          <a:extLst>
            <a:ext uri="{909E8E84-426E-40DD-AFC4-6F175D3DCCD1}"/>
            <a:ext uri="{91240B29-F687-4F45-9708-019B960494DF}"/>
          </a:extLst>
        </p:spPr>
        <p:style>
          <a:lnRef idx="2">
            <a:schemeClr val="accent6"/>
          </a:lnRef>
          <a:fillRef idx="1">
            <a:schemeClr val="lt1"/>
          </a:fillRef>
          <a:effectRef idx="0">
            <a:schemeClr val="accent6"/>
          </a:effectRef>
          <a:fontRef idx="minor">
            <a:schemeClr val="dk1"/>
          </a:fontRef>
        </p:style>
        <p:txBody>
          <a:bodyPr anchor="ctr"/>
          <a:lstStyle/>
          <a:p>
            <a:pPr algn="ctr">
              <a:spcBef>
                <a:spcPct val="50000"/>
              </a:spcBef>
              <a:defRPr/>
            </a:pPr>
            <a:r>
              <a:rPr lang="it-IT" sz="2400" b="1" dirty="0">
                <a:solidFill>
                  <a:schemeClr val="tx1"/>
                </a:solidFill>
                <a:latin typeface="Arial" charset="0"/>
                <a:ea typeface="ＭＳ Ｐゴシック" pitchFamily="34" charset="-128"/>
                <a:cs typeface="Arial" charset="0"/>
              </a:rPr>
              <a:t>COS’E’ LA FINANZA  AGEVOLATA?</a:t>
            </a:r>
            <a:endParaRPr lang="it-IT" sz="2000" b="1" u="sng" dirty="0">
              <a:solidFill>
                <a:schemeClr val="tx1"/>
              </a:solidFill>
              <a:latin typeface="Arial" charset="0"/>
              <a:ea typeface="ＭＳ Ｐゴシック" pitchFamily="34" charset="-128"/>
              <a:cs typeface="Arial" charset="0"/>
            </a:endParaRPr>
          </a:p>
          <a:p>
            <a:pPr algn="ctr">
              <a:spcBef>
                <a:spcPct val="50000"/>
              </a:spcBef>
              <a:defRPr/>
            </a:pPr>
            <a:endParaRPr lang="it-IT" sz="2000" b="1" u="sng" dirty="0">
              <a:solidFill>
                <a:schemeClr val="tx1"/>
              </a:solidFill>
              <a:latin typeface="Arial" charset="0"/>
              <a:ea typeface="ＭＳ Ｐゴシック" pitchFamily="34" charset="-128"/>
              <a:cs typeface="Arial" charset="0"/>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E6772E48-594E-418B-B5D1-5F888964FB7B}" type="slidenum">
              <a:rPr lang="it-IT" sz="1200" b="1">
                <a:latin typeface="+mn-lt"/>
                <a:cs typeface="Arial" pitchFamily="34" charset="0"/>
              </a:rPr>
              <a:pPr algn="ctr" fontAlgn="auto">
                <a:spcBef>
                  <a:spcPts val="0"/>
                </a:spcBef>
                <a:spcAft>
                  <a:spcPts val="0"/>
                </a:spcAft>
                <a:defRPr/>
              </a:pPr>
              <a:t>2</a:t>
            </a:fld>
            <a:endParaRPr lang="it-IT" sz="1200" b="1" dirty="0">
              <a:latin typeface="+mn-lt"/>
              <a:cs typeface="Arial" pitchFamily="34" charset="0"/>
            </a:endParaRPr>
          </a:p>
        </p:txBody>
      </p:sp>
      <p:pic>
        <p:nvPicPr>
          <p:cNvPr id="1029" name="Picture 5" descr="http://www.thefundwell.com/wp-content/uploads/money_market1.jpg"/>
          <p:cNvPicPr>
            <a:picLocks noChangeAspect="1" noChangeArrowheads="1"/>
          </p:cNvPicPr>
          <p:nvPr/>
        </p:nvPicPr>
        <p:blipFill>
          <a:blip r:embed="rId3" cstate="print"/>
          <a:srcRect/>
          <a:stretch>
            <a:fillRect/>
          </a:stretch>
        </p:blipFill>
        <p:spPr bwMode="auto">
          <a:xfrm>
            <a:off x="5508104" y="836712"/>
            <a:ext cx="3096344" cy="23222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asellaDiTesto 2"/>
          <p:cNvSpPr txBox="1">
            <a:spLocks noChangeArrowheads="1"/>
          </p:cNvSpPr>
          <p:nvPr/>
        </p:nvSpPr>
        <p:spPr bwMode="auto">
          <a:xfrm>
            <a:off x="-36513" y="333375"/>
            <a:ext cx="9144001" cy="460375"/>
          </a:xfrm>
          <a:prstGeom prst="rect">
            <a:avLst/>
          </a:prstGeom>
          <a:noFill/>
          <a:ln w="9525">
            <a:noFill/>
            <a:miter lim="800000"/>
            <a:headEnd/>
            <a:tailEnd/>
          </a:ln>
        </p:spPr>
        <p:txBody>
          <a:bodyPr>
            <a:spAutoFit/>
          </a:bodyPr>
          <a:lstStyle/>
          <a:p>
            <a:pPr algn="ctr"/>
            <a:r>
              <a:rPr lang="it-IT" sz="2400" b="1">
                <a:solidFill>
                  <a:srgbClr val="FF3399"/>
                </a:solidFill>
              </a:rPr>
              <a:t>“</a:t>
            </a:r>
            <a:r>
              <a:rPr lang="it-IT" sz="2400" b="1" i="1">
                <a:solidFill>
                  <a:srgbClr val="FF3399"/>
                </a:solidFill>
              </a:rPr>
              <a:t>LA VIE EN ROSE”</a:t>
            </a:r>
          </a:p>
        </p:txBody>
      </p:sp>
      <p:sp>
        <p:nvSpPr>
          <p:cNvPr id="4" name="CasellaDiTesto 3"/>
          <p:cNvSpPr txBox="1"/>
          <p:nvPr/>
        </p:nvSpPr>
        <p:spPr>
          <a:xfrm>
            <a:off x="28575" y="2420938"/>
            <a:ext cx="9144000" cy="701675"/>
          </a:xfrm>
          <a:prstGeom prst="rect">
            <a:avLst/>
          </a:prstGeom>
          <a:noFill/>
        </p:spPr>
        <p:txBody>
          <a:bodyPr>
            <a:spAutoFit/>
          </a:bodyPr>
          <a:lstStyle/>
          <a:p>
            <a:pPr algn="ctr">
              <a:defRPr/>
            </a:pPr>
            <a:r>
              <a:rPr lang="it-IT" sz="4000" b="1" i="1">
                <a:solidFill>
                  <a:srgbClr val="FF3399"/>
                </a:solidFill>
                <a:effectLst>
                  <a:outerShdw blurRad="38100" dist="38100" dir="2700000" algn="tl">
                    <a:srgbClr val="C0C0C0"/>
                  </a:outerShdw>
                </a:effectLst>
                <a:latin typeface="Calibri" pitchFamily="34" charset="0"/>
              </a:rPr>
              <a:t>Grazie per l’attenzione!</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468313" y="1484313"/>
            <a:ext cx="8064500" cy="4105275"/>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ct val="50000"/>
              </a:spcBef>
              <a:defRPr/>
            </a:pPr>
            <a:r>
              <a:rPr lang="it-IT" sz="2400" b="1" u="sng" dirty="0" smtClean="0">
                <a:solidFill>
                  <a:schemeClr val="accent1"/>
                </a:solidFill>
                <a:cs typeface="Arial" pitchFamily="34" charset="0"/>
              </a:rPr>
              <a:t>DIVERSE TIPOLOGIE </a:t>
            </a:r>
            <a:r>
              <a:rPr lang="it-IT" sz="2400" b="1" u="sng" dirty="0" err="1" smtClean="0">
                <a:solidFill>
                  <a:schemeClr val="accent1"/>
                </a:solidFill>
                <a:cs typeface="Arial" pitchFamily="34" charset="0"/>
              </a:rPr>
              <a:t>DI</a:t>
            </a:r>
            <a:r>
              <a:rPr lang="it-IT" sz="2400" b="1" u="sng" dirty="0" smtClean="0">
                <a:solidFill>
                  <a:schemeClr val="accent1"/>
                </a:solidFill>
                <a:cs typeface="Arial" pitchFamily="34" charset="0"/>
              </a:rPr>
              <a:t> AGEVOLAZIONI</a:t>
            </a:r>
          </a:p>
          <a:p>
            <a:pPr algn="ctr" eaLnBrk="1" hangingPunct="1">
              <a:spcBef>
                <a:spcPct val="50000"/>
              </a:spcBef>
              <a:defRPr/>
            </a:pPr>
            <a:endParaRPr lang="it-IT" b="1" dirty="0" smtClean="0">
              <a:solidFill>
                <a:schemeClr val="accent1"/>
              </a:solidFill>
              <a:cs typeface="Arial" pitchFamily="34" charset="0"/>
            </a:endParaRPr>
          </a:p>
          <a:p>
            <a:pPr algn="ctr" eaLnBrk="1" hangingPunct="1">
              <a:spcBef>
                <a:spcPct val="50000"/>
              </a:spcBef>
              <a:defRPr/>
            </a:pPr>
            <a:endParaRPr lang="it-IT" b="1" dirty="0" smtClean="0">
              <a:solidFill>
                <a:schemeClr val="accent1"/>
              </a:solidFill>
              <a:cs typeface="Arial" pitchFamily="34" charset="0"/>
            </a:endParaRPr>
          </a:p>
          <a:p>
            <a:pPr eaLnBrk="1" hangingPunct="1">
              <a:spcBef>
                <a:spcPts val="0"/>
              </a:spcBef>
              <a:buFont typeface="Wingdings" pitchFamily="2" charset="2"/>
              <a:buChar char="Ø"/>
              <a:defRPr/>
            </a:pPr>
            <a:r>
              <a:rPr lang="it-IT" b="1" dirty="0" smtClean="0">
                <a:solidFill>
                  <a:srgbClr val="FFFF00"/>
                </a:solidFill>
                <a:cs typeface="Arial" pitchFamily="34" charset="0"/>
              </a:rPr>
              <a:t> </a:t>
            </a:r>
            <a:r>
              <a:rPr lang="it-IT" sz="2000" b="1" dirty="0" smtClean="0">
                <a:solidFill>
                  <a:srgbClr val="FF0000"/>
                </a:solidFill>
                <a:cs typeface="Arial" pitchFamily="34" charset="0"/>
              </a:rPr>
              <a:t>CONTRIBUTI A FONDO PERDUTO IN CONTO CAPITALE</a:t>
            </a:r>
            <a:endParaRPr lang="it-IT" b="1" dirty="0" smtClean="0">
              <a:solidFill>
                <a:srgbClr val="FF0000"/>
              </a:solidFill>
              <a:cs typeface="Arial" pitchFamily="34" charset="0"/>
            </a:endParaRPr>
          </a:p>
          <a:p>
            <a:pPr eaLnBrk="1" hangingPunct="1">
              <a:spcBef>
                <a:spcPts val="0"/>
              </a:spcBef>
              <a:defRPr/>
            </a:pPr>
            <a:r>
              <a:rPr lang="it-IT" sz="1400" dirty="0" smtClean="0">
                <a:solidFill>
                  <a:schemeClr val="accent1"/>
                </a:solidFill>
                <a:cs typeface="Arial" pitchFamily="34" charset="0"/>
              </a:rPr>
              <a:t>agevolazione consistente nella erogazione di una somma di denaro che non dovrà essere restituita</a:t>
            </a:r>
            <a:endParaRPr lang="it-IT" dirty="0" smtClean="0">
              <a:solidFill>
                <a:schemeClr val="accent1"/>
              </a:solidFill>
              <a:cs typeface="Arial" pitchFamily="34" charset="0"/>
            </a:endParaRPr>
          </a:p>
          <a:p>
            <a:pPr eaLnBrk="1" hangingPunct="1">
              <a:spcBef>
                <a:spcPts val="0"/>
              </a:spcBef>
              <a:defRPr/>
            </a:pPr>
            <a:endParaRPr lang="it-IT" b="1" dirty="0" smtClean="0">
              <a:solidFill>
                <a:srgbClr val="FF0000"/>
              </a:solidFill>
              <a:cs typeface="Arial" pitchFamily="34" charset="0"/>
            </a:endParaRPr>
          </a:p>
          <a:p>
            <a:pPr eaLnBrk="1" hangingPunct="1">
              <a:spcBef>
                <a:spcPts val="0"/>
              </a:spcBef>
              <a:buFont typeface="Wingdings" pitchFamily="2" charset="2"/>
              <a:buChar char="Ø"/>
              <a:defRPr/>
            </a:pPr>
            <a:r>
              <a:rPr lang="it-IT" sz="2000" b="1" dirty="0" smtClean="0">
                <a:solidFill>
                  <a:srgbClr val="FFFF00"/>
                </a:solidFill>
                <a:cs typeface="Arial" pitchFamily="34" charset="0"/>
              </a:rPr>
              <a:t> </a:t>
            </a:r>
            <a:r>
              <a:rPr lang="it-IT" sz="2000" b="1" dirty="0" smtClean="0">
                <a:solidFill>
                  <a:srgbClr val="FF0000"/>
                </a:solidFill>
                <a:cs typeface="Arial" pitchFamily="34" charset="0"/>
              </a:rPr>
              <a:t>CONTRIBUTI IN CONTO INTERESSI</a:t>
            </a:r>
            <a:endParaRPr lang="it-IT" b="1" dirty="0" smtClean="0">
              <a:solidFill>
                <a:srgbClr val="FF0000"/>
              </a:solidFill>
              <a:cs typeface="Arial" pitchFamily="34" charset="0"/>
            </a:endParaRPr>
          </a:p>
          <a:p>
            <a:pPr eaLnBrk="1" hangingPunct="1">
              <a:spcBef>
                <a:spcPts val="0"/>
              </a:spcBef>
              <a:defRPr/>
            </a:pPr>
            <a:r>
              <a:rPr lang="it-IT" sz="1400" dirty="0" smtClean="0">
                <a:solidFill>
                  <a:schemeClr val="accent1"/>
                </a:solidFill>
                <a:cs typeface="Arial" pitchFamily="34" charset="0"/>
              </a:rPr>
              <a:t>abbattimento del costo del denaro a fronte di un finanziamento bancario a sostegno di spese ammesse</a:t>
            </a:r>
          </a:p>
          <a:p>
            <a:pPr eaLnBrk="1" hangingPunct="1">
              <a:spcBef>
                <a:spcPts val="0"/>
              </a:spcBef>
              <a:defRPr/>
            </a:pPr>
            <a:endParaRPr lang="it-IT" b="1" dirty="0" smtClean="0">
              <a:solidFill>
                <a:srgbClr val="FF0000"/>
              </a:solidFill>
              <a:cs typeface="Arial" pitchFamily="34" charset="0"/>
            </a:endParaRPr>
          </a:p>
          <a:p>
            <a:pPr eaLnBrk="1" hangingPunct="1">
              <a:spcBef>
                <a:spcPts val="0"/>
              </a:spcBef>
              <a:buFont typeface="Wingdings" pitchFamily="2" charset="2"/>
              <a:buChar char="Ø"/>
              <a:defRPr/>
            </a:pPr>
            <a:r>
              <a:rPr lang="it-IT" b="1" dirty="0" smtClean="0">
                <a:solidFill>
                  <a:srgbClr val="FFFF00"/>
                </a:solidFill>
                <a:cs typeface="Arial" pitchFamily="34" charset="0"/>
              </a:rPr>
              <a:t> </a:t>
            </a:r>
            <a:r>
              <a:rPr lang="it-IT" sz="2000" b="1" dirty="0" smtClean="0">
                <a:solidFill>
                  <a:srgbClr val="FF0000"/>
                </a:solidFill>
                <a:cs typeface="Arial" pitchFamily="34" charset="0"/>
              </a:rPr>
              <a:t>CREDITO </a:t>
            </a:r>
            <a:r>
              <a:rPr lang="it-IT" sz="2000" b="1" dirty="0" err="1" smtClean="0">
                <a:solidFill>
                  <a:srgbClr val="FF0000"/>
                </a:solidFill>
                <a:cs typeface="Arial" pitchFamily="34" charset="0"/>
              </a:rPr>
              <a:t>D’IMPOSTA</a:t>
            </a:r>
            <a:r>
              <a:rPr lang="it-IT" sz="2000" b="1" dirty="0" smtClean="0">
                <a:solidFill>
                  <a:schemeClr val="bg1"/>
                </a:solidFill>
                <a:cs typeface="Arial" pitchFamily="34" charset="0"/>
              </a:rPr>
              <a:t> </a:t>
            </a:r>
            <a:endParaRPr lang="it-IT" b="1" dirty="0" smtClean="0">
              <a:solidFill>
                <a:schemeClr val="bg1"/>
              </a:solidFill>
              <a:cs typeface="Arial" pitchFamily="34" charset="0"/>
            </a:endParaRPr>
          </a:p>
          <a:p>
            <a:pPr eaLnBrk="1" hangingPunct="1">
              <a:spcBef>
                <a:spcPts val="0"/>
              </a:spcBef>
              <a:defRPr/>
            </a:pPr>
            <a:r>
              <a:rPr lang="it-IT" sz="1400" dirty="0" smtClean="0">
                <a:solidFill>
                  <a:schemeClr val="accent1"/>
                </a:solidFill>
                <a:cs typeface="Arial" pitchFamily="34" charset="0"/>
              </a:rPr>
              <a:t>il contributo non si materializza con un bonifico a favore del beneficiario ma attraverso un credito da spendere “in sede fiscale e contributiva”</a:t>
            </a:r>
          </a:p>
          <a:p>
            <a:pPr algn="ctr" eaLnBrk="1" hangingPunct="1">
              <a:spcBef>
                <a:spcPct val="50000"/>
              </a:spcBef>
              <a:defRPr/>
            </a:pPr>
            <a:endParaRPr lang="it-IT" sz="2000" b="1" u="sng" dirty="0" smtClean="0">
              <a:solidFill>
                <a:schemeClr val="bg1"/>
              </a:solidFill>
              <a:cs typeface="Arial" pitchFamily="34" charset="0"/>
            </a:endParaRPr>
          </a:p>
          <a:p>
            <a:pPr algn="ctr" eaLnBrk="1" hangingPunct="1">
              <a:spcBef>
                <a:spcPct val="50000"/>
              </a:spcBef>
              <a:defRPr/>
            </a:pPr>
            <a:endParaRPr lang="it-IT" sz="2000" b="1" u="sng" dirty="0">
              <a:solidFill>
                <a:schemeClr val="tx2">
                  <a:lumMod val="75000"/>
                </a:schemeClr>
              </a:solidFill>
              <a:cs typeface="Arial" pitchFamily="34" charset="0"/>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23EBFA58-CC85-41C4-9F3C-AB9F3720CADF}" type="slidenum">
              <a:rPr lang="it-IT" sz="1200" b="1">
                <a:latin typeface="+mn-lt"/>
                <a:cs typeface="Arial" pitchFamily="34" charset="0"/>
              </a:rPr>
              <a:pPr algn="ctr" fontAlgn="auto">
                <a:spcBef>
                  <a:spcPts val="0"/>
                </a:spcBef>
                <a:spcAft>
                  <a:spcPts val="0"/>
                </a:spcAft>
                <a:defRPr/>
              </a:pPr>
              <a:t>3</a:t>
            </a:fld>
            <a:endParaRPr lang="it-IT" sz="1200" b="1" dirty="0">
              <a:latin typeface="+mn-lt"/>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467544" y="1484784"/>
            <a:ext cx="8064896" cy="4104456"/>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ct val="50000"/>
              </a:spcBef>
              <a:defRPr/>
            </a:pPr>
            <a:r>
              <a:rPr lang="it-IT" sz="2400" b="1" dirty="0" smtClean="0">
                <a:ln>
                  <a:solidFill>
                    <a:srgbClr val="FFFF00"/>
                  </a:solidFill>
                </a:ln>
                <a:cs typeface="Arial" pitchFamily="34" charset="0"/>
              </a:rPr>
              <a:t>STRUMENTI  FINANZIARI  A:</a:t>
            </a:r>
          </a:p>
          <a:p>
            <a:pPr algn="ctr" eaLnBrk="1" hangingPunct="1">
              <a:spcBef>
                <a:spcPct val="50000"/>
              </a:spcBef>
              <a:defRPr/>
            </a:pPr>
            <a:endParaRPr lang="it-IT" b="1" dirty="0" smtClean="0">
              <a:cs typeface="Arial" pitchFamily="34" charset="0"/>
            </a:endParaRPr>
          </a:p>
          <a:p>
            <a:pPr algn="ctr" eaLnBrk="1" hangingPunct="1">
              <a:spcBef>
                <a:spcPct val="50000"/>
              </a:spcBef>
              <a:defRPr/>
            </a:pPr>
            <a:endParaRPr lang="it-IT" b="1" dirty="0" smtClean="0">
              <a:solidFill>
                <a:srgbClr val="FFFF00"/>
              </a:solidFill>
              <a:cs typeface="Arial" pitchFamily="34" charset="0"/>
            </a:endParaRPr>
          </a:p>
          <a:p>
            <a:pPr eaLnBrk="1" hangingPunct="1">
              <a:spcBef>
                <a:spcPts val="0"/>
              </a:spcBef>
              <a:buFont typeface="Wingdings" pitchFamily="2" charset="2"/>
              <a:buChar char="Ø"/>
              <a:defRPr/>
            </a:pPr>
            <a:r>
              <a:rPr lang="it-IT" b="1" dirty="0" smtClean="0">
                <a:solidFill>
                  <a:srgbClr val="66FF33"/>
                </a:solidFill>
                <a:cs typeface="Arial" pitchFamily="34" charset="0"/>
              </a:rPr>
              <a:t> </a:t>
            </a:r>
            <a:r>
              <a:rPr lang="it-IT" sz="2000" b="1" dirty="0" smtClean="0">
                <a:solidFill>
                  <a:schemeClr val="tx2"/>
                </a:solidFill>
                <a:cs typeface="Arial" pitchFamily="34" charset="0"/>
              </a:rPr>
              <a:t>SPORTELLO</a:t>
            </a:r>
            <a:endParaRPr lang="it-IT" b="1" dirty="0" smtClean="0">
              <a:solidFill>
                <a:schemeClr val="tx2"/>
              </a:solidFill>
              <a:cs typeface="Arial" pitchFamily="34" charset="0"/>
            </a:endParaRPr>
          </a:p>
          <a:p>
            <a:pPr eaLnBrk="1" hangingPunct="1">
              <a:spcBef>
                <a:spcPts val="0"/>
              </a:spcBef>
              <a:defRPr/>
            </a:pPr>
            <a:r>
              <a:rPr lang="it-IT" sz="1400" dirty="0" smtClean="0">
                <a:cs typeface="Arial" pitchFamily="34" charset="0"/>
              </a:rPr>
              <a:t>Quando è sempre possibile presentare la domanda</a:t>
            </a:r>
            <a:endParaRPr lang="it-IT" dirty="0" smtClean="0">
              <a:cs typeface="Arial" pitchFamily="34" charset="0"/>
            </a:endParaRPr>
          </a:p>
          <a:p>
            <a:pPr eaLnBrk="1" hangingPunct="1">
              <a:spcBef>
                <a:spcPts val="0"/>
              </a:spcBef>
              <a:defRPr/>
            </a:pPr>
            <a:endParaRPr lang="it-IT" b="1" dirty="0" smtClean="0">
              <a:cs typeface="Arial" pitchFamily="34" charset="0"/>
            </a:endParaRPr>
          </a:p>
          <a:p>
            <a:pPr eaLnBrk="1" hangingPunct="1">
              <a:spcBef>
                <a:spcPts val="0"/>
              </a:spcBef>
              <a:defRPr/>
            </a:pPr>
            <a:endParaRPr lang="it-IT" b="1" dirty="0" smtClean="0">
              <a:cs typeface="Arial" pitchFamily="34" charset="0"/>
            </a:endParaRPr>
          </a:p>
          <a:p>
            <a:pPr eaLnBrk="1" hangingPunct="1">
              <a:spcBef>
                <a:spcPts val="0"/>
              </a:spcBef>
              <a:buFont typeface="Wingdings" pitchFamily="2" charset="2"/>
              <a:buChar char="Ø"/>
              <a:defRPr/>
            </a:pPr>
            <a:r>
              <a:rPr lang="it-IT" b="1" dirty="0" smtClean="0">
                <a:solidFill>
                  <a:srgbClr val="66FF33"/>
                </a:solidFill>
                <a:cs typeface="Arial" pitchFamily="34" charset="0"/>
              </a:rPr>
              <a:t> </a:t>
            </a:r>
            <a:r>
              <a:rPr lang="it-IT" sz="2000" b="1" dirty="0" smtClean="0">
                <a:solidFill>
                  <a:schemeClr val="tx2"/>
                </a:solidFill>
                <a:cs typeface="Arial" pitchFamily="34" charset="0"/>
              </a:rPr>
              <a:t>DATE PRECISE PER INIZIO E FINE DELL’ACCOGLIMENTO </a:t>
            </a:r>
          </a:p>
          <a:p>
            <a:pPr eaLnBrk="1" hangingPunct="1">
              <a:spcBef>
                <a:spcPts val="0"/>
              </a:spcBef>
              <a:defRPr/>
            </a:pPr>
            <a:r>
              <a:rPr lang="it-IT" sz="2000" b="1" dirty="0" smtClean="0">
                <a:solidFill>
                  <a:schemeClr val="tx2"/>
                </a:solidFill>
                <a:cs typeface="Arial" pitchFamily="34" charset="0"/>
              </a:rPr>
              <a:t>DELLA DOMANDA</a:t>
            </a:r>
          </a:p>
          <a:p>
            <a:pPr eaLnBrk="1" hangingPunct="1">
              <a:spcBef>
                <a:spcPts val="0"/>
              </a:spcBef>
              <a:defRPr/>
            </a:pPr>
            <a:r>
              <a:rPr lang="it-IT" sz="1400" dirty="0" smtClean="0">
                <a:cs typeface="Arial" pitchFamily="34" charset="0"/>
              </a:rPr>
              <a:t>Bandi o procedure fissate dai gestori</a:t>
            </a:r>
          </a:p>
          <a:p>
            <a:pPr algn="ctr" eaLnBrk="1" hangingPunct="1">
              <a:spcBef>
                <a:spcPct val="50000"/>
              </a:spcBef>
              <a:defRPr/>
            </a:pPr>
            <a:endParaRPr lang="it-IT" sz="2000" b="1" u="sng" dirty="0" smtClean="0">
              <a:cs typeface="Arial" pitchFamily="34" charset="0"/>
            </a:endParaRPr>
          </a:p>
          <a:p>
            <a:pPr algn="ctr" eaLnBrk="1" hangingPunct="1">
              <a:spcBef>
                <a:spcPct val="50000"/>
              </a:spcBef>
              <a:defRPr/>
            </a:pPr>
            <a:endParaRPr lang="it-IT" sz="2000" b="1" u="sng" dirty="0">
              <a:solidFill>
                <a:schemeClr val="bg1"/>
              </a:solidFill>
              <a:cs typeface="Arial" pitchFamily="34" charset="0"/>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9802B4FE-EA53-4E17-A058-8DDA8307A643}" type="slidenum">
              <a:rPr lang="it-IT" sz="1200" b="1">
                <a:latin typeface="+mn-lt"/>
                <a:cs typeface="Arial" pitchFamily="34" charset="0"/>
              </a:rPr>
              <a:pPr algn="ctr" fontAlgn="auto">
                <a:spcBef>
                  <a:spcPts val="0"/>
                </a:spcBef>
                <a:spcAft>
                  <a:spcPts val="0"/>
                </a:spcAft>
                <a:defRPr/>
              </a:pPr>
              <a:t>4</a:t>
            </a:fld>
            <a:endParaRPr lang="it-IT" sz="1200" b="1" dirty="0">
              <a:latin typeface="+mn-lt"/>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12" name="Text Box 1027"/>
          <p:cNvSpPr txBox="1">
            <a:spLocks noChangeArrowheads="1"/>
          </p:cNvSpPr>
          <p:nvPr/>
        </p:nvSpPr>
        <p:spPr bwMode="auto">
          <a:xfrm>
            <a:off x="252413" y="3284538"/>
            <a:ext cx="4967287" cy="2881312"/>
          </a:xfrm>
          <a:prstGeom prst="rect">
            <a:avLst/>
          </a:prstGeom>
          <a:noFill/>
          <a:ln w="12700">
            <a:noFill/>
          </a:ln>
          <a:extLst>
            <a:ext uri="{909E8E84-426E-40DD-AFC4-6F175D3DCCD1}"/>
            <a:ext uri="{91240B29-F687-4F45-9708-019B960494DF}"/>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ts val="0"/>
              </a:spcBef>
              <a:defRPr/>
            </a:pPr>
            <a:endParaRPr lang="it-IT" b="1" dirty="0" smtClean="0">
              <a:solidFill>
                <a:schemeClr val="tx2">
                  <a:lumMod val="75000"/>
                </a:schemeClr>
              </a:solidFill>
              <a:cs typeface="Arial" pitchFamily="34" charset="0"/>
            </a:endParaRPr>
          </a:p>
          <a:p>
            <a:pPr eaLnBrk="1" hangingPunct="1">
              <a:spcBef>
                <a:spcPct val="50000"/>
              </a:spcBef>
              <a:buFont typeface="Wingdings" pitchFamily="2" charset="2"/>
              <a:buChar char="q"/>
              <a:defRPr/>
            </a:pPr>
            <a:r>
              <a:rPr lang="it-IT" b="1" dirty="0" smtClean="0">
                <a:solidFill>
                  <a:srgbClr val="FFFF00"/>
                </a:solidFill>
                <a:cs typeface="Arial" pitchFamily="34" charset="0"/>
              </a:rPr>
              <a:t> </a:t>
            </a:r>
            <a:r>
              <a:rPr lang="it-IT" b="1" dirty="0" smtClean="0">
                <a:cs typeface="Arial" pitchFamily="34" charset="0"/>
              </a:rPr>
              <a:t>Imprese individuali gestite da donne</a:t>
            </a:r>
          </a:p>
          <a:p>
            <a:pPr eaLnBrk="1" hangingPunct="1">
              <a:spcBef>
                <a:spcPct val="50000"/>
              </a:spcBef>
              <a:buFont typeface="Wingdings" pitchFamily="2" charset="2"/>
              <a:buChar char="q"/>
              <a:defRPr/>
            </a:pPr>
            <a:r>
              <a:rPr lang="it-IT" b="1" dirty="0" smtClean="0">
                <a:solidFill>
                  <a:srgbClr val="FFFF00"/>
                </a:solidFill>
                <a:cs typeface="Arial" pitchFamily="34" charset="0"/>
              </a:rPr>
              <a:t> </a:t>
            </a:r>
            <a:r>
              <a:rPr lang="it-IT" b="1" dirty="0" smtClean="0">
                <a:cs typeface="Arial" pitchFamily="34" charset="0"/>
              </a:rPr>
              <a:t>Società di persone e società cooperative costituite per almeno il 60% da donne</a:t>
            </a:r>
          </a:p>
          <a:p>
            <a:pPr eaLnBrk="1" hangingPunct="1">
              <a:spcBef>
                <a:spcPct val="50000"/>
              </a:spcBef>
              <a:buFont typeface="Wingdings" pitchFamily="2" charset="2"/>
              <a:buChar char="q"/>
              <a:defRPr/>
            </a:pPr>
            <a:r>
              <a:rPr lang="it-IT" b="1" dirty="0" smtClean="0">
                <a:solidFill>
                  <a:srgbClr val="FFFF00"/>
                </a:solidFill>
                <a:cs typeface="Arial" pitchFamily="34" charset="0"/>
              </a:rPr>
              <a:t> </a:t>
            </a:r>
            <a:r>
              <a:rPr lang="it-IT" b="1" dirty="0" smtClean="0">
                <a:cs typeface="Arial" pitchFamily="34" charset="0"/>
              </a:rPr>
              <a:t>Società di capitali le cui quote di partecipazione spettano per almeno i 2/3 a donne e i cui organi di amministrazione sono costituiti per almeno i 2/3 da donne</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4F383A2F-8818-4CB9-B685-664F01F3CC0A}" type="slidenum">
              <a:rPr lang="it-IT" sz="1200" b="1">
                <a:latin typeface="+mn-lt"/>
                <a:cs typeface="Arial" pitchFamily="34" charset="0"/>
              </a:rPr>
              <a:pPr algn="ctr" fontAlgn="auto">
                <a:spcBef>
                  <a:spcPts val="0"/>
                </a:spcBef>
                <a:spcAft>
                  <a:spcPts val="0"/>
                </a:spcAft>
                <a:defRPr/>
              </a:pPr>
              <a:t>5</a:t>
            </a:fld>
            <a:endParaRPr lang="it-IT" sz="1200" b="1" dirty="0">
              <a:latin typeface="+mn-lt"/>
              <a:cs typeface="Arial" pitchFamily="34" charset="0"/>
            </a:endParaRPr>
          </a:p>
        </p:txBody>
      </p:sp>
      <p:sp>
        <p:nvSpPr>
          <p:cNvPr id="6" name="CasellaDiTesto 5"/>
          <p:cNvSpPr txBox="1"/>
          <p:nvPr/>
        </p:nvSpPr>
        <p:spPr>
          <a:xfrm>
            <a:off x="1116013" y="620713"/>
            <a:ext cx="6840537" cy="768350"/>
          </a:xfrm>
          <a:prstGeom prst="rect">
            <a:avLst/>
          </a:prstGeom>
          <a:solidFill>
            <a:schemeClr val="accent2">
              <a:lumMod val="75000"/>
            </a:schemeClr>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C000"/>
                </a:solidFill>
              </a:rPr>
              <a:t>DEFINIZIONE </a:t>
            </a:r>
            <a:r>
              <a:rPr lang="it-IT" sz="2800" b="1" dirty="0" err="1">
                <a:solidFill>
                  <a:srgbClr val="FFC000"/>
                </a:solidFill>
              </a:rPr>
              <a:t>DI</a:t>
            </a:r>
            <a:r>
              <a:rPr lang="it-IT" sz="2800" b="1" dirty="0">
                <a:solidFill>
                  <a:srgbClr val="FFC000"/>
                </a:solidFill>
              </a:rPr>
              <a:t> IMPRESA FEMMINILE</a:t>
            </a:r>
          </a:p>
          <a:p>
            <a:pPr algn="ctr">
              <a:defRPr/>
            </a:pPr>
            <a:r>
              <a:rPr lang="it-IT" sz="1600" dirty="0">
                <a:solidFill>
                  <a:srgbClr val="FFC000"/>
                </a:solidFill>
              </a:rPr>
              <a:t>(art. 2 c. 1, lett. a) della legge 215/1992 e ss. modifiche e integrazioni)</a:t>
            </a:r>
          </a:p>
        </p:txBody>
      </p:sp>
      <p:pic>
        <p:nvPicPr>
          <p:cNvPr id="21509" name="Picture 2" descr="http://www.ekaterinawalter.com/wp-content/uploads/2013/11/Women-Leadership.jpg"/>
          <p:cNvPicPr>
            <a:picLocks noChangeAspect="1" noChangeArrowheads="1"/>
          </p:cNvPicPr>
          <p:nvPr/>
        </p:nvPicPr>
        <p:blipFill>
          <a:blip r:embed="rId3"/>
          <a:srcRect l="7112" r="5757"/>
          <a:stretch>
            <a:fillRect/>
          </a:stretch>
        </p:blipFill>
        <p:spPr bwMode="auto">
          <a:xfrm>
            <a:off x="5148263" y="3213100"/>
            <a:ext cx="3744912" cy="2971800"/>
          </a:xfrm>
          <a:prstGeom prst="rect">
            <a:avLst/>
          </a:prstGeom>
          <a:noFill/>
          <a:ln w="9525">
            <a:noFill/>
            <a:miter lim="800000"/>
            <a:headEnd/>
            <a:tailEnd/>
          </a:ln>
        </p:spPr>
      </p:pic>
      <p:sp>
        <p:nvSpPr>
          <p:cNvPr id="21510" name="Rettangolo 6"/>
          <p:cNvSpPr>
            <a:spLocks noChangeArrowheads="1"/>
          </p:cNvSpPr>
          <p:nvPr/>
        </p:nvSpPr>
        <p:spPr bwMode="auto">
          <a:xfrm>
            <a:off x="1187450" y="2062163"/>
            <a:ext cx="6840538" cy="646112"/>
          </a:xfrm>
          <a:prstGeom prst="rect">
            <a:avLst/>
          </a:prstGeom>
          <a:noFill/>
          <a:ln w="9525">
            <a:noFill/>
            <a:miter lim="800000"/>
            <a:headEnd/>
            <a:tailEnd/>
          </a:ln>
        </p:spPr>
        <p:txBody>
          <a:bodyPr>
            <a:spAutoFit/>
          </a:bodyPr>
          <a:lstStyle/>
          <a:p>
            <a:pPr algn="ctr"/>
            <a:r>
              <a:rPr lang="it-IT" b="1"/>
              <a:t>Le imprese femminili sono le micro, piccole e medie imprese </a:t>
            </a:r>
          </a:p>
          <a:p>
            <a:pPr algn="ctr"/>
            <a:r>
              <a:rPr lang="it-IT" b="1"/>
              <a:t>con le seguenti caratteristiche:</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23554" name="Text Box 1027"/>
          <p:cNvSpPr txBox="1">
            <a:spLocks noChangeArrowheads="1"/>
          </p:cNvSpPr>
          <p:nvPr/>
        </p:nvSpPr>
        <p:spPr bwMode="auto">
          <a:xfrm>
            <a:off x="827088" y="1844675"/>
            <a:ext cx="7561262" cy="3744913"/>
          </a:xfrm>
          <a:prstGeom prst="rect">
            <a:avLst/>
          </a:prstGeom>
          <a:noFill/>
          <a:ln w="12700">
            <a:noFill/>
            <a:miter lim="800000"/>
            <a:headEnd/>
            <a:tailEnd/>
          </a:ln>
        </p:spPr>
        <p:txBody>
          <a:bodyPr anchor="ctr"/>
          <a:lstStyle/>
          <a:p>
            <a:pPr algn="ctr"/>
            <a:endParaRPr lang="it-IT" sz="1700" b="1">
              <a:ea typeface="ＭＳ Ｐゴシック" pitchFamily="34" charset="-128"/>
            </a:endParaRPr>
          </a:p>
          <a:p>
            <a:pPr algn="ctr"/>
            <a:endParaRPr lang="it-IT" sz="1700" b="1">
              <a:ea typeface="ＭＳ Ｐゴシック" pitchFamily="34" charset="-128"/>
            </a:endParaRPr>
          </a:p>
          <a:p>
            <a:pPr algn="ctr"/>
            <a:endParaRPr lang="it-IT" sz="1700" b="1">
              <a:ea typeface="ＭＳ Ｐゴシック" pitchFamily="34" charset="-128"/>
            </a:endParaRPr>
          </a:p>
          <a:p>
            <a:pPr algn="ctr"/>
            <a:r>
              <a:rPr lang="it-IT" sz="1600" b="1">
                <a:ea typeface="ＭＳ Ｐゴシック" pitchFamily="34" charset="-128"/>
              </a:rPr>
              <a:t>Il protocollo prevede che ciascuna Banca aderente (INTESA SAN PAOLO, UNIPOL BANCA, GRUPPO UBI BANCA) metta a disposizione un </a:t>
            </a:r>
            <a:r>
              <a:rPr lang="it-IT" sz="1600" b="1" i="1">
                <a:ea typeface="ＭＳ Ｐゴシック" pitchFamily="34" charset="-128"/>
              </a:rPr>
              <a:t>plafond</a:t>
            </a:r>
            <a:r>
              <a:rPr lang="it-IT" sz="1600" b="1">
                <a:ea typeface="ＭＳ Ｐゴシック" pitchFamily="34" charset="-128"/>
              </a:rPr>
              <a:t> finanziario destinato alla concessione di finanziamenti -a condizioni competitive- lungo le seguenti tre linee direttrici:</a:t>
            </a:r>
          </a:p>
          <a:p>
            <a:pPr algn="ctr"/>
            <a:endParaRPr lang="it-IT" sz="1700" b="1">
              <a:solidFill>
                <a:schemeClr val="bg1"/>
              </a:solidFill>
              <a:ea typeface="ＭＳ Ｐゴシック" pitchFamily="34" charset="-128"/>
            </a:endParaRPr>
          </a:p>
          <a:p>
            <a:pPr algn="ctr"/>
            <a:r>
              <a:rPr lang="it-IT" sz="2000" b="1">
                <a:solidFill>
                  <a:srgbClr val="FF0000"/>
                </a:solidFill>
                <a:ea typeface="ＭＳ Ｐゴシック" pitchFamily="34" charset="-128"/>
              </a:rPr>
              <a:t>INVESTIAMO NELLE DONNE</a:t>
            </a:r>
            <a:r>
              <a:rPr lang="it-IT" sz="1700" b="1">
                <a:ea typeface="ＭＳ Ｐゴシック" pitchFamily="34" charset="-128"/>
              </a:rPr>
              <a:t> </a:t>
            </a:r>
            <a:r>
              <a:rPr lang="it-IT" sz="1600">
                <a:ea typeface="ＭＳ Ｐゴシック" pitchFamily="34" charset="-128"/>
              </a:rPr>
              <a:t>(finanziamenti finalizzati a realizzare nuovi investimenti materiali e immateriali per lo sviluppo dell’attività d’impresa </a:t>
            </a:r>
          </a:p>
          <a:p>
            <a:pPr algn="ctr"/>
            <a:r>
              <a:rPr lang="it-IT" sz="1600">
                <a:ea typeface="ＭＳ Ｐゴシック" pitchFamily="34" charset="-128"/>
              </a:rPr>
              <a:t>ovvero della libera professione)</a:t>
            </a:r>
            <a:endParaRPr lang="it-IT" sz="1600" b="1">
              <a:ea typeface="ＭＳ Ｐゴシック" pitchFamily="34" charset="-128"/>
            </a:endParaRPr>
          </a:p>
          <a:p>
            <a:pPr algn="ctr"/>
            <a:endParaRPr lang="it-IT" sz="1700" b="1">
              <a:solidFill>
                <a:schemeClr val="bg1"/>
              </a:solidFill>
              <a:ea typeface="ＭＳ Ｐゴシック" pitchFamily="34" charset="-128"/>
            </a:endParaRPr>
          </a:p>
          <a:p>
            <a:pPr algn="ctr"/>
            <a:r>
              <a:rPr lang="it-IT" sz="2000" b="1">
                <a:solidFill>
                  <a:srgbClr val="FF0000"/>
                </a:solidFill>
                <a:ea typeface="ＭＳ Ｐゴシック" pitchFamily="34" charset="-128"/>
              </a:rPr>
              <a:t>DONNE IN START UP</a:t>
            </a:r>
            <a:r>
              <a:rPr lang="it-IT" sz="1700" b="1">
                <a:solidFill>
                  <a:schemeClr val="bg1"/>
                </a:solidFill>
                <a:ea typeface="ＭＳ Ｐゴシック" pitchFamily="34" charset="-128"/>
              </a:rPr>
              <a:t> </a:t>
            </a:r>
            <a:r>
              <a:rPr lang="it-IT" sz="1600">
                <a:ea typeface="ＭＳ Ｐゴシック" pitchFamily="34" charset="-128"/>
              </a:rPr>
              <a:t>(finanziamenti finalizzati a favorire la costituzione di nuove imprese a prevalente partecipazione femminile </a:t>
            </a:r>
          </a:p>
          <a:p>
            <a:pPr algn="ctr"/>
            <a:r>
              <a:rPr lang="it-IT" sz="1600">
                <a:ea typeface="ＭＳ Ｐゴシック" pitchFamily="34" charset="-128"/>
              </a:rPr>
              <a:t>ovvero l’avvio della libera professione)</a:t>
            </a:r>
            <a:endParaRPr lang="it-IT" sz="1600" b="1">
              <a:ea typeface="ＭＳ Ｐゴシック" pitchFamily="34" charset="-128"/>
            </a:endParaRPr>
          </a:p>
          <a:p>
            <a:pPr algn="ctr"/>
            <a:endParaRPr lang="it-IT" sz="1700" b="1">
              <a:solidFill>
                <a:schemeClr val="bg1"/>
              </a:solidFill>
              <a:ea typeface="ＭＳ Ｐゴシック" pitchFamily="34" charset="-128"/>
            </a:endParaRPr>
          </a:p>
          <a:p>
            <a:pPr algn="ctr"/>
            <a:r>
              <a:rPr lang="it-IT" sz="2000" b="1">
                <a:solidFill>
                  <a:srgbClr val="FF0000"/>
                </a:solidFill>
                <a:ea typeface="ＭＳ Ｐゴシック" pitchFamily="34" charset="-128"/>
              </a:rPr>
              <a:t>DONNE IN RIPRESA</a:t>
            </a:r>
            <a:r>
              <a:rPr lang="it-IT" sz="1700" b="1">
                <a:solidFill>
                  <a:schemeClr val="bg1"/>
                </a:solidFill>
                <a:ea typeface="ＭＳ Ｐゴシック" pitchFamily="34" charset="-128"/>
              </a:rPr>
              <a:t> </a:t>
            </a:r>
            <a:r>
              <a:rPr lang="it-IT" sz="1600">
                <a:ea typeface="ＭＳ Ｐゴシック" pitchFamily="34" charset="-128"/>
              </a:rPr>
              <a:t>(finanziamenti finalizzati a favorire la ripresa delle PMI e delle lavoratrici autonome che, per effetto della crisi, attraversano una momentanea situazione di difficoltà)</a:t>
            </a:r>
            <a:r>
              <a:rPr lang="it-IT" sz="1600" b="1">
                <a:ea typeface="ＭＳ Ｐゴシック" pitchFamily="34" charset="-128"/>
              </a:rPr>
              <a:t> </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68368AAE-C7E8-4716-BD42-305AE238B806}" type="slidenum">
              <a:rPr lang="it-IT" sz="1200" b="1">
                <a:latin typeface="+mn-lt"/>
                <a:cs typeface="Arial" pitchFamily="34" charset="0"/>
              </a:rPr>
              <a:pPr algn="ctr" fontAlgn="auto">
                <a:spcBef>
                  <a:spcPts val="0"/>
                </a:spcBef>
                <a:spcAft>
                  <a:spcPts val="0"/>
                </a:spcAft>
                <a:defRPr/>
              </a:pPr>
              <a:t>6</a:t>
            </a:fld>
            <a:endParaRPr lang="it-IT" sz="1200" b="1" dirty="0">
              <a:latin typeface="+mn-lt"/>
              <a:cs typeface="Arial" pitchFamily="34" charset="0"/>
            </a:endParaRPr>
          </a:p>
        </p:txBody>
      </p:sp>
      <p:sp>
        <p:nvSpPr>
          <p:cNvPr id="6" name="CasellaDiTesto 5"/>
          <p:cNvSpPr txBox="1"/>
          <p:nvPr/>
        </p:nvSpPr>
        <p:spPr>
          <a:xfrm>
            <a:off x="1116013" y="1125538"/>
            <a:ext cx="6840537" cy="522287"/>
          </a:xfrm>
          <a:prstGeom prst="rect">
            <a:avLst/>
          </a:prstGeom>
          <a:solidFill>
            <a:schemeClr val="accent1"/>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t>PROTOCOLLO </a:t>
            </a:r>
            <a:r>
              <a:rPr lang="it-IT" sz="2800" b="1" dirty="0" err="1"/>
              <a:t>D’INTESA</a:t>
            </a:r>
            <a:r>
              <a:rPr lang="it-IT" sz="2800" b="1" dirty="0"/>
              <a:t> 4 GIUGNO 2014</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25602" name="Text Box 1027"/>
          <p:cNvSpPr txBox="1">
            <a:spLocks noChangeArrowheads="1"/>
          </p:cNvSpPr>
          <p:nvPr/>
        </p:nvSpPr>
        <p:spPr bwMode="auto">
          <a:xfrm>
            <a:off x="827088" y="1484313"/>
            <a:ext cx="7561262" cy="5184775"/>
          </a:xfrm>
          <a:prstGeom prst="rect">
            <a:avLst/>
          </a:prstGeom>
          <a:noFill/>
          <a:ln w="12700">
            <a:noFill/>
            <a:miter lim="800000"/>
            <a:headEnd/>
            <a:tailEnd/>
          </a:ln>
        </p:spPr>
        <p:txBody>
          <a:bodyPr anchor="ctr"/>
          <a:lstStyle/>
          <a:p>
            <a:pPr algn="ctr"/>
            <a:r>
              <a:rPr lang="it-IT" b="1">
                <a:solidFill>
                  <a:srgbClr val="FF0066"/>
                </a:solidFill>
                <a:ea typeface="ＭＳ Ｐゴシック" pitchFamily="34" charset="-128"/>
              </a:rPr>
              <a:t>LAVORO AUTONOMO</a:t>
            </a:r>
            <a:r>
              <a:rPr lang="it-IT" sz="1600" b="1">
                <a:solidFill>
                  <a:schemeClr val="bg1"/>
                </a:solidFill>
                <a:ea typeface="ＭＳ Ｐゴシック" pitchFamily="34" charset="-128"/>
              </a:rPr>
              <a:t> </a:t>
            </a:r>
            <a:r>
              <a:rPr lang="it-IT" sz="1600">
                <a:ea typeface="ＭＳ Ｐゴシック" pitchFamily="34" charset="-128"/>
              </a:rPr>
              <a:t>(in forma di ditta individuale) con investimenti complessivi previsti  fino a € 25.823</a:t>
            </a:r>
          </a:p>
          <a:p>
            <a:pPr algn="ctr"/>
            <a:endParaRPr lang="it-IT" sz="1600">
              <a:solidFill>
                <a:schemeClr val="bg1"/>
              </a:solidFill>
              <a:ea typeface="ＭＳ Ｐゴシック" pitchFamily="34" charset="-128"/>
            </a:endParaRPr>
          </a:p>
          <a:p>
            <a:pPr algn="ctr"/>
            <a:r>
              <a:rPr lang="it-IT" b="1">
                <a:solidFill>
                  <a:srgbClr val="FF0066"/>
                </a:solidFill>
                <a:ea typeface="ＭＳ Ｐゴシック" pitchFamily="34" charset="-128"/>
              </a:rPr>
              <a:t>MICROIMPRESA</a:t>
            </a:r>
            <a:r>
              <a:rPr lang="it-IT" sz="1600" b="1">
                <a:solidFill>
                  <a:schemeClr val="bg1"/>
                </a:solidFill>
                <a:ea typeface="ＭＳ Ｐゴシック" pitchFamily="34" charset="-128"/>
              </a:rPr>
              <a:t> </a:t>
            </a:r>
            <a:r>
              <a:rPr lang="it-IT" sz="1600">
                <a:ea typeface="ＭＳ Ｐゴシック" pitchFamily="34" charset="-128"/>
              </a:rPr>
              <a:t>(in forma societaria) con investimenti complessivi previsti </a:t>
            </a:r>
          </a:p>
          <a:p>
            <a:pPr algn="ctr"/>
            <a:r>
              <a:rPr lang="it-IT" sz="1600">
                <a:ea typeface="ＭＳ Ｐゴシック" pitchFamily="34" charset="-128"/>
              </a:rPr>
              <a:t>fino ad € 129.114</a:t>
            </a:r>
          </a:p>
          <a:p>
            <a:pPr algn="ctr"/>
            <a:endParaRPr lang="it-IT" sz="1600">
              <a:solidFill>
                <a:schemeClr val="bg1"/>
              </a:solidFill>
              <a:ea typeface="ＭＳ Ｐゴシック" pitchFamily="34" charset="-128"/>
            </a:endParaRPr>
          </a:p>
          <a:p>
            <a:pPr algn="ctr"/>
            <a:r>
              <a:rPr lang="it-IT" b="1">
                <a:solidFill>
                  <a:srgbClr val="FF0066"/>
                </a:solidFill>
                <a:ea typeface="ＭＳ Ｐゴシック" pitchFamily="34" charset="-128"/>
              </a:rPr>
              <a:t>FRANCHISING</a:t>
            </a:r>
            <a:r>
              <a:rPr lang="it-IT" sz="1600" b="1">
                <a:solidFill>
                  <a:schemeClr val="bg1"/>
                </a:solidFill>
                <a:ea typeface="ＭＳ Ｐゴシック" pitchFamily="34" charset="-128"/>
              </a:rPr>
              <a:t> </a:t>
            </a:r>
            <a:r>
              <a:rPr lang="it-IT" sz="1600">
                <a:ea typeface="ＭＳ Ｐゴシック" pitchFamily="34" charset="-128"/>
              </a:rPr>
              <a:t>(in forma di ditta individuale o di società) da realizzare con un </a:t>
            </a:r>
            <a:r>
              <a:rPr lang="it-IT" sz="1600" i="1">
                <a:ea typeface="ＭＳ Ｐゴシック" pitchFamily="34" charset="-128"/>
              </a:rPr>
              <a:t>Franchisor </a:t>
            </a:r>
            <a:r>
              <a:rPr lang="it-IT" sz="1600">
                <a:ea typeface="ＭＳ Ｐゴシック" pitchFamily="34" charset="-128"/>
              </a:rPr>
              <a:t>accreditato con Invitalia</a:t>
            </a:r>
          </a:p>
          <a:p>
            <a:pPr algn="ctr"/>
            <a:endParaRPr lang="it-IT" sz="1600">
              <a:solidFill>
                <a:schemeClr val="bg1"/>
              </a:solidFill>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4B3C4F77-88E9-4B2A-8941-61227136DBB1}" type="slidenum">
              <a:rPr lang="it-IT" sz="1200" b="1">
                <a:latin typeface="+mn-lt"/>
                <a:cs typeface="Arial" pitchFamily="34" charset="0"/>
              </a:rPr>
              <a:pPr algn="ctr" fontAlgn="auto">
                <a:spcBef>
                  <a:spcPts val="0"/>
                </a:spcBef>
                <a:spcAft>
                  <a:spcPts val="0"/>
                </a:spcAft>
                <a:defRPr/>
              </a:pPr>
              <a:t>7</a:t>
            </a:fld>
            <a:endParaRPr lang="it-IT" sz="1200" b="1" dirty="0">
              <a:latin typeface="+mn-lt"/>
              <a:cs typeface="Arial" pitchFamily="34" charset="0"/>
            </a:endParaRPr>
          </a:p>
        </p:txBody>
      </p:sp>
      <p:sp>
        <p:nvSpPr>
          <p:cNvPr id="6" name="CasellaDiTesto 5"/>
          <p:cNvSpPr txBox="1"/>
          <p:nvPr/>
        </p:nvSpPr>
        <p:spPr>
          <a:xfrm>
            <a:off x="1116013" y="1125538"/>
            <a:ext cx="6840537" cy="522287"/>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27650" name="Text Box 1027"/>
          <p:cNvSpPr txBox="1">
            <a:spLocks noChangeArrowheads="1"/>
          </p:cNvSpPr>
          <p:nvPr/>
        </p:nvSpPr>
        <p:spPr bwMode="auto">
          <a:xfrm>
            <a:off x="827088" y="1628775"/>
            <a:ext cx="7561262" cy="3960813"/>
          </a:xfrm>
          <a:prstGeom prst="rect">
            <a:avLst/>
          </a:prstGeom>
          <a:noFill/>
          <a:ln w="12700">
            <a:noFill/>
            <a:miter lim="800000"/>
            <a:headEnd/>
            <a:tailEnd/>
          </a:ln>
        </p:spPr>
        <p:txBody>
          <a:bodyPr anchor="ctr"/>
          <a:lstStyle/>
          <a:p>
            <a:pPr algn="ctr"/>
            <a:r>
              <a:rPr lang="it-IT" sz="2000" b="1" u="sng">
                <a:solidFill>
                  <a:srgbClr val="FF0066"/>
                </a:solidFill>
                <a:ea typeface="ＭＳ Ｐゴシック" pitchFamily="34" charset="-128"/>
              </a:rPr>
              <a:t>LAVORO AUTONOMO</a:t>
            </a:r>
            <a:r>
              <a:rPr lang="it-IT" sz="2000" b="1">
                <a:solidFill>
                  <a:schemeClr val="bg1"/>
                </a:solidFill>
                <a:ea typeface="ＭＳ Ｐゴシック" pitchFamily="34" charset="-128"/>
              </a:rPr>
              <a:t> </a:t>
            </a:r>
          </a:p>
          <a:p>
            <a:pPr algn="ctr"/>
            <a:r>
              <a:rPr lang="it-IT" sz="1600">
                <a:ea typeface="ＭＳ Ｐゴシック" pitchFamily="34" charset="-128"/>
              </a:rPr>
              <a:t>L’investimento non può superare € 25.823 IVA esclusa. L’attività finanziata deve essere svolta per un periodo di almeno 5 anni a decorrere </a:t>
            </a:r>
          </a:p>
          <a:p>
            <a:pPr algn="ctr"/>
            <a:r>
              <a:rPr lang="it-IT" sz="1600">
                <a:ea typeface="ＭＳ Ｐゴシック" pitchFamily="34" charset="-128"/>
              </a:rPr>
              <a:t>dalla data di delibera di ammissione alle agevolazioni</a:t>
            </a:r>
          </a:p>
          <a:p>
            <a:pPr algn="ctr"/>
            <a:endParaRPr lang="it-IT" sz="1600">
              <a:ea typeface="ＭＳ Ｐゴシック" pitchFamily="34" charset="-128"/>
            </a:endParaRPr>
          </a:p>
          <a:p>
            <a:pPr algn="ctr"/>
            <a:endParaRPr lang="it-IT" sz="1600">
              <a:ea typeface="ＭＳ Ｐゴシック" pitchFamily="34" charset="-128"/>
            </a:endParaRPr>
          </a:p>
          <a:p>
            <a:pPr algn="ctr"/>
            <a:r>
              <a:rPr lang="it-IT" sz="1600" b="1">
                <a:ea typeface="ＭＳ Ｐゴシック" pitchFamily="34" charset="-128"/>
              </a:rPr>
              <a:t>A CHI SI RIVOLGE</a:t>
            </a:r>
          </a:p>
          <a:p>
            <a:pPr algn="ctr"/>
            <a:r>
              <a:rPr lang="it-IT" sz="1600">
                <a:ea typeface="ＭＳ Ｐゴシック" pitchFamily="34" charset="-128"/>
              </a:rPr>
              <a:t>A persone fisiche che intendono avviare un’attività di lavoro autonomo </a:t>
            </a:r>
          </a:p>
          <a:p>
            <a:pPr algn="ctr"/>
            <a:r>
              <a:rPr lang="it-IT" sz="1600">
                <a:ea typeface="ＭＳ Ｐゴシック" pitchFamily="34" charset="-128"/>
              </a:rPr>
              <a:t>in forma individuale</a:t>
            </a:r>
          </a:p>
          <a:p>
            <a:pPr algn="ctr"/>
            <a:endParaRPr lang="it-IT" sz="1600">
              <a:ea typeface="ＭＳ Ｐゴシック" pitchFamily="34" charset="-128"/>
            </a:endParaRPr>
          </a:p>
          <a:p>
            <a:pPr algn="ctr"/>
            <a:r>
              <a:rPr lang="it-IT" sz="1600" b="1">
                <a:ea typeface="ＭＳ Ｐゴシック" pitchFamily="34" charset="-128"/>
              </a:rPr>
              <a:t>REQUISITI</a:t>
            </a:r>
          </a:p>
          <a:p>
            <a:pPr>
              <a:buFont typeface="Arial" charset="0"/>
              <a:buChar char="•"/>
            </a:pPr>
            <a:r>
              <a:rPr lang="it-IT" sz="1600">
                <a:ea typeface="ＭＳ Ｐゴシック" pitchFamily="34" charset="-128"/>
              </a:rPr>
              <a:t>Maggiore età alla data di presentazione della domanda</a:t>
            </a:r>
          </a:p>
          <a:p>
            <a:pPr>
              <a:buFont typeface="Arial" charset="0"/>
              <a:buChar char="•"/>
            </a:pPr>
            <a:r>
              <a:rPr lang="it-IT" sz="1600">
                <a:ea typeface="ＭＳ Ｐゴシック" pitchFamily="34" charset="-128"/>
              </a:rPr>
              <a:t>Non occupazione alla data di presentazione della domanda</a:t>
            </a:r>
          </a:p>
          <a:p>
            <a:pPr>
              <a:buFont typeface="Arial" charset="0"/>
              <a:buChar char="•"/>
            </a:pPr>
            <a:r>
              <a:rPr lang="it-IT" sz="1600">
                <a:ea typeface="ＭＳ Ｐゴシック" pitchFamily="34" charset="-128"/>
              </a:rPr>
              <a:t>Residenza in Italia da almeno sei mesi alla data di presentazione della domanda</a:t>
            </a:r>
          </a:p>
          <a:p>
            <a:pPr>
              <a:buFont typeface="Arial" charset="0"/>
              <a:buChar char="•"/>
            </a:pPr>
            <a:r>
              <a:rPr lang="it-IT" sz="1600">
                <a:ea typeface="ＭＳ Ｐゴシック" pitchFamily="34" charset="-128"/>
              </a:rPr>
              <a:t>Ubicazione della sede legale, amministrativa e operativa in alcuna delle seguenti regioni: Abruzzo, Basilicata, Calabria, Campania, Molise, Puglia, Sardegna, Sicilia</a:t>
            </a: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7AB97F7D-63DB-4472-B9EA-970B5E860E39}" type="slidenum">
              <a:rPr lang="it-IT" sz="1200" b="1">
                <a:latin typeface="+mn-lt"/>
                <a:cs typeface="Arial" pitchFamily="34" charset="0"/>
              </a:rPr>
              <a:pPr algn="ctr" fontAlgn="auto">
                <a:spcBef>
                  <a:spcPts val="0"/>
                </a:spcBef>
                <a:spcAft>
                  <a:spcPts val="0"/>
                </a:spcAft>
                <a:defRPr/>
              </a:pPr>
              <a:t>8</a:t>
            </a:fld>
            <a:endParaRPr lang="it-IT" sz="1200" b="1" dirty="0">
              <a:latin typeface="+mn-lt"/>
              <a:cs typeface="Arial" pitchFamily="34" charset="0"/>
            </a:endParaRPr>
          </a:p>
        </p:txBody>
      </p:sp>
      <p:sp>
        <p:nvSpPr>
          <p:cNvPr id="6" name="CasellaDiTesto 5"/>
          <p:cNvSpPr txBox="1"/>
          <p:nvPr/>
        </p:nvSpPr>
        <p:spPr>
          <a:xfrm>
            <a:off x="1116013" y="908050"/>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23850" y="44450"/>
            <a:ext cx="8496300" cy="454025"/>
          </a:xfrm>
          <a:prstGeom prst="rect">
            <a:avLst/>
          </a:prstGeom>
          <a:solidFill>
            <a:schemeClr val="accent5">
              <a:lumMod val="20000"/>
              <a:lumOff val="80000"/>
            </a:schemeClr>
          </a:solidFill>
          <a:ln w="9525">
            <a:noFill/>
            <a:miter lim="800000"/>
            <a:headEnd/>
            <a:tailEnd/>
          </a:ln>
        </p:spPr>
        <p:txBody>
          <a:bodyPr lIns="106180" tIns="53089" rIns="106180" bIns="53089">
            <a:spAutoFit/>
          </a:bodyPr>
          <a:lstStyle/>
          <a:p>
            <a:pPr algn="ctr" defTabSz="1062038">
              <a:lnSpc>
                <a:spcPts val="3000"/>
              </a:lnSpc>
              <a:defRPr/>
            </a:pPr>
            <a:r>
              <a:rPr lang="it-IT" sz="2000" b="1" dirty="0">
                <a:latin typeface="Arial" pitchFamily="34" charset="0"/>
                <a:cs typeface="Arial" pitchFamily="34" charset="0"/>
              </a:rPr>
              <a:t>LA FINANZA AGEVOLATA</a:t>
            </a:r>
          </a:p>
        </p:txBody>
      </p:sp>
      <p:sp>
        <p:nvSpPr>
          <p:cNvPr id="29698" name="Text Box 1027"/>
          <p:cNvSpPr txBox="1">
            <a:spLocks noChangeArrowheads="1"/>
          </p:cNvSpPr>
          <p:nvPr/>
        </p:nvSpPr>
        <p:spPr bwMode="auto">
          <a:xfrm>
            <a:off x="827088" y="1484313"/>
            <a:ext cx="7561262" cy="4105275"/>
          </a:xfrm>
          <a:prstGeom prst="rect">
            <a:avLst/>
          </a:prstGeom>
          <a:noFill/>
          <a:ln w="12700">
            <a:noFill/>
            <a:miter lim="800000"/>
            <a:headEnd/>
            <a:tailEnd/>
          </a:ln>
        </p:spPr>
        <p:txBody>
          <a:bodyPr anchor="ctr"/>
          <a:lstStyle/>
          <a:p>
            <a:pPr algn="ctr"/>
            <a:r>
              <a:rPr lang="it-IT" sz="2000" b="1" u="sng">
                <a:solidFill>
                  <a:srgbClr val="FF0066"/>
                </a:solidFill>
                <a:ea typeface="ＭＳ Ｐゴシック" pitchFamily="34" charset="-128"/>
              </a:rPr>
              <a:t>LAVORO AUTONOMO</a:t>
            </a:r>
            <a:r>
              <a:rPr lang="it-IT" sz="2000" b="1" u="sng">
                <a:solidFill>
                  <a:schemeClr val="bg1"/>
                </a:solidFill>
                <a:ea typeface="ＭＳ Ｐゴシック" pitchFamily="34" charset="-128"/>
              </a:rPr>
              <a:t> </a:t>
            </a:r>
          </a:p>
          <a:p>
            <a:pPr algn="ctr"/>
            <a:endParaRPr lang="it-IT" sz="1600">
              <a:solidFill>
                <a:schemeClr val="bg1"/>
              </a:solidFill>
              <a:ea typeface="ＭＳ Ｐゴシック" pitchFamily="34" charset="-128"/>
            </a:endParaRPr>
          </a:p>
          <a:p>
            <a:pPr algn="ctr"/>
            <a:endParaRPr lang="it-IT" sz="1600">
              <a:solidFill>
                <a:schemeClr val="bg1"/>
              </a:solidFill>
              <a:ea typeface="ＭＳ Ｐゴシック" pitchFamily="34" charset="-128"/>
            </a:endParaRPr>
          </a:p>
          <a:p>
            <a:pPr algn="ctr"/>
            <a:r>
              <a:rPr lang="it-IT" sz="1600" b="1">
                <a:ea typeface="ＭＳ Ｐゴシック" pitchFamily="34" charset="-128"/>
              </a:rPr>
              <a:t>ATTIVITA’ FINANZIABILI</a:t>
            </a:r>
          </a:p>
          <a:p>
            <a:pPr algn="ctr"/>
            <a:r>
              <a:rPr lang="it-IT" sz="1600">
                <a:ea typeface="ＭＳ Ｐゴシック" pitchFamily="34" charset="-128"/>
              </a:rPr>
              <a:t>Le iniziative agevolabili possono riguardare qualsiasi settore </a:t>
            </a:r>
          </a:p>
          <a:p>
            <a:pPr algn="ctr"/>
            <a:r>
              <a:rPr lang="it-IT" sz="1600">
                <a:ea typeface="ＭＳ Ｐゴシック" pitchFamily="34" charset="-128"/>
              </a:rPr>
              <a:t>(produzione di beni, fornitura di servizi, commercio)</a:t>
            </a:r>
          </a:p>
          <a:p>
            <a:pPr algn="ctr"/>
            <a:endParaRPr lang="it-IT" sz="1600">
              <a:ea typeface="ＭＳ Ｐゴシック" pitchFamily="34" charset="-128"/>
            </a:endParaRPr>
          </a:p>
          <a:p>
            <a:pPr algn="ctr"/>
            <a:r>
              <a:rPr lang="it-IT" sz="1600" b="1">
                <a:ea typeface="ＭＳ Ｐゴシック" pitchFamily="34" charset="-128"/>
              </a:rPr>
              <a:t>ATTIVITA’ ESCLUSE</a:t>
            </a:r>
          </a:p>
          <a:p>
            <a:pPr>
              <a:buFont typeface="Arial" charset="0"/>
              <a:buChar char="•"/>
            </a:pPr>
            <a:r>
              <a:rPr lang="it-IT" sz="1600">
                <a:ea typeface="ＭＳ Ｐゴシック" pitchFamily="34" charset="-128"/>
              </a:rPr>
              <a:t> Produzione primaria di prodotti agricoli</a:t>
            </a:r>
          </a:p>
          <a:p>
            <a:pPr>
              <a:buFont typeface="Arial" charset="0"/>
              <a:buChar char="•"/>
            </a:pPr>
            <a:r>
              <a:rPr lang="it-IT" sz="1600">
                <a:ea typeface="ＭＳ Ｐゴシック" pitchFamily="34" charset="-128"/>
              </a:rPr>
              <a:t> Pesca e acquacoltura</a:t>
            </a:r>
          </a:p>
          <a:p>
            <a:endParaRPr lang="it-IT" sz="1600">
              <a:ea typeface="ＭＳ Ｐゴシック" pitchFamily="34" charset="-128"/>
            </a:endParaRPr>
          </a:p>
          <a:p>
            <a:pPr algn="ctr"/>
            <a:r>
              <a:rPr lang="it-IT" sz="1600" b="1">
                <a:ea typeface="ＭＳ Ｐゴシック" pitchFamily="34" charset="-128"/>
              </a:rPr>
              <a:t>AGEVOLAZIONI</a:t>
            </a:r>
          </a:p>
          <a:p>
            <a:r>
              <a:rPr lang="it-IT" sz="1600">
                <a:ea typeface="ＭＳ Ｐゴシック" pitchFamily="34" charset="-128"/>
              </a:rPr>
              <a:t>Le agevolazioni sono di due tipi:</a:t>
            </a:r>
          </a:p>
          <a:p>
            <a:pPr>
              <a:buFont typeface="Wingdings" pitchFamily="2" charset="2"/>
              <a:buChar char="Ø"/>
            </a:pPr>
            <a:r>
              <a:rPr lang="it-IT" sz="1600" b="1">
                <a:solidFill>
                  <a:srgbClr val="C00000"/>
                </a:solidFill>
                <a:ea typeface="ＭＳ Ｐゴシック" pitchFamily="34" charset="-128"/>
              </a:rPr>
              <a:t> </a:t>
            </a:r>
            <a:r>
              <a:rPr lang="it-IT" sz="1600" b="1">
                <a:ea typeface="ＭＳ Ｐゴシック" pitchFamily="34" charset="-128"/>
              </a:rPr>
              <a:t>Agevolazioni finanziarie</a:t>
            </a:r>
            <a:r>
              <a:rPr lang="it-IT" sz="1600">
                <a:ea typeface="ＭＳ Ｐゴシック" pitchFamily="34" charset="-128"/>
              </a:rPr>
              <a:t> per gli investimenti e per il primo anno di gestione</a:t>
            </a:r>
          </a:p>
          <a:p>
            <a:pPr>
              <a:buFont typeface="Wingdings" pitchFamily="2" charset="2"/>
              <a:buChar char="Ø"/>
            </a:pPr>
            <a:r>
              <a:rPr lang="it-IT" sz="1600" b="1">
                <a:solidFill>
                  <a:srgbClr val="C00000"/>
                </a:solidFill>
                <a:ea typeface="ＭＳ Ｐゴシック" pitchFamily="34" charset="-128"/>
              </a:rPr>
              <a:t> </a:t>
            </a:r>
            <a:r>
              <a:rPr lang="it-IT" sz="1600" b="1">
                <a:ea typeface="ＭＳ Ｐゴシック" pitchFamily="34" charset="-128"/>
              </a:rPr>
              <a:t>Servizi di sostegno </a:t>
            </a:r>
            <a:r>
              <a:rPr lang="it-IT" sz="1600">
                <a:ea typeface="ＭＳ Ｐゴシック" pitchFamily="34" charset="-128"/>
              </a:rPr>
              <a:t>nella fase di realizzazione ed avvio dell’iniziativa</a:t>
            </a:r>
            <a:endParaRPr lang="it-IT" sz="1600" b="1">
              <a:ea typeface="ＭＳ Ｐゴシック" pitchFamily="34" charset="-128"/>
            </a:endParaRPr>
          </a:p>
          <a:p>
            <a:pPr algn="ctr"/>
            <a:endParaRPr lang="it-IT" sz="1600" b="1">
              <a:ea typeface="ＭＳ Ｐゴシック" pitchFamily="34" charset="-128"/>
            </a:endParaRPr>
          </a:p>
        </p:txBody>
      </p:sp>
      <p:sp>
        <p:nvSpPr>
          <p:cNvPr id="13" name="Segnaposto numero diapositiva 6"/>
          <p:cNvSpPr txBox="1">
            <a:spLocks noGrp="1"/>
          </p:cNvSpPr>
          <p:nvPr/>
        </p:nvSpPr>
        <p:spPr>
          <a:xfrm>
            <a:off x="4284663" y="6597650"/>
            <a:ext cx="371475" cy="241300"/>
          </a:xfrm>
          <a:prstGeom prst="rect">
            <a:avLst/>
          </a:prstGeom>
          <a:noFill/>
          <a:ln>
            <a:miter lim="800000"/>
            <a:headEnd/>
            <a:tailEnd/>
          </a:ln>
        </p:spPr>
        <p:txBody>
          <a:bodyPr anchor="ctr"/>
          <a:lstStyle/>
          <a:p>
            <a:pPr algn="ctr" fontAlgn="auto">
              <a:spcBef>
                <a:spcPts val="0"/>
              </a:spcBef>
              <a:spcAft>
                <a:spcPts val="0"/>
              </a:spcAft>
              <a:defRPr/>
            </a:pPr>
            <a:fld id="{5E335508-B442-4328-997F-A48B8FD92AD3}" type="slidenum">
              <a:rPr lang="it-IT" sz="1200" b="1">
                <a:latin typeface="+mn-lt"/>
                <a:cs typeface="Arial" pitchFamily="34" charset="0"/>
              </a:rPr>
              <a:pPr algn="ctr" fontAlgn="auto">
                <a:spcBef>
                  <a:spcPts val="0"/>
                </a:spcBef>
                <a:spcAft>
                  <a:spcPts val="0"/>
                </a:spcAft>
                <a:defRPr/>
              </a:pPr>
              <a:t>9</a:t>
            </a:fld>
            <a:endParaRPr lang="it-IT" sz="1200" b="1" dirty="0">
              <a:latin typeface="+mn-lt"/>
              <a:cs typeface="Arial" pitchFamily="34" charset="0"/>
            </a:endParaRPr>
          </a:p>
        </p:txBody>
      </p:sp>
      <p:sp>
        <p:nvSpPr>
          <p:cNvPr id="6" name="CasellaDiTesto 5"/>
          <p:cNvSpPr txBox="1"/>
          <p:nvPr/>
        </p:nvSpPr>
        <p:spPr>
          <a:xfrm>
            <a:off x="1116013" y="836613"/>
            <a:ext cx="6840537" cy="523875"/>
          </a:xfrm>
          <a:prstGeom prst="rect">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it-IT" sz="2800" b="1" dirty="0">
                <a:solidFill>
                  <a:srgbClr val="FFFF00"/>
                </a:solidFill>
              </a:rPr>
              <a:t>Decreto Legislativo n. 185/2000 – titolo II</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8821</TotalTime>
  <Words>1321</Words>
  <Application>Microsoft Office PowerPoint</Application>
  <PresentationFormat>Presentazione su schermo (4:3)</PresentationFormat>
  <Paragraphs>252</Paragraphs>
  <Slides>20</Slides>
  <Notes>17</Notes>
  <HiddenSlides>0</HiddenSlides>
  <MMClips>0</MMClips>
  <ScaleCrop>false</ScaleCrop>
  <HeadingPairs>
    <vt:vector size="8" baseType="variant">
      <vt:variant>
        <vt:lpstr>Caratteri utilizzati</vt:lpstr>
      </vt:variant>
      <vt:variant>
        <vt:i4>4</vt:i4>
      </vt:variant>
      <vt:variant>
        <vt:lpstr>Modello struttura</vt:lpstr>
      </vt:variant>
      <vt:variant>
        <vt:i4>1</vt:i4>
      </vt:variant>
      <vt:variant>
        <vt:lpstr>Server OLE incorporati</vt:lpstr>
      </vt:variant>
      <vt:variant>
        <vt:i4>1</vt:i4>
      </vt:variant>
      <vt:variant>
        <vt:lpstr>Titoli diapositive</vt:lpstr>
      </vt:variant>
      <vt:variant>
        <vt:i4>20</vt:i4>
      </vt:variant>
    </vt:vector>
  </HeadingPairs>
  <TitlesOfParts>
    <vt:vector size="26" baseType="lpstr">
      <vt:lpstr>Arial</vt:lpstr>
      <vt:lpstr>Calibri</vt:lpstr>
      <vt:lpstr>ＭＳ Ｐゴシック</vt:lpstr>
      <vt:lpstr>Wingdings</vt:lpstr>
      <vt:lpstr>Tema di Office</vt:lpstr>
      <vt:lpstr>Grafico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PRESENTAZIONE ARIAL BIANCO 40PT</dc:title>
  <dc:creator>Marilena Antonini</dc:creator>
  <cp:lastModifiedBy>Mariella</cp:lastModifiedBy>
  <cp:revision>1552</cp:revision>
  <dcterms:created xsi:type="dcterms:W3CDTF">2013-08-09T13:06:15Z</dcterms:created>
  <dcterms:modified xsi:type="dcterms:W3CDTF">2015-03-04T17:18:01Z</dcterms:modified>
</cp:coreProperties>
</file>