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8"/>
  </p:notesMasterIdLst>
  <p:handoutMasterIdLst>
    <p:handoutMasterId r:id="rId89"/>
  </p:handoutMasterIdLst>
  <p:sldIdLst>
    <p:sldId id="626" r:id="rId2"/>
    <p:sldId id="804" r:id="rId3"/>
    <p:sldId id="896" r:id="rId4"/>
    <p:sldId id="897" r:id="rId5"/>
    <p:sldId id="806" r:id="rId6"/>
    <p:sldId id="807" r:id="rId7"/>
    <p:sldId id="810" r:id="rId8"/>
    <p:sldId id="819" r:id="rId9"/>
    <p:sldId id="898" r:id="rId10"/>
    <p:sldId id="900" r:id="rId11"/>
    <p:sldId id="934" r:id="rId12"/>
    <p:sldId id="901" r:id="rId13"/>
    <p:sldId id="902" r:id="rId14"/>
    <p:sldId id="903" r:id="rId15"/>
    <p:sldId id="904" r:id="rId16"/>
    <p:sldId id="905" r:id="rId17"/>
    <p:sldId id="906" r:id="rId18"/>
    <p:sldId id="907" r:id="rId19"/>
    <p:sldId id="908" r:id="rId20"/>
    <p:sldId id="935" r:id="rId21"/>
    <p:sldId id="936" r:id="rId22"/>
    <p:sldId id="820" r:id="rId23"/>
    <p:sldId id="808" r:id="rId24"/>
    <p:sldId id="925" r:id="rId25"/>
    <p:sldId id="926" r:id="rId26"/>
    <p:sldId id="927" r:id="rId27"/>
    <p:sldId id="928" r:id="rId28"/>
    <p:sldId id="929" r:id="rId29"/>
    <p:sldId id="821" r:id="rId30"/>
    <p:sldId id="930" r:id="rId31"/>
    <p:sldId id="932" r:id="rId32"/>
    <p:sldId id="931" r:id="rId33"/>
    <p:sldId id="822" r:id="rId34"/>
    <p:sldId id="933" r:id="rId35"/>
    <p:sldId id="823" r:id="rId36"/>
    <p:sldId id="836" r:id="rId37"/>
    <p:sldId id="943" r:id="rId38"/>
    <p:sldId id="839" r:id="rId39"/>
    <p:sldId id="944" r:id="rId40"/>
    <p:sldId id="840" r:id="rId41"/>
    <p:sldId id="892" r:id="rId42"/>
    <p:sldId id="893" r:id="rId43"/>
    <p:sldId id="880" r:id="rId44"/>
    <p:sldId id="894" r:id="rId45"/>
    <p:sldId id="895" r:id="rId46"/>
    <p:sldId id="751" r:id="rId47"/>
    <p:sldId id="891" r:id="rId48"/>
    <p:sldId id="752" r:id="rId49"/>
    <p:sldId id="753" r:id="rId50"/>
    <p:sldId id="754" r:id="rId51"/>
    <p:sldId id="801" r:id="rId52"/>
    <p:sldId id="755" r:id="rId53"/>
    <p:sldId id="756" r:id="rId54"/>
    <p:sldId id="757" r:id="rId55"/>
    <p:sldId id="758" r:id="rId56"/>
    <p:sldId id="759" r:id="rId57"/>
    <p:sldId id="909" r:id="rId58"/>
    <p:sldId id="789" r:id="rId59"/>
    <p:sldId id="760" r:id="rId60"/>
    <p:sldId id="945" r:id="rId61"/>
    <p:sldId id="790" r:id="rId62"/>
    <p:sldId id="802" r:id="rId63"/>
    <p:sldId id="941" r:id="rId64"/>
    <p:sldId id="942" r:id="rId65"/>
    <p:sldId id="910" r:id="rId66"/>
    <p:sldId id="911" r:id="rId67"/>
    <p:sldId id="912" r:id="rId68"/>
    <p:sldId id="792" r:id="rId69"/>
    <p:sldId id="793" r:id="rId70"/>
    <p:sldId id="794" r:id="rId71"/>
    <p:sldId id="913" r:id="rId72"/>
    <p:sldId id="914" r:id="rId73"/>
    <p:sldId id="915" r:id="rId74"/>
    <p:sldId id="916" r:id="rId75"/>
    <p:sldId id="917" r:id="rId76"/>
    <p:sldId id="918" r:id="rId77"/>
    <p:sldId id="919" r:id="rId78"/>
    <p:sldId id="924" r:id="rId79"/>
    <p:sldId id="920" r:id="rId80"/>
    <p:sldId id="921" r:id="rId81"/>
    <p:sldId id="922" r:id="rId82"/>
    <p:sldId id="923" r:id="rId83"/>
    <p:sldId id="937" r:id="rId84"/>
    <p:sldId id="938" r:id="rId85"/>
    <p:sldId id="939" r:id="rId86"/>
    <p:sldId id="940" r:id="rId87"/>
  </p:sldIdLst>
  <p:sldSz cx="8024813" cy="5745163"/>
  <p:notesSz cx="9872663" cy="6797675"/>
  <p:defaultTextStyle>
    <a:defPPr>
      <a:defRPr lang="it-IT"/>
    </a:defPPr>
    <a:lvl1pPr algn="l" rtl="0" fontAlgn="base">
      <a:spcBef>
        <a:spcPct val="0"/>
      </a:spcBef>
      <a:spcAft>
        <a:spcPct val="0"/>
      </a:spcAft>
      <a:defRPr sz="1700" kern="1200">
        <a:solidFill>
          <a:schemeClr val="tx1"/>
        </a:solidFill>
        <a:latin typeface="Arial" charset="0"/>
        <a:ea typeface="+mn-ea"/>
        <a:cs typeface="+mn-cs"/>
      </a:defRPr>
    </a:lvl1pPr>
    <a:lvl2pPr marL="457200" algn="l" rtl="0" fontAlgn="base">
      <a:spcBef>
        <a:spcPct val="0"/>
      </a:spcBef>
      <a:spcAft>
        <a:spcPct val="0"/>
      </a:spcAft>
      <a:defRPr sz="1700" kern="1200">
        <a:solidFill>
          <a:schemeClr val="tx1"/>
        </a:solidFill>
        <a:latin typeface="Arial" charset="0"/>
        <a:ea typeface="+mn-ea"/>
        <a:cs typeface="+mn-cs"/>
      </a:defRPr>
    </a:lvl2pPr>
    <a:lvl3pPr marL="914400" algn="l" rtl="0" fontAlgn="base">
      <a:spcBef>
        <a:spcPct val="0"/>
      </a:spcBef>
      <a:spcAft>
        <a:spcPct val="0"/>
      </a:spcAft>
      <a:defRPr sz="1700" kern="1200">
        <a:solidFill>
          <a:schemeClr val="tx1"/>
        </a:solidFill>
        <a:latin typeface="Arial" charset="0"/>
        <a:ea typeface="+mn-ea"/>
        <a:cs typeface="+mn-cs"/>
      </a:defRPr>
    </a:lvl3pPr>
    <a:lvl4pPr marL="1371600" algn="l" rtl="0" fontAlgn="base">
      <a:spcBef>
        <a:spcPct val="0"/>
      </a:spcBef>
      <a:spcAft>
        <a:spcPct val="0"/>
      </a:spcAft>
      <a:defRPr sz="1700" kern="1200">
        <a:solidFill>
          <a:schemeClr val="tx1"/>
        </a:solidFill>
        <a:latin typeface="Arial" charset="0"/>
        <a:ea typeface="+mn-ea"/>
        <a:cs typeface="+mn-cs"/>
      </a:defRPr>
    </a:lvl4pPr>
    <a:lvl5pPr marL="1828800" algn="l" rtl="0" fontAlgn="base">
      <a:spcBef>
        <a:spcPct val="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CC0066"/>
    <a:srgbClr val="FF66FF"/>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9" autoAdjust="0"/>
    <p:restoredTop sz="97826" autoAdjust="0"/>
  </p:normalViewPr>
  <p:slideViewPr>
    <p:cSldViewPr>
      <p:cViewPr>
        <p:scale>
          <a:sx n="119" d="100"/>
          <a:sy n="119" d="100"/>
        </p:scale>
        <p:origin x="-948" y="60"/>
      </p:cViewPr>
      <p:guideLst>
        <p:guide orient="horz" pos="48"/>
        <p:guide pos="25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66"/>
    </p:cViewPr>
  </p:sorterViewPr>
  <p:notesViewPr>
    <p:cSldViewPr>
      <p:cViewPr varScale="1">
        <p:scale>
          <a:sx n="75" d="100"/>
          <a:sy n="75" d="100"/>
        </p:scale>
        <p:origin x="-1710" y="-102"/>
      </p:cViewPr>
      <p:guideLst>
        <p:guide orient="horz" pos="2140"/>
        <p:guide pos="31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3154" name="Rectangle 2"/>
          <p:cNvSpPr>
            <a:spLocks noGrp="1" noChangeArrowheads="1"/>
          </p:cNvSpPr>
          <p:nvPr>
            <p:ph type="hdr" sz="quarter"/>
          </p:nvPr>
        </p:nvSpPr>
        <p:spPr bwMode="auto">
          <a:xfrm>
            <a:off x="3" y="2"/>
            <a:ext cx="4280656" cy="340569"/>
          </a:xfrm>
          <a:prstGeom prst="rect">
            <a:avLst/>
          </a:prstGeom>
          <a:noFill/>
          <a:ln w="9525">
            <a:noFill/>
            <a:miter lim="800000"/>
            <a:headEnd/>
            <a:tailEnd/>
          </a:ln>
          <a:effectLst/>
        </p:spPr>
        <p:txBody>
          <a:bodyPr vert="horz" wrap="square" lIns="91880" tIns="45940" rIns="91880" bIns="45940" numCol="1" anchor="t" anchorCtr="0" compatLnSpc="1">
            <a:prstTxWarp prst="textNoShape">
              <a:avLst/>
            </a:prstTxWarp>
          </a:bodyPr>
          <a:lstStyle>
            <a:lvl1pPr defTabSz="917546">
              <a:defRPr sz="1200">
                <a:latin typeface="Times New Roman" pitchFamily="18" charset="0"/>
              </a:defRPr>
            </a:lvl1pPr>
          </a:lstStyle>
          <a:p>
            <a:pPr>
              <a:defRPr/>
            </a:pPr>
            <a:endParaRPr lang="it-IT"/>
          </a:p>
        </p:txBody>
      </p:sp>
      <p:sp>
        <p:nvSpPr>
          <p:cNvPr id="433155" name="Rectangle 3"/>
          <p:cNvSpPr>
            <a:spLocks noGrp="1" noChangeArrowheads="1"/>
          </p:cNvSpPr>
          <p:nvPr>
            <p:ph type="dt" sz="quarter" idx="1"/>
          </p:nvPr>
        </p:nvSpPr>
        <p:spPr bwMode="auto">
          <a:xfrm>
            <a:off x="5589802" y="2"/>
            <a:ext cx="4280656" cy="340569"/>
          </a:xfrm>
          <a:prstGeom prst="rect">
            <a:avLst/>
          </a:prstGeom>
          <a:noFill/>
          <a:ln w="9525">
            <a:noFill/>
            <a:miter lim="800000"/>
            <a:headEnd/>
            <a:tailEnd/>
          </a:ln>
          <a:effectLst/>
        </p:spPr>
        <p:txBody>
          <a:bodyPr vert="horz" wrap="square" lIns="91880" tIns="45940" rIns="91880" bIns="45940" numCol="1" anchor="t" anchorCtr="0" compatLnSpc="1">
            <a:prstTxWarp prst="textNoShape">
              <a:avLst/>
            </a:prstTxWarp>
          </a:bodyPr>
          <a:lstStyle>
            <a:lvl1pPr algn="r" defTabSz="917546">
              <a:defRPr sz="1200">
                <a:latin typeface="Times New Roman" pitchFamily="18" charset="0"/>
              </a:defRPr>
            </a:lvl1pPr>
          </a:lstStyle>
          <a:p>
            <a:pPr>
              <a:defRPr/>
            </a:pPr>
            <a:endParaRPr lang="it-IT"/>
          </a:p>
        </p:txBody>
      </p:sp>
      <p:sp>
        <p:nvSpPr>
          <p:cNvPr id="433156" name="Rectangle 4"/>
          <p:cNvSpPr>
            <a:spLocks noGrp="1" noChangeArrowheads="1"/>
          </p:cNvSpPr>
          <p:nvPr>
            <p:ph type="ftr" sz="quarter" idx="2"/>
          </p:nvPr>
        </p:nvSpPr>
        <p:spPr bwMode="auto">
          <a:xfrm>
            <a:off x="3" y="6456052"/>
            <a:ext cx="4280656" cy="340568"/>
          </a:xfrm>
          <a:prstGeom prst="rect">
            <a:avLst/>
          </a:prstGeom>
          <a:noFill/>
          <a:ln w="9525">
            <a:noFill/>
            <a:miter lim="800000"/>
            <a:headEnd/>
            <a:tailEnd/>
          </a:ln>
          <a:effectLst/>
        </p:spPr>
        <p:txBody>
          <a:bodyPr vert="horz" wrap="square" lIns="91880" tIns="45940" rIns="91880" bIns="45940" numCol="1" anchor="b" anchorCtr="0" compatLnSpc="1">
            <a:prstTxWarp prst="textNoShape">
              <a:avLst/>
            </a:prstTxWarp>
          </a:bodyPr>
          <a:lstStyle>
            <a:lvl1pPr defTabSz="917546">
              <a:defRPr sz="1200">
                <a:latin typeface="Times New Roman" pitchFamily="18" charset="0"/>
              </a:defRPr>
            </a:lvl1pPr>
          </a:lstStyle>
          <a:p>
            <a:pPr>
              <a:defRPr/>
            </a:pPr>
            <a:endParaRPr lang="it-IT"/>
          </a:p>
        </p:txBody>
      </p:sp>
      <p:sp>
        <p:nvSpPr>
          <p:cNvPr id="433157" name="Rectangle 5"/>
          <p:cNvSpPr>
            <a:spLocks noGrp="1" noChangeArrowheads="1"/>
          </p:cNvSpPr>
          <p:nvPr>
            <p:ph type="sldNum" sz="quarter" idx="3"/>
          </p:nvPr>
        </p:nvSpPr>
        <p:spPr bwMode="auto">
          <a:xfrm>
            <a:off x="5589802" y="6456052"/>
            <a:ext cx="4280656" cy="340568"/>
          </a:xfrm>
          <a:prstGeom prst="rect">
            <a:avLst/>
          </a:prstGeom>
          <a:noFill/>
          <a:ln w="9525">
            <a:noFill/>
            <a:miter lim="800000"/>
            <a:headEnd/>
            <a:tailEnd/>
          </a:ln>
          <a:effectLst/>
        </p:spPr>
        <p:txBody>
          <a:bodyPr vert="horz" wrap="square" lIns="91880" tIns="45940" rIns="91880" bIns="45940" numCol="1" anchor="b" anchorCtr="0" compatLnSpc="1">
            <a:prstTxWarp prst="textNoShape">
              <a:avLst/>
            </a:prstTxWarp>
          </a:bodyPr>
          <a:lstStyle>
            <a:lvl1pPr algn="r" defTabSz="917546">
              <a:defRPr sz="1200">
                <a:latin typeface="Times New Roman" pitchFamily="18" charset="0"/>
              </a:defRPr>
            </a:lvl1pPr>
          </a:lstStyle>
          <a:p>
            <a:pPr>
              <a:defRPr/>
            </a:pPr>
            <a:fld id="{BB953238-027C-43D4-A948-7523CD7BEEA2}" type="slidenum">
              <a:rPr lang="it-IT"/>
              <a:pPr>
                <a:defRPr/>
              </a:pPr>
              <a:t>‹N›</a:t>
            </a:fld>
            <a:endParaRPr lang="it-IT"/>
          </a:p>
        </p:txBody>
      </p:sp>
    </p:spTree>
    <p:extLst>
      <p:ext uri="{BB962C8B-B14F-4D97-AF65-F5344CB8AC3E}">
        <p14:creationId xmlns:p14="http://schemas.microsoft.com/office/powerpoint/2010/main" val="1966539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3" y="2"/>
            <a:ext cx="4280656" cy="340569"/>
          </a:xfrm>
          <a:prstGeom prst="rect">
            <a:avLst/>
          </a:prstGeom>
          <a:noFill/>
          <a:ln w="9525">
            <a:noFill/>
            <a:miter lim="800000"/>
            <a:headEnd/>
            <a:tailEnd/>
          </a:ln>
          <a:effectLst/>
        </p:spPr>
        <p:txBody>
          <a:bodyPr vert="horz" wrap="square" lIns="91880" tIns="45940" rIns="91880" bIns="45940" numCol="1" anchor="t" anchorCtr="0" compatLnSpc="1">
            <a:prstTxWarp prst="textNoShape">
              <a:avLst/>
            </a:prstTxWarp>
          </a:bodyPr>
          <a:lstStyle>
            <a:lvl1pPr defTabSz="917546">
              <a:defRPr sz="1200">
                <a:latin typeface="Times New Roman" pitchFamily="18" charset="0"/>
              </a:defRPr>
            </a:lvl1pPr>
          </a:lstStyle>
          <a:p>
            <a:pPr>
              <a:defRPr/>
            </a:pPr>
            <a:endParaRPr lang="it-IT"/>
          </a:p>
        </p:txBody>
      </p:sp>
      <p:sp>
        <p:nvSpPr>
          <p:cNvPr id="21507" name="Rectangle 3"/>
          <p:cNvSpPr>
            <a:spLocks noGrp="1" noChangeArrowheads="1"/>
          </p:cNvSpPr>
          <p:nvPr>
            <p:ph type="dt" idx="1"/>
          </p:nvPr>
        </p:nvSpPr>
        <p:spPr bwMode="auto">
          <a:xfrm>
            <a:off x="5592008" y="2"/>
            <a:ext cx="4280655" cy="340569"/>
          </a:xfrm>
          <a:prstGeom prst="rect">
            <a:avLst/>
          </a:prstGeom>
          <a:noFill/>
          <a:ln w="9525">
            <a:noFill/>
            <a:miter lim="800000"/>
            <a:headEnd/>
            <a:tailEnd/>
          </a:ln>
          <a:effectLst/>
        </p:spPr>
        <p:txBody>
          <a:bodyPr vert="horz" wrap="square" lIns="91880" tIns="45940" rIns="91880" bIns="45940" numCol="1" anchor="t" anchorCtr="0" compatLnSpc="1">
            <a:prstTxWarp prst="textNoShape">
              <a:avLst/>
            </a:prstTxWarp>
          </a:bodyPr>
          <a:lstStyle>
            <a:lvl1pPr algn="r" defTabSz="917546">
              <a:defRPr sz="1200">
                <a:latin typeface="Times New Roman" pitchFamily="18" charset="0"/>
              </a:defRPr>
            </a:lvl1pPr>
          </a:lstStyle>
          <a:p>
            <a:pPr>
              <a:defRPr/>
            </a:pPr>
            <a:endParaRPr lang="it-IT"/>
          </a:p>
        </p:txBody>
      </p:sp>
      <p:sp>
        <p:nvSpPr>
          <p:cNvPr id="44036" name="Rectangle 4"/>
          <p:cNvSpPr>
            <a:spLocks noGrp="1" noRot="1" noChangeAspect="1" noChangeArrowheads="1" noTextEdit="1"/>
          </p:cNvSpPr>
          <p:nvPr>
            <p:ph type="sldImg" idx="2"/>
          </p:nvPr>
        </p:nvSpPr>
        <p:spPr bwMode="auto">
          <a:xfrm>
            <a:off x="3157538" y="511175"/>
            <a:ext cx="3559175" cy="2547938"/>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1317976" y="3229607"/>
            <a:ext cx="7236715" cy="3057741"/>
          </a:xfrm>
          <a:prstGeom prst="rect">
            <a:avLst/>
          </a:prstGeom>
          <a:noFill/>
          <a:ln w="9525">
            <a:noFill/>
            <a:miter lim="800000"/>
            <a:headEnd/>
            <a:tailEnd/>
          </a:ln>
          <a:effectLst/>
        </p:spPr>
        <p:txBody>
          <a:bodyPr vert="horz" wrap="square" lIns="91880" tIns="45940" rIns="91880" bIns="4594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21510" name="Rectangle 6"/>
          <p:cNvSpPr>
            <a:spLocks noGrp="1" noChangeArrowheads="1"/>
          </p:cNvSpPr>
          <p:nvPr>
            <p:ph type="ftr" sz="quarter" idx="4"/>
          </p:nvPr>
        </p:nvSpPr>
        <p:spPr bwMode="auto">
          <a:xfrm>
            <a:off x="3" y="6457107"/>
            <a:ext cx="4280656" cy="340569"/>
          </a:xfrm>
          <a:prstGeom prst="rect">
            <a:avLst/>
          </a:prstGeom>
          <a:noFill/>
          <a:ln w="9525">
            <a:noFill/>
            <a:miter lim="800000"/>
            <a:headEnd/>
            <a:tailEnd/>
          </a:ln>
          <a:effectLst/>
        </p:spPr>
        <p:txBody>
          <a:bodyPr vert="horz" wrap="square" lIns="91880" tIns="45940" rIns="91880" bIns="45940" numCol="1" anchor="b" anchorCtr="0" compatLnSpc="1">
            <a:prstTxWarp prst="textNoShape">
              <a:avLst/>
            </a:prstTxWarp>
          </a:bodyPr>
          <a:lstStyle>
            <a:lvl1pPr defTabSz="917546">
              <a:defRPr sz="1200">
                <a:latin typeface="Times New Roman" pitchFamily="18" charset="0"/>
              </a:defRPr>
            </a:lvl1pPr>
          </a:lstStyle>
          <a:p>
            <a:pPr>
              <a:defRPr/>
            </a:pPr>
            <a:endParaRPr lang="it-IT"/>
          </a:p>
        </p:txBody>
      </p:sp>
      <p:sp>
        <p:nvSpPr>
          <p:cNvPr id="21511" name="Rectangle 7"/>
          <p:cNvSpPr>
            <a:spLocks noGrp="1" noChangeArrowheads="1"/>
          </p:cNvSpPr>
          <p:nvPr>
            <p:ph type="sldNum" sz="quarter" idx="5"/>
          </p:nvPr>
        </p:nvSpPr>
        <p:spPr bwMode="auto">
          <a:xfrm>
            <a:off x="5592008" y="6457107"/>
            <a:ext cx="4280655" cy="340569"/>
          </a:xfrm>
          <a:prstGeom prst="rect">
            <a:avLst/>
          </a:prstGeom>
          <a:noFill/>
          <a:ln w="9525">
            <a:noFill/>
            <a:miter lim="800000"/>
            <a:headEnd/>
            <a:tailEnd/>
          </a:ln>
          <a:effectLst/>
        </p:spPr>
        <p:txBody>
          <a:bodyPr vert="horz" wrap="square" lIns="91880" tIns="45940" rIns="91880" bIns="45940" numCol="1" anchor="b" anchorCtr="0" compatLnSpc="1">
            <a:prstTxWarp prst="textNoShape">
              <a:avLst/>
            </a:prstTxWarp>
          </a:bodyPr>
          <a:lstStyle>
            <a:lvl1pPr algn="r" defTabSz="917546">
              <a:defRPr sz="1200">
                <a:latin typeface="Times New Roman" pitchFamily="18" charset="0"/>
              </a:defRPr>
            </a:lvl1pPr>
          </a:lstStyle>
          <a:p>
            <a:pPr>
              <a:defRPr/>
            </a:pPr>
            <a:fld id="{EFE08A72-8C04-4AB0-AD2D-1F33DA9F777D}" type="slidenum">
              <a:rPr lang="it-IT"/>
              <a:pPr>
                <a:defRPr/>
              </a:pPr>
              <a:t>‹N›</a:t>
            </a:fld>
            <a:endParaRPr lang="it-IT"/>
          </a:p>
        </p:txBody>
      </p:sp>
    </p:spTree>
    <p:extLst>
      <p:ext uri="{BB962C8B-B14F-4D97-AF65-F5344CB8AC3E}">
        <p14:creationId xmlns:p14="http://schemas.microsoft.com/office/powerpoint/2010/main" val="21766770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BDFCAA3-980F-4AFD-8E6A-00906B487903}" type="slidenum">
              <a:rPr lang="it-IT" altLang="it-IT" smtClean="0"/>
              <a:pPr/>
              <a:t>1</a:t>
            </a:fld>
            <a:endParaRPr lang="it-IT" altLang="it-IT" smtClean="0"/>
          </a:p>
        </p:txBody>
      </p:sp>
      <p:sp>
        <p:nvSpPr>
          <p:cNvPr id="45059" name="Rectangle 7"/>
          <p:cNvSpPr txBox="1">
            <a:spLocks noGrp="1" noChangeArrowheads="1"/>
          </p:cNvSpPr>
          <p:nvPr/>
        </p:nvSpPr>
        <p:spPr bwMode="auto">
          <a:xfrm>
            <a:off x="5592008" y="6457107"/>
            <a:ext cx="4280655" cy="340569"/>
          </a:xfrm>
          <a:prstGeom prst="rect">
            <a:avLst/>
          </a:prstGeom>
          <a:noFill/>
          <a:ln w="9525">
            <a:noFill/>
            <a:miter lim="800000"/>
            <a:headEnd/>
            <a:tailEnd/>
          </a:ln>
        </p:spPr>
        <p:txBody>
          <a:bodyPr lIns="91880" tIns="45940" rIns="91880" bIns="45940" anchor="b"/>
          <a:lstStyle/>
          <a:p>
            <a:pPr algn="r" defTabSz="917546"/>
            <a:fld id="{8E243E6A-1AA2-40F2-BA98-8361871A4BBD}" type="slidenum">
              <a:rPr lang="it-IT" altLang="it-IT" sz="1200">
                <a:latin typeface="Times New Roman" pitchFamily="18" charset="0"/>
              </a:rPr>
              <a:pPr algn="r" defTabSz="917546"/>
              <a:t>1</a:t>
            </a:fld>
            <a:endParaRPr lang="it-IT" altLang="it-IT" sz="1200">
              <a:latin typeface="Times New Roman" pitchFamily="18" charset="0"/>
            </a:endParaRPr>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p:spPr>
        <p:txBody>
          <a:bodyPr/>
          <a:lstStyle/>
          <a:p>
            <a:pPr eaLnBrk="1" hangingPunct="1"/>
            <a:r>
              <a:rPr lang="it-IT" altLang="it-IT" smtClean="0"/>
              <a:t>Pagina Titolo della Presentazione : Inserire Data / Titolo / Relatore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10</a:t>
            </a:fld>
            <a:endParaRPr lang="it-IT"/>
          </a:p>
        </p:txBody>
      </p:sp>
    </p:spTree>
    <p:extLst>
      <p:ext uri="{BB962C8B-B14F-4D97-AF65-F5344CB8AC3E}">
        <p14:creationId xmlns:p14="http://schemas.microsoft.com/office/powerpoint/2010/main" val="3171783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11</a:t>
            </a:fld>
            <a:endParaRPr lang="it-IT"/>
          </a:p>
        </p:txBody>
      </p:sp>
    </p:spTree>
    <p:extLst>
      <p:ext uri="{BB962C8B-B14F-4D97-AF65-F5344CB8AC3E}">
        <p14:creationId xmlns:p14="http://schemas.microsoft.com/office/powerpoint/2010/main" val="3171783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12</a:t>
            </a:fld>
            <a:endParaRPr lang="it-IT"/>
          </a:p>
        </p:txBody>
      </p:sp>
    </p:spTree>
    <p:extLst>
      <p:ext uri="{BB962C8B-B14F-4D97-AF65-F5344CB8AC3E}">
        <p14:creationId xmlns:p14="http://schemas.microsoft.com/office/powerpoint/2010/main" val="3171783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13</a:t>
            </a:fld>
            <a:endParaRPr lang="it-IT"/>
          </a:p>
        </p:txBody>
      </p:sp>
    </p:spTree>
    <p:extLst>
      <p:ext uri="{BB962C8B-B14F-4D97-AF65-F5344CB8AC3E}">
        <p14:creationId xmlns:p14="http://schemas.microsoft.com/office/powerpoint/2010/main" val="3171783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14</a:t>
            </a:fld>
            <a:endParaRPr lang="it-IT"/>
          </a:p>
        </p:txBody>
      </p:sp>
    </p:spTree>
    <p:extLst>
      <p:ext uri="{BB962C8B-B14F-4D97-AF65-F5344CB8AC3E}">
        <p14:creationId xmlns:p14="http://schemas.microsoft.com/office/powerpoint/2010/main" val="3171783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15</a:t>
            </a:fld>
            <a:endParaRPr lang="it-IT"/>
          </a:p>
        </p:txBody>
      </p:sp>
    </p:spTree>
    <p:extLst>
      <p:ext uri="{BB962C8B-B14F-4D97-AF65-F5344CB8AC3E}">
        <p14:creationId xmlns:p14="http://schemas.microsoft.com/office/powerpoint/2010/main" val="3171783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16</a:t>
            </a:fld>
            <a:endParaRPr lang="it-IT"/>
          </a:p>
        </p:txBody>
      </p:sp>
    </p:spTree>
    <p:extLst>
      <p:ext uri="{BB962C8B-B14F-4D97-AF65-F5344CB8AC3E}">
        <p14:creationId xmlns:p14="http://schemas.microsoft.com/office/powerpoint/2010/main" val="3171783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17</a:t>
            </a:fld>
            <a:endParaRPr lang="it-IT"/>
          </a:p>
        </p:txBody>
      </p:sp>
    </p:spTree>
    <p:extLst>
      <p:ext uri="{BB962C8B-B14F-4D97-AF65-F5344CB8AC3E}">
        <p14:creationId xmlns:p14="http://schemas.microsoft.com/office/powerpoint/2010/main" val="3171783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18</a:t>
            </a:fld>
            <a:endParaRPr lang="it-IT"/>
          </a:p>
        </p:txBody>
      </p:sp>
    </p:spTree>
    <p:extLst>
      <p:ext uri="{BB962C8B-B14F-4D97-AF65-F5344CB8AC3E}">
        <p14:creationId xmlns:p14="http://schemas.microsoft.com/office/powerpoint/2010/main" val="3171783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19</a:t>
            </a:fld>
            <a:endParaRPr lang="it-IT"/>
          </a:p>
        </p:txBody>
      </p:sp>
    </p:spTree>
    <p:extLst>
      <p:ext uri="{BB962C8B-B14F-4D97-AF65-F5344CB8AC3E}">
        <p14:creationId xmlns:p14="http://schemas.microsoft.com/office/powerpoint/2010/main" val="3171783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2</a:t>
            </a:fld>
            <a:endParaRPr lang="it-IT"/>
          </a:p>
        </p:txBody>
      </p:sp>
    </p:spTree>
    <p:extLst>
      <p:ext uri="{BB962C8B-B14F-4D97-AF65-F5344CB8AC3E}">
        <p14:creationId xmlns:p14="http://schemas.microsoft.com/office/powerpoint/2010/main" val="2264006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20</a:t>
            </a:fld>
            <a:endParaRPr lang="it-IT"/>
          </a:p>
        </p:txBody>
      </p:sp>
    </p:spTree>
    <p:extLst>
      <p:ext uri="{BB962C8B-B14F-4D97-AF65-F5344CB8AC3E}">
        <p14:creationId xmlns:p14="http://schemas.microsoft.com/office/powerpoint/2010/main" val="3171783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21</a:t>
            </a:fld>
            <a:endParaRPr lang="it-IT"/>
          </a:p>
        </p:txBody>
      </p:sp>
    </p:spTree>
    <p:extLst>
      <p:ext uri="{BB962C8B-B14F-4D97-AF65-F5344CB8AC3E}">
        <p14:creationId xmlns:p14="http://schemas.microsoft.com/office/powerpoint/2010/main" val="3171783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22</a:t>
            </a:fld>
            <a:endParaRPr lang="it-IT"/>
          </a:p>
        </p:txBody>
      </p:sp>
    </p:spTree>
    <p:extLst>
      <p:ext uri="{BB962C8B-B14F-4D97-AF65-F5344CB8AC3E}">
        <p14:creationId xmlns:p14="http://schemas.microsoft.com/office/powerpoint/2010/main" val="668933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23</a:t>
            </a:fld>
            <a:endParaRPr lang="it-IT"/>
          </a:p>
        </p:txBody>
      </p:sp>
    </p:spTree>
    <p:extLst>
      <p:ext uri="{BB962C8B-B14F-4D97-AF65-F5344CB8AC3E}">
        <p14:creationId xmlns:p14="http://schemas.microsoft.com/office/powerpoint/2010/main" val="738604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24</a:t>
            </a:fld>
            <a:endParaRPr lang="it-IT"/>
          </a:p>
        </p:txBody>
      </p:sp>
    </p:spTree>
    <p:extLst>
      <p:ext uri="{BB962C8B-B14F-4D97-AF65-F5344CB8AC3E}">
        <p14:creationId xmlns:p14="http://schemas.microsoft.com/office/powerpoint/2010/main" val="738604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25</a:t>
            </a:fld>
            <a:endParaRPr lang="it-IT"/>
          </a:p>
        </p:txBody>
      </p:sp>
    </p:spTree>
    <p:extLst>
      <p:ext uri="{BB962C8B-B14F-4D97-AF65-F5344CB8AC3E}">
        <p14:creationId xmlns:p14="http://schemas.microsoft.com/office/powerpoint/2010/main" val="738604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26</a:t>
            </a:fld>
            <a:endParaRPr lang="it-IT"/>
          </a:p>
        </p:txBody>
      </p:sp>
    </p:spTree>
    <p:extLst>
      <p:ext uri="{BB962C8B-B14F-4D97-AF65-F5344CB8AC3E}">
        <p14:creationId xmlns:p14="http://schemas.microsoft.com/office/powerpoint/2010/main" val="7386043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27</a:t>
            </a:fld>
            <a:endParaRPr lang="it-IT"/>
          </a:p>
        </p:txBody>
      </p:sp>
    </p:spTree>
    <p:extLst>
      <p:ext uri="{BB962C8B-B14F-4D97-AF65-F5344CB8AC3E}">
        <p14:creationId xmlns:p14="http://schemas.microsoft.com/office/powerpoint/2010/main" val="7386043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28</a:t>
            </a:fld>
            <a:endParaRPr lang="it-IT"/>
          </a:p>
        </p:txBody>
      </p:sp>
    </p:spTree>
    <p:extLst>
      <p:ext uri="{BB962C8B-B14F-4D97-AF65-F5344CB8AC3E}">
        <p14:creationId xmlns:p14="http://schemas.microsoft.com/office/powerpoint/2010/main" val="738604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29</a:t>
            </a:fld>
            <a:endParaRPr lang="it-IT"/>
          </a:p>
        </p:txBody>
      </p:sp>
    </p:spTree>
    <p:extLst>
      <p:ext uri="{BB962C8B-B14F-4D97-AF65-F5344CB8AC3E}">
        <p14:creationId xmlns:p14="http://schemas.microsoft.com/office/powerpoint/2010/main" val="1256179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3</a:t>
            </a:fld>
            <a:endParaRPr lang="it-IT"/>
          </a:p>
        </p:txBody>
      </p:sp>
    </p:spTree>
    <p:extLst>
      <p:ext uri="{BB962C8B-B14F-4D97-AF65-F5344CB8AC3E}">
        <p14:creationId xmlns:p14="http://schemas.microsoft.com/office/powerpoint/2010/main" val="3171783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30</a:t>
            </a:fld>
            <a:endParaRPr lang="it-IT"/>
          </a:p>
        </p:txBody>
      </p:sp>
    </p:spTree>
    <p:extLst>
      <p:ext uri="{BB962C8B-B14F-4D97-AF65-F5344CB8AC3E}">
        <p14:creationId xmlns:p14="http://schemas.microsoft.com/office/powerpoint/2010/main" val="1256179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31</a:t>
            </a:fld>
            <a:endParaRPr lang="it-IT"/>
          </a:p>
        </p:txBody>
      </p:sp>
    </p:spTree>
    <p:extLst>
      <p:ext uri="{BB962C8B-B14F-4D97-AF65-F5344CB8AC3E}">
        <p14:creationId xmlns:p14="http://schemas.microsoft.com/office/powerpoint/2010/main" val="12561799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32</a:t>
            </a:fld>
            <a:endParaRPr lang="it-IT"/>
          </a:p>
        </p:txBody>
      </p:sp>
    </p:spTree>
    <p:extLst>
      <p:ext uri="{BB962C8B-B14F-4D97-AF65-F5344CB8AC3E}">
        <p14:creationId xmlns:p14="http://schemas.microsoft.com/office/powerpoint/2010/main" val="12561799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33</a:t>
            </a:fld>
            <a:endParaRPr lang="it-IT"/>
          </a:p>
        </p:txBody>
      </p:sp>
    </p:spTree>
    <p:extLst>
      <p:ext uri="{BB962C8B-B14F-4D97-AF65-F5344CB8AC3E}">
        <p14:creationId xmlns:p14="http://schemas.microsoft.com/office/powerpoint/2010/main" val="38957675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34</a:t>
            </a:fld>
            <a:endParaRPr lang="it-IT"/>
          </a:p>
        </p:txBody>
      </p:sp>
    </p:spTree>
    <p:extLst>
      <p:ext uri="{BB962C8B-B14F-4D97-AF65-F5344CB8AC3E}">
        <p14:creationId xmlns:p14="http://schemas.microsoft.com/office/powerpoint/2010/main" val="38957675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35</a:t>
            </a:fld>
            <a:endParaRPr lang="it-IT"/>
          </a:p>
        </p:txBody>
      </p:sp>
    </p:spTree>
    <p:extLst>
      <p:ext uri="{BB962C8B-B14F-4D97-AF65-F5344CB8AC3E}">
        <p14:creationId xmlns:p14="http://schemas.microsoft.com/office/powerpoint/2010/main" val="11299176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36</a:t>
            </a:fld>
            <a:endParaRPr lang="it-IT"/>
          </a:p>
        </p:txBody>
      </p:sp>
    </p:spTree>
    <p:extLst>
      <p:ext uri="{BB962C8B-B14F-4D97-AF65-F5344CB8AC3E}">
        <p14:creationId xmlns:p14="http://schemas.microsoft.com/office/powerpoint/2010/main" val="2256587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37</a:t>
            </a:fld>
            <a:endParaRPr lang="it-IT"/>
          </a:p>
        </p:txBody>
      </p:sp>
    </p:spTree>
    <p:extLst>
      <p:ext uri="{BB962C8B-B14F-4D97-AF65-F5344CB8AC3E}">
        <p14:creationId xmlns:p14="http://schemas.microsoft.com/office/powerpoint/2010/main" val="2256587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38</a:t>
            </a:fld>
            <a:endParaRPr lang="it-IT"/>
          </a:p>
        </p:txBody>
      </p:sp>
    </p:spTree>
    <p:extLst>
      <p:ext uri="{BB962C8B-B14F-4D97-AF65-F5344CB8AC3E}">
        <p14:creationId xmlns:p14="http://schemas.microsoft.com/office/powerpoint/2010/main" val="37362056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39</a:t>
            </a:fld>
            <a:endParaRPr lang="it-IT"/>
          </a:p>
        </p:txBody>
      </p:sp>
    </p:spTree>
    <p:extLst>
      <p:ext uri="{BB962C8B-B14F-4D97-AF65-F5344CB8AC3E}">
        <p14:creationId xmlns:p14="http://schemas.microsoft.com/office/powerpoint/2010/main" val="3736205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4</a:t>
            </a:fld>
            <a:endParaRPr lang="it-IT"/>
          </a:p>
        </p:txBody>
      </p:sp>
    </p:spTree>
    <p:extLst>
      <p:ext uri="{BB962C8B-B14F-4D97-AF65-F5344CB8AC3E}">
        <p14:creationId xmlns:p14="http://schemas.microsoft.com/office/powerpoint/2010/main" val="31717834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40</a:t>
            </a:fld>
            <a:endParaRPr lang="it-IT"/>
          </a:p>
        </p:txBody>
      </p:sp>
    </p:spTree>
    <p:extLst>
      <p:ext uri="{BB962C8B-B14F-4D97-AF65-F5344CB8AC3E}">
        <p14:creationId xmlns:p14="http://schemas.microsoft.com/office/powerpoint/2010/main" val="2389278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41</a:t>
            </a:fld>
            <a:endParaRPr lang="it-IT"/>
          </a:p>
        </p:txBody>
      </p:sp>
    </p:spTree>
    <p:extLst>
      <p:ext uri="{BB962C8B-B14F-4D97-AF65-F5344CB8AC3E}">
        <p14:creationId xmlns:p14="http://schemas.microsoft.com/office/powerpoint/2010/main" val="2997776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42</a:t>
            </a:fld>
            <a:endParaRPr lang="it-IT"/>
          </a:p>
        </p:txBody>
      </p:sp>
    </p:spTree>
    <p:extLst>
      <p:ext uri="{BB962C8B-B14F-4D97-AF65-F5344CB8AC3E}">
        <p14:creationId xmlns:p14="http://schemas.microsoft.com/office/powerpoint/2010/main" val="11875575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43</a:t>
            </a:fld>
            <a:endParaRPr lang="it-IT"/>
          </a:p>
        </p:txBody>
      </p:sp>
    </p:spTree>
    <p:extLst>
      <p:ext uri="{BB962C8B-B14F-4D97-AF65-F5344CB8AC3E}">
        <p14:creationId xmlns:p14="http://schemas.microsoft.com/office/powerpoint/2010/main" val="20035396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44</a:t>
            </a:fld>
            <a:endParaRPr lang="it-IT"/>
          </a:p>
        </p:txBody>
      </p:sp>
    </p:spTree>
    <p:extLst>
      <p:ext uri="{BB962C8B-B14F-4D97-AF65-F5344CB8AC3E}">
        <p14:creationId xmlns:p14="http://schemas.microsoft.com/office/powerpoint/2010/main" val="15920740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45</a:t>
            </a:fld>
            <a:endParaRPr lang="it-IT"/>
          </a:p>
        </p:txBody>
      </p:sp>
    </p:spTree>
    <p:extLst>
      <p:ext uri="{BB962C8B-B14F-4D97-AF65-F5344CB8AC3E}">
        <p14:creationId xmlns:p14="http://schemas.microsoft.com/office/powerpoint/2010/main" val="37594702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F27019B-C94A-46B4-B272-394EBEA7EA7A}" type="slidenum">
              <a:rPr lang="it-IT" altLang="it-IT" smtClean="0"/>
              <a:pPr/>
              <a:t>46</a:t>
            </a:fld>
            <a:endParaRPr lang="it-IT" altLang="it-IT"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it-IT" altLang="it-IT"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BA15E68-518C-4F7C-BBBE-632DFB132CB1}" type="slidenum">
              <a:rPr lang="it-IT" altLang="it-IT" smtClean="0"/>
              <a:pPr/>
              <a:t>47</a:t>
            </a:fld>
            <a:endParaRPr lang="it-IT" altLang="it-IT"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it-IT" altLang="it-IT"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BA15E68-518C-4F7C-BBBE-632DFB132CB1}" type="slidenum">
              <a:rPr lang="it-IT" altLang="it-IT" smtClean="0"/>
              <a:pPr/>
              <a:t>48</a:t>
            </a:fld>
            <a:endParaRPr lang="it-IT" altLang="it-IT"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it-IT" altLang="it-IT"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519EE13F-2075-4A0E-9AE7-B82067120B0F}" type="slidenum">
              <a:rPr lang="it-IT" altLang="it-IT" smtClean="0"/>
              <a:pPr/>
              <a:t>49</a:t>
            </a:fld>
            <a:endParaRPr lang="it-IT" altLang="it-IT"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it-IT" alt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5</a:t>
            </a:fld>
            <a:endParaRPr lang="it-IT"/>
          </a:p>
        </p:txBody>
      </p:sp>
    </p:spTree>
    <p:extLst>
      <p:ext uri="{BB962C8B-B14F-4D97-AF65-F5344CB8AC3E}">
        <p14:creationId xmlns:p14="http://schemas.microsoft.com/office/powerpoint/2010/main" val="36044548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0201BB3-16B5-4677-A40B-EA785918CB3E}" type="slidenum">
              <a:rPr lang="it-IT" altLang="it-IT" smtClean="0"/>
              <a:pPr/>
              <a:t>50</a:t>
            </a:fld>
            <a:endParaRPr lang="it-IT" altLang="it-IT"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it-IT" altLang="it-IT"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0201BB3-16B5-4677-A40B-EA785918CB3E}" type="slidenum">
              <a:rPr lang="it-IT" altLang="it-IT" smtClean="0"/>
              <a:pPr/>
              <a:t>51</a:t>
            </a:fld>
            <a:endParaRPr lang="it-IT" altLang="it-IT"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it-IT" altLang="it-IT"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1F03A3D-2059-41F6-8298-AEF19B2B1911}" type="slidenum">
              <a:rPr lang="it-IT" altLang="it-IT" smtClean="0"/>
              <a:pPr/>
              <a:t>52</a:t>
            </a:fld>
            <a:endParaRPr lang="it-IT" altLang="it-IT"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it-IT" altLang="it-IT"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A5F3A59-9AA1-4EC8-BDF3-D02351DBCDB0}" type="slidenum">
              <a:rPr lang="it-IT" altLang="it-IT" smtClean="0"/>
              <a:pPr/>
              <a:t>53</a:t>
            </a:fld>
            <a:endParaRPr lang="it-IT" altLang="it-IT"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it-IT" altLang="it-IT"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DB59FC14-279A-4830-9C2A-060297DC7390}" type="slidenum">
              <a:rPr lang="it-IT" altLang="it-IT" smtClean="0"/>
              <a:pPr/>
              <a:t>54</a:t>
            </a:fld>
            <a:endParaRPr lang="it-IT" altLang="it-IT"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it-IT" altLang="it-IT"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680460D7-8DE2-4BE7-B5B9-FD59FD0A004D}" type="slidenum">
              <a:rPr lang="it-IT" altLang="it-IT" smtClean="0"/>
              <a:pPr/>
              <a:t>55</a:t>
            </a:fld>
            <a:endParaRPr lang="it-IT" altLang="it-IT"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it-IT" altLang="it-IT"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204BB86-6E23-43BC-A33D-48C5B09966A2}" type="slidenum">
              <a:rPr lang="it-IT" altLang="it-IT" smtClean="0"/>
              <a:pPr/>
              <a:t>56</a:t>
            </a:fld>
            <a:endParaRPr lang="it-IT" altLang="it-IT"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it-IT" altLang="it-IT"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204BB86-6E23-43BC-A33D-48C5B09966A2}" type="slidenum">
              <a:rPr lang="it-IT" altLang="it-IT" smtClean="0"/>
              <a:pPr/>
              <a:t>57</a:t>
            </a:fld>
            <a:endParaRPr lang="it-IT" altLang="it-IT"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it-IT" altLang="it-IT"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8A82202-E930-4656-90F7-DA86BC615D98}" type="slidenum">
              <a:rPr lang="it-IT" altLang="it-IT" smtClean="0"/>
              <a:pPr/>
              <a:t>58</a:t>
            </a:fld>
            <a:endParaRPr lang="it-IT" altLang="it-IT"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it-IT" altLang="it-IT"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E763065-EE2D-4021-904A-D7B91E8C0BD8}" type="slidenum">
              <a:rPr lang="it-IT" altLang="it-IT" smtClean="0"/>
              <a:pPr/>
              <a:t>59</a:t>
            </a:fld>
            <a:endParaRPr lang="it-IT" altLang="it-IT"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it-IT" alt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6</a:t>
            </a:fld>
            <a:endParaRPr lang="it-IT"/>
          </a:p>
        </p:txBody>
      </p:sp>
    </p:spTree>
    <p:extLst>
      <p:ext uri="{BB962C8B-B14F-4D97-AF65-F5344CB8AC3E}">
        <p14:creationId xmlns:p14="http://schemas.microsoft.com/office/powerpoint/2010/main" val="19469130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E763065-EE2D-4021-904A-D7B91E8C0BD8}" type="slidenum">
              <a:rPr lang="it-IT" altLang="it-IT" smtClean="0"/>
              <a:pPr/>
              <a:t>60</a:t>
            </a:fld>
            <a:endParaRPr lang="it-IT" altLang="it-IT"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it-IT" altLang="it-IT"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5D23891-0223-4684-8008-200ED5C76724}" type="slidenum">
              <a:rPr lang="it-IT" altLang="it-IT" smtClean="0"/>
              <a:pPr/>
              <a:t>61</a:t>
            </a:fld>
            <a:endParaRPr lang="it-IT" altLang="it-IT"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it-IT" altLang="it-IT"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5D23891-0223-4684-8008-200ED5C76724}" type="slidenum">
              <a:rPr lang="it-IT" altLang="it-IT" smtClean="0"/>
              <a:pPr/>
              <a:t>62</a:t>
            </a:fld>
            <a:endParaRPr lang="it-IT" altLang="it-IT"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it-IT" altLang="it-IT"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5D23891-0223-4684-8008-200ED5C76724}" type="slidenum">
              <a:rPr lang="it-IT" altLang="it-IT" smtClean="0"/>
              <a:pPr/>
              <a:t>63</a:t>
            </a:fld>
            <a:endParaRPr lang="it-IT" altLang="it-IT"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it-IT" altLang="it-IT"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5D23891-0223-4684-8008-200ED5C76724}" type="slidenum">
              <a:rPr lang="it-IT" altLang="it-IT" smtClean="0"/>
              <a:pPr/>
              <a:t>64</a:t>
            </a:fld>
            <a:endParaRPr lang="it-IT" altLang="it-IT"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it-IT" altLang="it-IT"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5D23891-0223-4684-8008-200ED5C76724}" type="slidenum">
              <a:rPr lang="it-IT" altLang="it-IT" smtClean="0"/>
              <a:pPr/>
              <a:t>65</a:t>
            </a:fld>
            <a:endParaRPr lang="it-IT" altLang="it-IT"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it-IT" altLang="it-IT"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5D23891-0223-4684-8008-200ED5C76724}" type="slidenum">
              <a:rPr lang="it-IT" altLang="it-IT" smtClean="0"/>
              <a:pPr/>
              <a:t>66</a:t>
            </a:fld>
            <a:endParaRPr lang="it-IT" altLang="it-IT"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it-IT" altLang="it-IT"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5D23891-0223-4684-8008-200ED5C76724}" type="slidenum">
              <a:rPr lang="it-IT" altLang="it-IT" smtClean="0"/>
              <a:pPr/>
              <a:t>67</a:t>
            </a:fld>
            <a:endParaRPr lang="it-IT" altLang="it-IT"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it-IT" altLang="it-IT"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95AE5B0-61C9-4F90-AB0C-82DD91CA5A59}" type="slidenum">
              <a:rPr lang="it-IT" altLang="it-IT" smtClean="0"/>
              <a:pPr/>
              <a:t>68</a:t>
            </a:fld>
            <a:endParaRPr lang="it-IT" altLang="it-IT"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it-IT" altLang="it-IT"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79630776-967E-4E4C-AE15-88F00263D4C9}" type="slidenum">
              <a:rPr lang="it-IT" altLang="it-IT" smtClean="0"/>
              <a:pPr/>
              <a:t>69</a:t>
            </a:fld>
            <a:endParaRPr lang="it-IT" altLang="it-IT"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it-IT" alt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7</a:t>
            </a:fld>
            <a:endParaRPr lang="it-IT"/>
          </a:p>
        </p:txBody>
      </p:sp>
    </p:spTree>
    <p:extLst>
      <p:ext uri="{BB962C8B-B14F-4D97-AF65-F5344CB8AC3E}">
        <p14:creationId xmlns:p14="http://schemas.microsoft.com/office/powerpoint/2010/main" val="29914921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3B4A4A0-7DD3-4E4D-92A2-5AB646F7D02F}" type="slidenum">
              <a:rPr lang="it-IT" altLang="it-IT" smtClean="0"/>
              <a:pPr/>
              <a:t>70</a:t>
            </a:fld>
            <a:endParaRPr lang="it-IT" altLang="it-IT"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it-IT" altLang="it-IT"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3B4A4A0-7DD3-4E4D-92A2-5AB646F7D02F}" type="slidenum">
              <a:rPr lang="it-IT" altLang="it-IT" smtClean="0"/>
              <a:pPr/>
              <a:t>71</a:t>
            </a:fld>
            <a:endParaRPr lang="it-IT" altLang="it-IT"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it-IT" altLang="it-IT"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3B4A4A0-7DD3-4E4D-92A2-5AB646F7D02F}" type="slidenum">
              <a:rPr lang="it-IT" altLang="it-IT" smtClean="0"/>
              <a:pPr/>
              <a:t>72</a:t>
            </a:fld>
            <a:endParaRPr lang="it-IT" altLang="it-IT"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it-IT" altLang="it-IT"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3B4A4A0-7DD3-4E4D-92A2-5AB646F7D02F}" type="slidenum">
              <a:rPr lang="it-IT" altLang="it-IT" smtClean="0"/>
              <a:pPr/>
              <a:t>73</a:t>
            </a:fld>
            <a:endParaRPr lang="it-IT" altLang="it-IT"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it-IT" altLang="it-IT"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3B4A4A0-7DD3-4E4D-92A2-5AB646F7D02F}" type="slidenum">
              <a:rPr lang="it-IT" altLang="it-IT" smtClean="0"/>
              <a:pPr/>
              <a:t>74</a:t>
            </a:fld>
            <a:endParaRPr lang="it-IT" altLang="it-IT"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it-IT" altLang="it-IT"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3B4A4A0-7DD3-4E4D-92A2-5AB646F7D02F}" type="slidenum">
              <a:rPr lang="it-IT" altLang="it-IT" smtClean="0"/>
              <a:pPr/>
              <a:t>75</a:t>
            </a:fld>
            <a:endParaRPr lang="it-IT" altLang="it-IT"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it-IT" altLang="it-IT"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3B4A4A0-7DD3-4E4D-92A2-5AB646F7D02F}" type="slidenum">
              <a:rPr lang="it-IT" altLang="it-IT" smtClean="0"/>
              <a:pPr/>
              <a:t>76</a:t>
            </a:fld>
            <a:endParaRPr lang="it-IT" altLang="it-IT"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it-IT" altLang="it-IT"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77</a:t>
            </a:fld>
            <a:endParaRPr lang="it-IT"/>
          </a:p>
        </p:txBody>
      </p:sp>
    </p:spTree>
    <p:extLst>
      <p:ext uri="{BB962C8B-B14F-4D97-AF65-F5344CB8AC3E}">
        <p14:creationId xmlns:p14="http://schemas.microsoft.com/office/powerpoint/2010/main" val="73860438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78</a:t>
            </a:fld>
            <a:endParaRPr lang="it-IT"/>
          </a:p>
        </p:txBody>
      </p:sp>
    </p:spTree>
    <p:extLst>
      <p:ext uri="{BB962C8B-B14F-4D97-AF65-F5344CB8AC3E}">
        <p14:creationId xmlns:p14="http://schemas.microsoft.com/office/powerpoint/2010/main" val="7386043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79</a:t>
            </a:fld>
            <a:endParaRPr lang="it-IT"/>
          </a:p>
        </p:txBody>
      </p:sp>
    </p:spTree>
    <p:extLst>
      <p:ext uri="{BB962C8B-B14F-4D97-AF65-F5344CB8AC3E}">
        <p14:creationId xmlns:p14="http://schemas.microsoft.com/office/powerpoint/2010/main" val="738604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8</a:t>
            </a:fld>
            <a:endParaRPr lang="it-IT"/>
          </a:p>
        </p:txBody>
      </p:sp>
    </p:spTree>
    <p:extLst>
      <p:ext uri="{BB962C8B-B14F-4D97-AF65-F5344CB8AC3E}">
        <p14:creationId xmlns:p14="http://schemas.microsoft.com/office/powerpoint/2010/main" val="8706988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80</a:t>
            </a:fld>
            <a:endParaRPr lang="it-IT"/>
          </a:p>
        </p:txBody>
      </p:sp>
    </p:spTree>
    <p:extLst>
      <p:ext uri="{BB962C8B-B14F-4D97-AF65-F5344CB8AC3E}">
        <p14:creationId xmlns:p14="http://schemas.microsoft.com/office/powerpoint/2010/main" val="73860438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81</a:t>
            </a:fld>
            <a:endParaRPr lang="it-IT"/>
          </a:p>
        </p:txBody>
      </p:sp>
    </p:spTree>
    <p:extLst>
      <p:ext uri="{BB962C8B-B14F-4D97-AF65-F5344CB8AC3E}">
        <p14:creationId xmlns:p14="http://schemas.microsoft.com/office/powerpoint/2010/main" val="73860438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82</a:t>
            </a:fld>
            <a:endParaRPr lang="it-IT"/>
          </a:p>
        </p:txBody>
      </p:sp>
    </p:spTree>
    <p:extLst>
      <p:ext uri="{BB962C8B-B14F-4D97-AF65-F5344CB8AC3E}">
        <p14:creationId xmlns:p14="http://schemas.microsoft.com/office/powerpoint/2010/main" val="7386043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83</a:t>
            </a:fld>
            <a:endParaRPr lang="it-IT"/>
          </a:p>
        </p:txBody>
      </p:sp>
    </p:spTree>
    <p:extLst>
      <p:ext uri="{BB962C8B-B14F-4D97-AF65-F5344CB8AC3E}">
        <p14:creationId xmlns:p14="http://schemas.microsoft.com/office/powerpoint/2010/main" val="73860438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84</a:t>
            </a:fld>
            <a:endParaRPr lang="it-IT"/>
          </a:p>
        </p:txBody>
      </p:sp>
    </p:spTree>
    <p:extLst>
      <p:ext uri="{BB962C8B-B14F-4D97-AF65-F5344CB8AC3E}">
        <p14:creationId xmlns:p14="http://schemas.microsoft.com/office/powerpoint/2010/main" val="73860438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85</a:t>
            </a:fld>
            <a:endParaRPr lang="it-IT"/>
          </a:p>
        </p:txBody>
      </p:sp>
    </p:spTree>
    <p:extLst>
      <p:ext uri="{BB962C8B-B14F-4D97-AF65-F5344CB8AC3E}">
        <p14:creationId xmlns:p14="http://schemas.microsoft.com/office/powerpoint/2010/main" val="73860438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86</a:t>
            </a:fld>
            <a:endParaRPr lang="it-IT"/>
          </a:p>
        </p:txBody>
      </p:sp>
    </p:spTree>
    <p:extLst>
      <p:ext uri="{BB962C8B-B14F-4D97-AF65-F5344CB8AC3E}">
        <p14:creationId xmlns:p14="http://schemas.microsoft.com/office/powerpoint/2010/main" val="738604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FE08A72-8C04-4AB0-AD2D-1F33DA9F777D}" type="slidenum">
              <a:rPr lang="it-IT" smtClean="0"/>
              <a:pPr>
                <a:defRPr/>
              </a:pPr>
              <a:t>9</a:t>
            </a:fld>
            <a:endParaRPr lang="it-IT"/>
          </a:p>
        </p:txBody>
      </p:sp>
    </p:spTree>
    <p:extLst>
      <p:ext uri="{BB962C8B-B14F-4D97-AF65-F5344CB8AC3E}">
        <p14:creationId xmlns:p14="http://schemas.microsoft.com/office/powerpoint/2010/main" val="31717834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Segnaposto numero diapositiva 3"/>
          <p:cNvSpPr txBox="1">
            <a:spLocks noGrp="1"/>
          </p:cNvSpPr>
          <p:nvPr userDrawn="1"/>
        </p:nvSpPr>
        <p:spPr bwMode="auto">
          <a:xfrm>
            <a:off x="7180608" y="5320853"/>
            <a:ext cx="720230" cy="312738"/>
          </a:xfrm>
          <a:prstGeom prst="round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lIns="78684" tIns="39342" rIns="78684" bIns="39342"/>
          <a:lstStyle/>
          <a:p>
            <a:pPr algn="ctr" defTabSz="787400">
              <a:defRPr/>
            </a:pPr>
            <a:fld id="{900EAD78-B817-4D2C-BC4D-FD20E176C060}" type="slidenum">
              <a:rPr lang="it-IT" sz="1200" b="1">
                <a:solidFill>
                  <a:schemeClr val="tx1">
                    <a:lumMod val="85000"/>
                  </a:schemeClr>
                </a:solidFill>
                <a:effectLst>
                  <a:outerShdw blurRad="38100" dist="38100" dir="2700000" algn="tl">
                    <a:srgbClr val="010199"/>
                  </a:outerShdw>
                </a:effectLst>
                <a:latin typeface="Calibri" panose="020F0502020204030204" pitchFamily="34" charset="0"/>
              </a:rPr>
              <a:pPr algn="ctr" defTabSz="787400">
                <a:defRPr/>
              </a:pPr>
              <a:t>‹N›</a:t>
            </a:fld>
            <a:endParaRPr lang="it-IT" sz="1200" b="1" dirty="0">
              <a:solidFill>
                <a:schemeClr val="tx1">
                  <a:lumMod val="85000"/>
                </a:schemeClr>
              </a:solidFill>
              <a:effectLst>
                <a:outerShdw blurRad="38100" dist="38100" dir="2700000" algn="tl">
                  <a:srgbClr val="010199"/>
                </a:outerShdw>
              </a:effectLst>
              <a:latin typeface="Calibri" panose="020F0502020204030204" pitchFamily="34" charset="0"/>
            </a:endParaRPr>
          </a:p>
        </p:txBody>
      </p:sp>
      <p:sp>
        <p:nvSpPr>
          <p:cNvPr id="6" name="CasellaDiTesto 5"/>
          <p:cNvSpPr txBox="1"/>
          <p:nvPr userDrawn="1"/>
        </p:nvSpPr>
        <p:spPr>
          <a:xfrm>
            <a:off x="195982" y="5248845"/>
            <a:ext cx="2016224" cy="306467"/>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a:spAutoFit/>
          </a:bodyPr>
          <a:lstStyle/>
          <a:p>
            <a:pPr>
              <a:defRPr/>
            </a:pPr>
            <a:r>
              <a:rPr lang="it-IT" sz="1200" b="1" dirty="0" smtClean="0">
                <a:latin typeface="Calibri" panose="020F0502020204030204" pitchFamily="34" charset="0"/>
              </a:rPr>
              <a:t>Messina, 19 febbraio 2016</a:t>
            </a:r>
            <a:endParaRPr lang="it-IT" sz="1200" b="1" dirty="0">
              <a:latin typeface="Calibri" panose="020F0502020204030204" pitchFamily="34" charset="0"/>
            </a:endParaRPr>
          </a:p>
        </p:txBody>
      </p:sp>
      <p:pic>
        <p:nvPicPr>
          <p:cNvPr id="7" name="Immagin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347" y="116631"/>
            <a:ext cx="2840670" cy="54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5" name="Segnaposto numero diapositiva 3"/>
          <p:cNvSpPr txBox="1">
            <a:spLocks noGrp="1"/>
          </p:cNvSpPr>
          <p:nvPr/>
        </p:nvSpPr>
        <p:spPr bwMode="auto">
          <a:xfrm>
            <a:off x="7180608" y="5320853"/>
            <a:ext cx="720230" cy="312738"/>
          </a:xfrm>
          <a:prstGeom prst="round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lIns="78684" tIns="39342" rIns="78684" bIns="39342"/>
          <a:lstStyle/>
          <a:p>
            <a:pPr algn="ctr" defTabSz="787400">
              <a:defRPr/>
            </a:pPr>
            <a:fld id="{900EAD78-B817-4D2C-BC4D-FD20E176C060}" type="slidenum">
              <a:rPr lang="it-IT" sz="1200" b="1">
                <a:solidFill>
                  <a:schemeClr val="tx1">
                    <a:lumMod val="85000"/>
                  </a:schemeClr>
                </a:solidFill>
                <a:effectLst>
                  <a:outerShdw blurRad="38100" dist="38100" dir="2700000" algn="tl">
                    <a:srgbClr val="010199"/>
                  </a:outerShdw>
                </a:effectLst>
                <a:latin typeface="Calibri" panose="020F0502020204030204" pitchFamily="34" charset="0"/>
              </a:rPr>
              <a:pPr algn="ctr" defTabSz="787400">
                <a:defRPr/>
              </a:pPr>
              <a:t>‹N›</a:t>
            </a:fld>
            <a:endParaRPr lang="it-IT" sz="1200" b="1" dirty="0">
              <a:solidFill>
                <a:schemeClr val="tx1">
                  <a:lumMod val="85000"/>
                </a:schemeClr>
              </a:solidFill>
              <a:effectLst>
                <a:outerShdw blurRad="38100" dist="38100" dir="2700000" algn="tl">
                  <a:srgbClr val="010199"/>
                </a:outerShdw>
              </a:effectLst>
              <a:latin typeface="Calibri" panose="020F0502020204030204" pitchFamily="34" charset="0"/>
            </a:endParaRPr>
          </a:p>
        </p:txBody>
      </p:sp>
      <p:sp>
        <p:nvSpPr>
          <p:cNvPr id="16" name="CasellaDiTesto 15"/>
          <p:cNvSpPr txBox="1"/>
          <p:nvPr/>
        </p:nvSpPr>
        <p:spPr>
          <a:xfrm>
            <a:off x="195982" y="5248845"/>
            <a:ext cx="2016224" cy="306467"/>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a:spAutoFit/>
          </a:bodyPr>
          <a:lstStyle/>
          <a:p>
            <a:pPr>
              <a:defRPr/>
            </a:pPr>
            <a:r>
              <a:rPr lang="it-IT" sz="1200" b="1" dirty="0" smtClean="0">
                <a:latin typeface="Calibri" panose="020F0502020204030204" pitchFamily="34" charset="0"/>
              </a:rPr>
              <a:t>Termoli, 20 gennaio 2016</a:t>
            </a:r>
            <a:endParaRPr lang="it-IT" sz="1200" b="1" dirty="0">
              <a:latin typeface="Calibri" panose="020F0502020204030204" pitchFamily="34" charset="0"/>
            </a:endParaRPr>
          </a:p>
        </p:txBody>
      </p:sp>
      <p:pic>
        <p:nvPicPr>
          <p:cNvPr id="17" name="Immagin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47" y="116631"/>
            <a:ext cx="2840670" cy="54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182" r:id="rId1"/>
  </p:sldLayoutIdLst>
  <p:transition spd="slow">
    <p:blinds dir="vert"/>
  </p:transition>
  <p:timing>
    <p:tnLst>
      <p:par>
        <p:cTn id="1" dur="indefinite" restart="never" nodeType="tmRoot"/>
      </p:par>
    </p:tnLst>
  </p:timing>
  <p:hf hdr="0" ftr="0" dt="0"/>
  <p:txStyles>
    <p:titleStyle>
      <a:lvl1pPr algn="ctr" defTabSz="787400" rtl="0" eaLnBrk="0" fontAlgn="base" hangingPunct="0">
        <a:spcBef>
          <a:spcPct val="0"/>
        </a:spcBef>
        <a:spcAft>
          <a:spcPct val="0"/>
        </a:spcAft>
        <a:defRPr sz="3800">
          <a:solidFill>
            <a:schemeClr val="tx2"/>
          </a:solidFill>
          <a:effectLst>
            <a:outerShdw blurRad="38100" dist="38100" dir="2700000" algn="tl">
              <a:srgbClr val="FFFFFF"/>
            </a:outerShdw>
          </a:effectLst>
          <a:latin typeface="+mj-lt"/>
          <a:ea typeface="+mj-ea"/>
          <a:cs typeface="+mj-cs"/>
        </a:defRPr>
      </a:lvl1pPr>
      <a:lvl2pPr algn="ctr" defTabSz="787400" rtl="0" eaLnBrk="0" fontAlgn="base" hangingPunct="0">
        <a:spcBef>
          <a:spcPct val="0"/>
        </a:spcBef>
        <a:spcAft>
          <a:spcPct val="0"/>
        </a:spcAft>
        <a:defRPr sz="3800">
          <a:solidFill>
            <a:schemeClr val="tx2"/>
          </a:solidFill>
          <a:effectLst>
            <a:outerShdw blurRad="38100" dist="38100" dir="2700000" algn="tl">
              <a:srgbClr val="FFFFFF"/>
            </a:outerShdw>
          </a:effectLst>
          <a:latin typeface="Arial" charset="0"/>
        </a:defRPr>
      </a:lvl2pPr>
      <a:lvl3pPr algn="ctr" defTabSz="787400" rtl="0" eaLnBrk="0" fontAlgn="base" hangingPunct="0">
        <a:spcBef>
          <a:spcPct val="0"/>
        </a:spcBef>
        <a:spcAft>
          <a:spcPct val="0"/>
        </a:spcAft>
        <a:defRPr sz="3800">
          <a:solidFill>
            <a:schemeClr val="tx2"/>
          </a:solidFill>
          <a:effectLst>
            <a:outerShdw blurRad="38100" dist="38100" dir="2700000" algn="tl">
              <a:srgbClr val="FFFFFF"/>
            </a:outerShdw>
          </a:effectLst>
          <a:latin typeface="Arial" charset="0"/>
        </a:defRPr>
      </a:lvl3pPr>
      <a:lvl4pPr algn="ctr" defTabSz="787400" rtl="0" eaLnBrk="0" fontAlgn="base" hangingPunct="0">
        <a:spcBef>
          <a:spcPct val="0"/>
        </a:spcBef>
        <a:spcAft>
          <a:spcPct val="0"/>
        </a:spcAft>
        <a:defRPr sz="3800">
          <a:solidFill>
            <a:schemeClr val="tx2"/>
          </a:solidFill>
          <a:effectLst>
            <a:outerShdw blurRad="38100" dist="38100" dir="2700000" algn="tl">
              <a:srgbClr val="FFFFFF"/>
            </a:outerShdw>
          </a:effectLst>
          <a:latin typeface="Arial" charset="0"/>
        </a:defRPr>
      </a:lvl4pPr>
      <a:lvl5pPr algn="ctr" defTabSz="787400" rtl="0" eaLnBrk="0" fontAlgn="base" hangingPunct="0">
        <a:spcBef>
          <a:spcPct val="0"/>
        </a:spcBef>
        <a:spcAft>
          <a:spcPct val="0"/>
        </a:spcAft>
        <a:defRPr sz="3800">
          <a:solidFill>
            <a:schemeClr val="tx2"/>
          </a:solidFill>
          <a:effectLst>
            <a:outerShdw blurRad="38100" dist="38100" dir="2700000" algn="tl">
              <a:srgbClr val="FFFFFF"/>
            </a:outerShdw>
          </a:effectLst>
          <a:latin typeface="Arial" charset="0"/>
        </a:defRPr>
      </a:lvl5pPr>
      <a:lvl6pPr marL="457200" algn="ctr" defTabSz="787400" rtl="0" fontAlgn="base">
        <a:spcBef>
          <a:spcPct val="0"/>
        </a:spcBef>
        <a:spcAft>
          <a:spcPct val="0"/>
        </a:spcAft>
        <a:defRPr sz="3800">
          <a:solidFill>
            <a:schemeClr val="tx2"/>
          </a:solidFill>
          <a:effectLst>
            <a:outerShdw blurRad="38100" dist="38100" dir="2700000" algn="tl">
              <a:srgbClr val="FFFFFF"/>
            </a:outerShdw>
          </a:effectLst>
          <a:latin typeface="Arial" charset="0"/>
        </a:defRPr>
      </a:lvl6pPr>
      <a:lvl7pPr marL="914400" algn="ctr" defTabSz="787400" rtl="0" fontAlgn="base">
        <a:spcBef>
          <a:spcPct val="0"/>
        </a:spcBef>
        <a:spcAft>
          <a:spcPct val="0"/>
        </a:spcAft>
        <a:defRPr sz="3800">
          <a:solidFill>
            <a:schemeClr val="tx2"/>
          </a:solidFill>
          <a:effectLst>
            <a:outerShdw blurRad="38100" dist="38100" dir="2700000" algn="tl">
              <a:srgbClr val="FFFFFF"/>
            </a:outerShdw>
          </a:effectLst>
          <a:latin typeface="Arial" charset="0"/>
        </a:defRPr>
      </a:lvl7pPr>
      <a:lvl8pPr marL="1371600" algn="ctr" defTabSz="787400" rtl="0" fontAlgn="base">
        <a:spcBef>
          <a:spcPct val="0"/>
        </a:spcBef>
        <a:spcAft>
          <a:spcPct val="0"/>
        </a:spcAft>
        <a:defRPr sz="3800">
          <a:solidFill>
            <a:schemeClr val="tx2"/>
          </a:solidFill>
          <a:effectLst>
            <a:outerShdw blurRad="38100" dist="38100" dir="2700000" algn="tl">
              <a:srgbClr val="FFFFFF"/>
            </a:outerShdw>
          </a:effectLst>
          <a:latin typeface="Arial" charset="0"/>
        </a:defRPr>
      </a:lvl8pPr>
      <a:lvl9pPr marL="1828800" algn="ctr" defTabSz="787400" rtl="0" fontAlgn="base">
        <a:spcBef>
          <a:spcPct val="0"/>
        </a:spcBef>
        <a:spcAft>
          <a:spcPct val="0"/>
        </a:spcAft>
        <a:defRPr sz="3800">
          <a:solidFill>
            <a:schemeClr val="tx2"/>
          </a:solidFill>
          <a:effectLst>
            <a:outerShdw blurRad="38100" dist="38100" dir="2700000" algn="tl">
              <a:srgbClr val="FFFFFF"/>
            </a:outerShdw>
          </a:effectLst>
          <a:latin typeface="Arial" charset="0"/>
        </a:defRPr>
      </a:lvl9pPr>
    </p:titleStyle>
    <p:bodyStyle>
      <a:lvl1pPr marL="295275" indent="-295275" algn="l" defTabSz="787400" rtl="0" eaLnBrk="0" fontAlgn="base" hangingPunct="0">
        <a:spcBef>
          <a:spcPct val="20000"/>
        </a:spcBef>
        <a:spcAft>
          <a:spcPct val="0"/>
        </a:spcAft>
        <a:buClr>
          <a:schemeClr val="hlink"/>
        </a:buClr>
        <a:buSzPct val="75000"/>
        <a:buFont typeface="Wingdings" pitchFamily="2" charset="2"/>
        <a:buChar char="l"/>
        <a:defRPr sz="2800">
          <a:solidFill>
            <a:schemeClr val="tx1"/>
          </a:solidFill>
          <a:effectLst>
            <a:outerShdw blurRad="38100" dist="38100" dir="2700000" algn="tl">
              <a:srgbClr val="010199"/>
            </a:outerShdw>
          </a:effectLst>
          <a:latin typeface="+mn-lt"/>
          <a:ea typeface="+mn-ea"/>
          <a:cs typeface="+mn-cs"/>
        </a:defRPr>
      </a:lvl1pPr>
      <a:lvl2pPr marL="639763" indent="-246063" algn="l" defTabSz="787400" rtl="0" eaLnBrk="0" fontAlgn="base" hangingPunct="0">
        <a:spcBef>
          <a:spcPct val="20000"/>
        </a:spcBef>
        <a:spcAft>
          <a:spcPct val="0"/>
        </a:spcAft>
        <a:buClr>
          <a:schemeClr val="tx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2pPr>
      <a:lvl3pPr marL="984250" indent="-196850" algn="l" defTabSz="787400" rtl="0" eaLnBrk="0" fontAlgn="base" hangingPunct="0">
        <a:spcBef>
          <a:spcPct val="20000"/>
        </a:spcBef>
        <a:spcAft>
          <a:spcPct val="0"/>
        </a:spcAft>
        <a:buClr>
          <a:schemeClr val="accent2"/>
        </a:buClr>
        <a:buSzPct val="75000"/>
        <a:buFont typeface="Wingdings" pitchFamily="2" charset="2"/>
        <a:buChar char="l"/>
        <a:defRPr sz="2100">
          <a:solidFill>
            <a:schemeClr val="tx1"/>
          </a:solidFill>
          <a:effectLst>
            <a:outerShdw blurRad="38100" dist="38100" dir="2700000" algn="tl">
              <a:srgbClr val="010199"/>
            </a:outerShdw>
          </a:effectLst>
          <a:latin typeface="+mn-lt"/>
        </a:defRPr>
      </a:lvl3pPr>
      <a:lvl4pPr marL="1376363" indent="-196850" algn="l" defTabSz="787400" rtl="0" eaLnBrk="0" fontAlgn="base" hangingPunct="0">
        <a:spcBef>
          <a:spcPct val="20000"/>
        </a:spcBef>
        <a:spcAft>
          <a:spcPct val="0"/>
        </a:spcAft>
        <a:buClr>
          <a:schemeClr val="folHlink"/>
        </a:buClr>
        <a:buSzPct val="75000"/>
        <a:buFont typeface="Wingdings" pitchFamily="2" charset="2"/>
        <a:buChar char="l"/>
        <a:defRPr sz="1700">
          <a:solidFill>
            <a:schemeClr val="tx1"/>
          </a:solidFill>
          <a:effectLst>
            <a:outerShdw blurRad="38100" dist="38100" dir="2700000" algn="tl">
              <a:srgbClr val="010199"/>
            </a:outerShdw>
          </a:effectLst>
          <a:latin typeface="+mn-lt"/>
        </a:defRPr>
      </a:lvl4pPr>
      <a:lvl5pPr marL="1770063" indent="-196850" algn="l" defTabSz="787400" rtl="0" eaLnBrk="0" fontAlgn="base" hangingPunct="0">
        <a:spcBef>
          <a:spcPct val="20000"/>
        </a:spcBef>
        <a:spcAft>
          <a:spcPct val="0"/>
        </a:spcAft>
        <a:buClr>
          <a:schemeClr val="tx1"/>
        </a:buClr>
        <a:buSzPct val="75000"/>
        <a:buFont typeface="Wingdings" pitchFamily="2" charset="2"/>
        <a:buChar char="l"/>
        <a:defRPr sz="1700">
          <a:solidFill>
            <a:schemeClr val="tx1"/>
          </a:solidFill>
          <a:effectLst>
            <a:outerShdw blurRad="38100" dist="38100" dir="2700000" algn="tl">
              <a:srgbClr val="010199"/>
            </a:outerShdw>
          </a:effectLst>
          <a:latin typeface="+mn-lt"/>
        </a:defRPr>
      </a:lvl5pPr>
      <a:lvl6pPr marL="2227263" indent="-196850" algn="l" defTabSz="787400" rtl="0" fontAlgn="base">
        <a:spcBef>
          <a:spcPct val="20000"/>
        </a:spcBef>
        <a:spcAft>
          <a:spcPct val="0"/>
        </a:spcAft>
        <a:buClr>
          <a:schemeClr val="tx1"/>
        </a:buClr>
        <a:buSzPct val="75000"/>
        <a:buFont typeface="Wingdings" pitchFamily="2" charset="2"/>
        <a:buChar char="l"/>
        <a:defRPr sz="1700">
          <a:solidFill>
            <a:schemeClr val="tx1"/>
          </a:solidFill>
          <a:effectLst>
            <a:outerShdw blurRad="38100" dist="38100" dir="2700000" algn="tl">
              <a:srgbClr val="010199"/>
            </a:outerShdw>
          </a:effectLst>
          <a:latin typeface="+mn-lt"/>
        </a:defRPr>
      </a:lvl6pPr>
      <a:lvl7pPr marL="2684463" indent="-196850" algn="l" defTabSz="787400" rtl="0" fontAlgn="base">
        <a:spcBef>
          <a:spcPct val="20000"/>
        </a:spcBef>
        <a:spcAft>
          <a:spcPct val="0"/>
        </a:spcAft>
        <a:buClr>
          <a:schemeClr val="tx1"/>
        </a:buClr>
        <a:buSzPct val="75000"/>
        <a:buFont typeface="Wingdings" pitchFamily="2" charset="2"/>
        <a:buChar char="l"/>
        <a:defRPr sz="1700">
          <a:solidFill>
            <a:schemeClr val="tx1"/>
          </a:solidFill>
          <a:effectLst>
            <a:outerShdw blurRad="38100" dist="38100" dir="2700000" algn="tl">
              <a:srgbClr val="010199"/>
            </a:outerShdw>
          </a:effectLst>
          <a:latin typeface="+mn-lt"/>
        </a:defRPr>
      </a:lvl7pPr>
      <a:lvl8pPr marL="3141663" indent="-196850" algn="l" defTabSz="787400" rtl="0" fontAlgn="base">
        <a:spcBef>
          <a:spcPct val="20000"/>
        </a:spcBef>
        <a:spcAft>
          <a:spcPct val="0"/>
        </a:spcAft>
        <a:buClr>
          <a:schemeClr val="tx1"/>
        </a:buClr>
        <a:buSzPct val="75000"/>
        <a:buFont typeface="Wingdings" pitchFamily="2" charset="2"/>
        <a:buChar char="l"/>
        <a:defRPr sz="1700">
          <a:solidFill>
            <a:schemeClr val="tx1"/>
          </a:solidFill>
          <a:effectLst>
            <a:outerShdw blurRad="38100" dist="38100" dir="2700000" algn="tl">
              <a:srgbClr val="010199"/>
            </a:outerShdw>
          </a:effectLst>
          <a:latin typeface="+mn-lt"/>
        </a:defRPr>
      </a:lvl8pPr>
      <a:lvl9pPr marL="3598863" indent="-196850" algn="l" defTabSz="787400" rtl="0" fontAlgn="base">
        <a:spcBef>
          <a:spcPct val="20000"/>
        </a:spcBef>
        <a:spcAft>
          <a:spcPct val="0"/>
        </a:spcAft>
        <a:buClr>
          <a:schemeClr val="tx1"/>
        </a:buClr>
        <a:buSzPct val="75000"/>
        <a:buFont typeface="Wingdings" pitchFamily="2" charset="2"/>
        <a:buChar char="l"/>
        <a:defRPr sz="1700">
          <a:solidFill>
            <a:schemeClr val="tx1"/>
          </a:solidFill>
          <a:effectLst>
            <a:outerShdw blurRad="38100" dist="38100" dir="2700000" algn="tl">
              <a:srgbClr val="010199"/>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Immagine 15" descr="15.jpg"/>
          <p:cNvPicPr>
            <a:picLocks noChangeAspect="1"/>
          </p:cNvPicPr>
          <p:nvPr/>
        </p:nvPicPr>
        <p:blipFill>
          <a:blip r:embed="rId3" cstate="print"/>
          <a:stretch>
            <a:fillRect/>
          </a:stretch>
        </p:blipFill>
        <p:spPr>
          <a:xfrm>
            <a:off x="0" y="1504429"/>
            <a:ext cx="4940185" cy="3240360"/>
          </a:xfrm>
          <a:prstGeom prst="rect">
            <a:avLst/>
          </a:prstGeom>
        </p:spPr>
      </p:pic>
      <p:sp>
        <p:nvSpPr>
          <p:cNvPr id="14339" name="Text Box 3"/>
          <p:cNvSpPr txBox="1">
            <a:spLocks noChangeArrowheads="1"/>
          </p:cNvSpPr>
          <p:nvPr/>
        </p:nvSpPr>
        <p:spPr bwMode="auto">
          <a:xfrm flipV="1">
            <a:off x="4419600" y="2727325"/>
            <a:ext cx="1795463" cy="457200"/>
          </a:xfrm>
          <a:prstGeom prst="rect">
            <a:avLst/>
          </a:prstGeom>
          <a:noFill/>
          <a:ln w="9525">
            <a:noFill/>
            <a:miter lim="800000"/>
            <a:headEnd/>
            <a:tailEnd/>
          </a:ln>
        </p:spPr>
        <p:txBody>
          <a:bodyPr>
            <a:spAutoFit/>
          </a:bodyPr>
          <a:lstStyle/>
          <a:p>
            <a:pPr algn="ctr">
              <a:lnSpc>
                <a:spcPct val="150000"/>
              </a:lnSpc>
            </a:pPr>
            <a:endParaRPr lang="it-IT" altLang="it-IT" sz="2400" b="1" i="1">
              <a:solidFill>
                <a:schemeClr val="accent2"/>
              </a:solidFill>
              <a:latin typeface="Arial Narrow" pitchFamily="34" charset="0"/>
            </a:endParaRPr>
          </a:p>
        </p:txBody>
      </p:sp>
      <p:cxnSp>
        <p:nvCxnSpPr>
          <p:cNvPr id="14346" name="Connettore 1 4"/>
          <p:cNvCxnSpPr>
            <a:cxnSpLocks noChangeShapeType="1"/>
          </p:cNvCxnSpPr>
          <p:nvPr/>
        </p:nvCxnSpPr>
        <p:spPr bwMode="auto">
          <a:xfrm flipV="1">
            <a:off x="267990" y="784349"/>
            <a:ext cx="7383463" cy="46037"/>
          </a:xfrm>
          <a:prstGeom prst="line">
            <a:avLst/>
          </a:prstGeom>
          <a:noFill/>
          <a:ln w="25400" algn="ctr">
            <a:solidFill>
              <a:srgbClr val="C00000"/>
            </a:solidFill>
            <a:round/>
            <a:headEnd/>
            <a:tailEnd/>
          </a:ln>
        </p:spPr>
      </p:cxnSp>
      <p:sp>
        <p:nvSpPr>
          <p:cNvPr id="12" name="Segnaposto numero diapositiva 3"/>
          <p:cNvSpPr txBox="1">
            <a:spLocks noGrp="1"/>
          </p:cNvSpPr>
          <p:nvPr/>
        </p:nvSpPr>
        <p:spPr bwMode="auto">
          <a:xfrm>
            <a:off x="7180608" y="5320853"/>
            <a:ext cx="720230" cy="312738"/>
          </a:xfrm>
          <a:prstGeom prst="round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lIns="78684" tIns="39342" rIns="78684" bIns="39342"/>
          <a:lstStyle/>
          <a:p>
            <a:pPr algn="ctr" defTabSz="787400">
              <a:defRPr/>
            </a:pPr>
            <a:fld id="{900EAD78-B817-4D2C-BC4D-FD20E176C060}" type="slidenum">
              <a:rPr lang="it-IT" sz="1200" b="1">
                <a:solidFill>
                  <a:schemeClr val="tx1">
                    <a:lumMod val="85000"/>
                  </a:schemeClr>
                </a:solidFill>
                <a:effectLst>
                  <a:outerShdw blurRad="38100" dist="38100" dir="2700000" algn="tl">
                    <a:srgbClr val="010199"/>
                  </a:outerShdw>
                </a:effectLst>
                <a:latin typeface="Calibri" panose="020F0502020204030204" pitchFamily="34" charset="0"/>
              </a:rPr>
              <a:pPr algn="ctr" defTabSz="787400">
                <a:defRPr/>
              </a:pPr>
              <a:t>1</a:t>
            </a:fld>
            <a:endParaRPr lang="it-IT" sz="1200" b="1" dirty="0">
              <a:solidFill>
                <a:schemeClr val="tx1">
                  <a:lumMod val="85000"/>
                </a:schemeClr>
              </a:solidFill>
              <a:effectLst>
                <a:outerShdw blurRad="38100" dist="38100" dir="2700000" algn="tl">
                  <a:srgbClr val="010199"/>
                </a:outerShdw>
              </a:effectLst>
              <a:latin typeface="Calibri" panose="020F0502020204030204" pitchFamily="34" charset="0"/>
            </a:endParaRPr>
          </a:p>
        </p:txBody>
      </p:sp>
      <p:sp>
        <p:nvSpPr>
          <p:cNvPr id="13" name="CasellaDiTesto 12"/>
          <p:cNvSpPr txBox="1"/>
          <p:nvPr/>
        </p:nvSpPr>
        <p:spPr>
          <a:xfrm>
            <a:off x="195982" y="5248845"/>
            <a:ext cx="2016224" cy="306467"/>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a:spAutoFit/>
          </a:bodyPr>
          <a:lstStyle/>
          <a:p>
            <a:pPr>
              <a:defRPr/>
            </a:pPr>
            <a:r>
              <a:rPr lang="it-IT" sz="1200" b="1" dirty="0" smtClean="0">
                <a:latin typeface="Calibri" panose="020F0502020204030204" pitchFamily="34" charset="0"/>
              </a:rPr>
              <a:t>Messina, 19 febbraio 2016</a:t>
            </a:r>
            <a:endParaRPr lang="it-IT" sz="1200" b="1" dirty="0">
              <a:latin typeface="Calibri" panose="020F0502020204030204" pitchFamily="34" charset="0"/>
            </a:endParaRPr>
          </a:p>
        </p:txBody>
      </p:sp>
      <p:pic>
        <p:nvPicPr>
          <p:cNvPr id="14" name="Immagin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47" y="116631"/>
            <a:ext cx="2840670" cy="54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 di testo 4"/>
          <p:cNvSpPr>
            <a:spLocks noChangeArrowheads="1"/>
          </p:cNvSpPr>
          <p:nvPr/>
        </p:nvSpPr>
        <p:spPr bwMode="auto">
          <a:xfrm>
            <a:off x="2500238" y="1504429"/>
            <a:ext cx="5256584" cy="3240360"/>
          </a:xfrm>
          <a:prstGeom prst="roundRect">
            <a:avLst>
              <a:gd name="adj" fmla="val 16667"/>
            </a:avLst>
          </a:prstGeom>
          <a:solidFill>
            <a:srgbClr val="F2F2F2"/>
          </a:solidFill>
          <a:ln w="19050">
            <a:solidFill>
              <a:srgbClr val="C00000"/>
            </a:solidFill>
            <a:round/>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3"/>
          <p:cNvSpPr txBox="1">
            <a:spLocks noChangeArrowheads="1"/>
          </p:cNvSpPr>
          <p:nvPr/>
        </p:nvSpPr>
        <p:spPr bwMode="auto">
          <a:xfrm>
            <a:off x="2644254" y="1936477"/>
            <a:ext cx="4824536" cy="151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50000"/>
              </a:lnSpc>
              <a:buFont typeface="Arial" charset="0"/>
              <a:buNone/>
            </a:pPr>
            <a:r>
              <a:rPr lang="it-IT" altLang="it-IT" sz="2200" b="1" dirty="0" smtClean="0">
                <a:solidFill>
                  <a:srgbClr val="C00000"/>
                </a:solidFill>
                <a:latin typeface="Cambria" pitchFamily="18" charset="0"/>
              </a:rPr>
              <a:t>Le novità fiscali</a:t>
            </a:r>
          </a:p>
          <a:p>
            <a:pPr>
              <a:lnSpc>
                <a:spcPct val="150000"/>
              </a:lnSpc>
              <a:buFont typeface="Arial" charset="0"/>
              <a:buNone/>
            </a:pPr>
            <a:r>
              <a:rPr lang="it-IT" altLang="it-IT" sz="2200" b="1" dirty="0" smtClean="0">
                <a:solidFill>
                  <a:srgbClr val="C00000"/>
                </a:solidFill>
                <a:latin typeface="Cambria" pitchFamily="18" charset="0"/>
              </a:rPr>
              <a:t>COMMERCIALISTA TELEMATICO</a:t>
            </a:r>
          </a:p>
          <a:p>
            <a:pPr>
              <a:lnSpc>
                <a:spcPct val="150000"/>
              </a:lnSpc>
              <a:buFont typeface="Arial" charset="0"/>
              <a:buNone/>
            </a:pPr>
            <a:endParaRPr lang="it-IT" altLang="it-IT" sz="1800" b="1" dirty="0" smtClean="0">
              <a:solidFill>
                <a:srgbClr val="C00000"/>
              </a:solidFill>
              <a:latin typeface="Cambria" pitchFamily="18" charset="0"/>
            </a:endParaRPr>
          </a:p>
          <a:p>
            <a:pPr algn="ctr">
              <a:lnSpc>
                <a:spcPct val="150000"/>
              </a:lnSpc>
            </a:pPr>
            <a:endParaRPr lang="it-IT" altLang="it-IT" sz="1600" b="1" i="1" dirty="0" smtClean="0">
              <a:solidFill>
                <a:srgbClr val="C00000"/>
              </a:solidFill>
              <a:latin typeface="Book Antiqua" pitchFamily="18" charset="0"/>
            </a:endParaRPr>
          </a:p>
          <a:p>
            <a:pPr algn="ctr">
              <a:lnSpc>
                <a:spcPct val="150000"/>
              </a:lnSpc>
            </a:pPr>
            <a:r>
              <a:rPr lang="it-IT" altLang="it-IT" sz="1600" b="1" i="1" dirty="0" smtClean="0">
                <a:solidFill>
                  <a:srgbClr val="C00000"/>
                </a:solidFill>
                <a:latin typeface="Book Antiqua" pitchFamily="18" charset="0"/>
              </a:rPr>
              <a:t>Analisi e commenti </a:t>
            </a:r>
          </a:p>
          <a:p>
            <a:pPr algn="ctr">
              <a:lnSpc>
                <a:spcPct val="150000"/>
              </a:lnSpc>
            </a:pPr>
            <a:r>
              <a:rPr lang="it-IT" altLang="it-IT" sz="2000" b="1" i="1" dirty="0" smtClean="0">
                <a:solidFill>
                  <a:srgbClr val="C00000"/>
                </a:solidFill>
                <a:latin typeface="Book Antiqua" pitchFamily="18" charset="0"/>
              </a:rPr>
              <a:t>Dott. Danilo Sciuto</a:t>
            </a:r>
            <a:endParaRPr lang="it-IT" altLang="it-IT" sz="2000" b="1" i="1" dirty="0">
              <a:solidFill>
                <a:srgbClr val="C00000"/>
              </a:solidFill>
              <a:latin typeface="Book Antiqua" pitchFamily="18" charset="0"/>
            </a:endParaRPr>
          </a:p>
        </p:txBody>
      </p:sp>
      <p:sp>
        <p:nvSpPr>
          <p:cNvPr id="15" name="Rettangolo arrotondato 5"/>
          <p:cNvSpPr>
            <a:spLocks noChangeArrowheads="1"/>
          </p:cNvSpPr>
          <p:nvPr/>
        </p:nvSpPr>
        <p:spPr bwMode="auto">
          <a:xfrm>
            <a:off x="2267744" y="1004888"/>
            <a:ext cx="4579937" cy="300037"/>
          </a:xfrm>
          <a:prstGeom prst="roundRect">
            <a:avLst>
              <a:gd name="adj" fmla="val 16667"/>
            </a:avLst>
          </a:prstGeom>
          <a:solidFill>
            <a:srgbClr val="F2F2F2"/>
          </a:solidFill>
          <a:ln>
            <a:noFill/>
          </a:ln>
          <a:effectLst>
            <a:outerShdw dist="50800" dir="5400000" sx="96001" rotWithShape="0">
              <a:srgbClr val="000000">
                <a:alpha val="34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C00000"/>
                </a:solidFill>
                <a:effectLst/>
                <a:latin typeface="Brandish" pitchFamily="2" charset="0"/>
                <a:cs typeface="Arial" pitchFamily="34" charset="0"/>
              </a:rPr>
              <a:t>Eventi formativi del Commercialista Telematico</a:t>
            </a:r>
            <a:r>
              <a:rPr kumimoji="0" lang="it-IT" altLang="it-IT" sz="1200" b="0" i="0" u="none" strike="noStrike" cap="none" normalizeH="0" baseline="0" smtClean="0">
                <a:ln>
                  <a:noFill/>
                </a:ln>
                <a:solidFill>
                  <a:srgbClr val="C00000"/>
                </a:solidFill>
                <a:effectLst/>
                <a:latin typeface="Calibri"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00038" y="856357"/>
            <a:ext cx="6115072" cy="4093428"/>
          </a:xfrm>
          <a:prstGeom prst="rect">
            <a:avLst/>
          </a:prstGeom>
          <a:noFill/>
        </p:spPr>
        <p:txBody>
          <a:bodyPr wrap="none" rtlCol="0">
            <a:spAutoFit/>
          </a:bodyPr>
          <a:lstStyle/>
          <a:p>
            <a:r>
              <a:rPr lang="it-IT" sz="2000" b="1" dirty="0">
                <a:solidFill>
                  <a:srgbClr val="C00000"/>
                </a:solidFill>
                <a:latin typeface="Cambria" panose="02040503050406030204" pitchFamily="18" charset="0"/>
              </a:rPr>
              <a:t>IL REGIME </a:t>
            </a:r>
            <a:r>
              <a:rPr lang="it-IT" sz="2000" b="1" dirty="0" smtClean="0">
                <a:solidFill>
                  <a:srgbClr val="C00000"/>
                </a:solidFill>
                <a:latin typeface="Cambria" panose="02040503050406030204" pitchFamily="18" charset="0"/>
              </a:rPr>
              <a:t>FORFETARIO: COSA RESTA INVIARIATO?</a:t>
            </a:r>
          </a:p>
          <a:p>
            <a:endParaRPr lang="it-IT" sz="2000" dirty="0">
              <a:solidFill>
                <a:srgbClr val="C00000"/>
              </a:solidFill>
              <a:latin typeface="Cambria" panose="02040503050406030204" pitchFamily="18" charset="0"/>
            </a:endParaRPr>
          </a:p>
          <a:p>
            <a:r>
              <a:rPr lang="it-IT" sz="2000" dirty="0" smtClean="0">
                <a:solidFill>
                  <a:srgbClr val="C00000"/>
                </a:solidFill>
                <a:latin typeface="Cambria" panose="02040503050406030204" pitchFamily="18" charset="0"/>
              </a:rPr>
              <a:t/>
            </a:r>
            <a:br>
              <a:rPr lang="it-IT" sz="2000" dirty="0" smtClean="0">
                <a:solidFill>
                  <a:srgbClr val="C00000"/>
                </a:solidFill>
                <a:latin typeface="Cambria" panose="02040503050406030204" pitchFamily="18" charset="0"/>
              </a:rPr>
            </a:br>
            <a:r>
              <a:rPr lang="it-IT" sz="2000" dirty="0" smtClean="0">
                <a:solidFill>
                  <a:srgbClr val="C00000"/>
                </a:solidFill>
                <a:latin typeface="Cambria" panose="02040503050406030204" pitchFamily="18" charset="0"/>
              </a:rPr>
              <a:t/>
            </a:r>
            <a:br>
              <a:rPr lang="it-IT" sz="2000" dirty="0" smtClean="0">
                <a:solidFill>
                  <a:srgbClr val="C00000"/>
                </a:solidFill>
                <a:latin typeface="Cambria" panose="02040503050406030204" pitchFamily="18" charset="0"/>
              </a:rPr>
            </a:br>
            <a:r>
              <a:rPr lang="it-IT" sz="2000" dirty="0" smtClean="0">
                <a:solidFill>
                  <a:srgbClr val="C00000"/>
                </a:solidFill>
                <a:latin typeface="Cambria" panose="02040503050406030204" pitchFamily="18" charset="0"/>
              </a:rPr>
              <a:t>Il (falso) problema dell’opzione</a:t>
            </a:r>
          </a:p>
          <a:p>
            <a:endParaRPr lang="it-IT" sz="2000" dirty="0" smtClean="0">
              <a:solidFill>
                <a:srgbClr val="C00000"/>
              </a:solidFill>
              <a:latin typeface="Cambria" panose="02040503050406030204" pitchFamily="18" charset="0"/>
            </a:endParaRPr>
          </a:p>
          <a:p>
            <a:pPr>
              <a:buFontTx/>
              <a:buChar char="-"/>
            </a:pPr>
            <a:r>
              <a:rPr lang="it-IT" sz="2000" dirty="0" smtClean="0">
                <a:solidFill>
                  <a:srgbClr val="C00000"/>
                </a:solidFill>
                <a:latin typeface="Cambria" panose="02040503050406030204" pitchFamily="18" charset="0"/>
              </a:rPr>
              <a:t>Il regime naturale,</a:t>
            </a:r>
          </a:p>
          <a:p>
            <a:pPr>
              <a:buFontTx/>
              <a:buChar char="-"/>
            </a:pPr>
            <a:r>
              <a:rPr lang="it-IT" sz="2000" dirty="0" smtClean="0">
                <a:solidFill>
                  <a:srgbClr val="C00000"/>
                </a:solidFill>
                <a:latin typeface="Cambria" panose="02040503050406030204" pitchFamily="18" charset="0"/>
              </a:rPr>
              <a:t> L’inizio attività di dicembre 2015</a:t>
            </a:r>
          </a:p>
          <a:p>
            <a:pPr>
              <a:buFontTx/>
              <a:buChar char="-"/>
            </a:pPr>
            <a:r>
              <a:rPr lang="it-IT" sz="2000" dirty="0" smtClean="0">
                <a:solidFill>
                  <a:srgbClr val="C00000"/>
                </a:solidFill>
                <a:latin typeface="Cambria" panose="02040503050406030204" pitchFamily="18" charset="0"/>
              </a:rPr>
              <a:t>L’opzione del 2015 per </a:t>
            </a:r>
            <a:r>
              <a:rPr lang="it-IT" sz="2000" smtClean="0">
                <a:solidFill>
                  <a:srgbClr val="C00000"/>
                </a:solidFill>
                <a:latin typeface="Cambria" panose="02040503050406030204" pitchFamily="18" charset="0"/>
              </a:rPr>
              <a:t>altri regimi</a:t>
            </a:r>
            <a:endParaRPr lang="it-IT" sz="2000" dirty="0" smtClean="0">
              <a:solidFill>
                <a:srgbClr val="C00000"/>
              </a:solidFill>
              <a:latin typeface="Cambria" panose="02040503050406030204" pitchFamily="18" charset="0"/>
            </a:endParaRPr>
          </a:p>
          <a:p>
            <a:endParaRPr lang="it-IT" sz="2000" dirty="0" smtClean="0">
              <a:solidFill>
                <a:srgbClr val="C00000"/>
              </a:solidFill>
              <a:latin typeface="Cambria" panose="02040503050406030204" pitchFamily="18" charset="0"/>
            </a:endParaRPr>
          </a:p>
          <a:p>
            <a:endParaRPr lang="it-IT" sz="2000" dirty="0" smtClean="0">
              <a:solidFill>
                <a:srgbClr val="C00000"/>
              </a:solidFill>
              <a:latin typeface="Cambria" panose="02040503050406030204" pitchFamily="18" charset="0"/>
            </a:endParaRPr>
          </a:p>
          <a:p>
            <a:endParaRPr lang="it-IT" sz="2000" dirty="0">
              <a:solidFill>
                <a:srgbClr val="C00000"/>
              </a:solidFill>
              <a:latin typeface="Cambria" panose="02040503050406030204" pitchFamily="18" charset="0"/>
            </a:endParaRPr>
          </a:p>
          <a:p>
            <a:endParaRPr lang="it-IT" sz="2000" dirty="0">
              <a:solidFill>
                <a:srgbClr val="C00000"/>
              </a:solidFill>
            </a:endParaRPr>
          </a:p>
        </p:txBody>
      </p:sp>
    </p:spTree>
    <p:extLst>
      <p:ext uri="{BB962C8B-B14F-4D97-AF65-F5344CB8AC3E}">
        <p14:creationId xmlns:p14="http://schemas.microsoft.com/office/powerpoint/2010/main" val="2742263110"/>
      </p:ext>
    </p:extLst>
  </p:cSld>
  <p:clrMapOvr>
    <a:masterClrMapping/>
  </p:clrMapOvr>
  <p:transition spd="slow">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00038" y="856357"/>
            <a:ext cx="7056784" cy="5016758"/>
          </a:xfrm>
          <a:prstGeom prst="rect">
            <a:avLst/>
          </a:prstGeom>
          <a:noFill/>
        </p:spPr>
        <p:txBody>
          <a:bodyPr wrap="square" rtlCol="0">
            <a:spAutoFit/>
          </a:bodyPr>
          <a:lstStyle/>
          <a:p>
            <a:r>
              <a:rPr lang="it-IT" sz="2000" b="1" dirty="0" smtClean="0">
                <a:solidFill>
                  <a:srgbClr val="C00000"/>
                </a:solidFill>
                <a:latin typeface="Cambria" panose="02040503050406030204" pitchFamily="18" charset="0"/>
              </a:rPr>
              <a:t>DPR 442/1997</a:t>
            </a:r>
          </a:p>
          <a:p>
            <a:r>
              <a:rPr lang="it-IT" sz="2000" dirty="0" smtClean="0">
                <a:solidFill>
                  <a:srgbClr val="C00000"/>
                </a:solidFill>
                <a:latin typeface="Cambria" panose="02040503050406030204" pitchFamily="18" charset="0"/>
              </a:rPr>
              <a:t>ARTICOLO 1</a:t>
            </a:r>
            <a:endParaRPr lang="it-IT" sz="2000" dirty="0">
              <a:solidFill>
                <a:srgbClr val="C00000"/>
              </a:solidFill>
              <a:latin typeface="Cambria" panose="02040503050406030204" pitchFamily="18" charset="0"/>
            </a:endParaRPr>
          </a:p>
          <a:p>
            <a:pPr algn="just"/>
            <a:r>
              <a:rPr lang="it-IT" sz="2000" dirty="0" smtClean="0">
                <a:solidFill>
                  <a:srgbClr val="C00000"/>
                </a:solidFill>
                <a:latin typeface="Cambria" panose="02040503050406030204" pitchFamily="18" charset="0"/>
              </a:rPr>
              <a:t/>
            </a:r>
            <a:br>
              <a:rPr lang="it-IT" sz="2000" dirty="0" smtClean="0">
                <a:solidFill>
                  <a:srgbClr val="C00000"/>
                </a:solidFill>
                <a:latin typeface="Cambria" panose="02040503050406030204" pitchFamily="18" charset="0"/>
              </a:rPr>
            </a:br>
            <a:r>
              <a:rPr lang="it-IT" sz="2000" dirty="0" smtClean="0">
                <a:solidFill>
                  <a:srgbClr val="C00000"/>
                </a:solidFill>
                <a:latin typeface="Cambria" panose="02040503050406030204" pitchFamily="18" charset="0"/>
              </a:rPr>
              <a:t>1. L'opzione e la revoca di regimi di determinazione dell'imposta o di regimi contabili si desumono da comportamenti concludenti del contribuente o dalle modalità di tenuta delle scritture contabili. La validità dell'opzione e della relativa revoca è subordinata unicamente alla sua concreta attuazione sin dall'inizio dell'anno o dell'attività. È comunque consentita la variazione dell'opzione e della revoca nel caso di modifica del relativo sistema in conseguenza di nuove disposizioni normative.</a:t>
            </a:r>
          </a:p>
          <a:p>
            <a:endParaRPr lang="it-IT" sz="2000" dirty="0" smtClean="0">
              <a:solidFill>
                <a:srgbClr val="C00000"/>
              </a:solidFill>
              <a:latin typeface="Cambria" panose="02040503050406030204" pitchFamily="18" charset="0"/>
            </a:endParaRPr>
          </a:p>
          <a:p>
            <a:endParaRPr lang="it-IT" sz="2000" dirty="0" smtClean="0">
              <a:solidFill>
                <a:srgbClr val="C00000"/>
              </a:solidFill>
              <a:latin typeface="Cambria" panose="02040503050406030204" pitchFamily="18" charset="0"/>
            </a:endParaRPr>
          </a:p>
          <a:p>
            <a:endParaRPr lang="it-IT" sz="2000" dirty="0">
              <a:solidFill>
                <a:srgbClr val="C00000"/>
              </a:solidFill>
              <a:latin typeface="Cambria" panose="02040503050406030204" pitchFamily="18" charset="0"/>
            </a:endParaRPr>
          </a:p>
          <a:p>
            <a:endParaRPr lang="it-IT" sz="2000" dirty="0">
              <a:solidFill>
                <a:srgbClr val="C00000"/>
              </a:solidFill>
            </a:endParaRPr>
          </a:p>
        </p:txBody>
      </p:sp>
    </p:spTree>
    <p:extLst>
      <p:ext uri="{BB962C8B-B14F-4D97-AF65-F5344CB8AC3E}">
        <p14:creationId xmlns:p14="http://schemas.microsoft.com/office/powerpoint/2010/main" val="2742263110"/>
      </p:ext>
    </p:extLst>
  </p:cSld>
  <p:clrMapOvr>
    <a:masterClrMapping/>
  </p:clrMapOvr>
  <p:transition spd="slow">
    <p:blinds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00038" y="856357"/>
            <a:ext cx="7138108" cy="4770537"/>
          </a:xfrm>
          <a:prstGeom prst="rect">
            <a:avLst/>
          </a:prstGeom>
          <a:noFill/>
        </p:spPr>
        <p:txBody>
          <a:bodyPr wrap="none" rtlCol="0">
            <a:spAutoFit/>
          </a:bodyPr>
          <a:lstStyle/>
          <a:p>
            <a:r>
              <a:rPr lang="it-IT" sz="2000" b="1" dirty="0">
                <a:solidFill>
                  <a:srgbClr val="C00000"/>
                </a:solidFill>
                <a:latin typeface="Cambria" panose="02040503050406030204" pitchFamily="18" charset="0"/>
              </a:rPr>
              <a:t>IL REGIME </a:t>
            </a:r>
            <a:r>
              <a:rPr lang="it-IT" sz="2000" b="1" dirty="0" smtClean="0">
                <a:solidFill>
                  <a:srgbClr val="C00000"/>
                </a:solidFill>
                <a:latin typeface="Cambria" panose="02040503050406030204" pitchFamily="18" charset="0"/>
              </a:rPr>
              <a:t>FORFETARIO: COSA RESTA INVIARIATO?</a:t>
            </a:r>
          </a:p>
          <a:p>
            <a:endParaRPr lang="it-IT" sz="2000" dirty="0">
              <a:solidFill>
                <a:srgbClr val="C00000"/>
              </a:solidFill>
              <a:latin typeface="Cambria" panose="02040503050406030204" pitchFamily="18" charset="0"/>
            </a:endParaRPr>
          </a:p>
          <a:p>
            <a:pPr>
              <a:buFontTx/>
              <a:buChar char="-"/>
            </a:pPr>
            <a:r>
              <a:rPr lang="it-IT" sz="1800" dirty="0" smtClean="0">
                <a:solidFill>
                  <a:srgbClr val="C00000"/>
                </a:solidFill>
                <a:latin typeface="Cambria" panose="02040503050406030204" pitchFamily="18" charset="0"/>
              </a:rPr>
              <a:t>Il reddito viene determinato in funzione dei soli ricavi o compensi; </a:t>
            </a:r>
          </a:p>
          <a:p>
            <a:r>
              <a:rPr lang="it-IT" sz="1800" dirty="0" smtClean="0">
                <a:solidFill>
                  <a:srgbClr val="C00000"/>
                </a:solidFill>
                <a:latin typeface="Cambria" panose="02040503050406030204" pitchFamily="18" charset="0"/>
              </a:rPr>
              <a:t>non rilevano dunque le perdite dell’esercizio, ma solo quelle pregresse </a:t>
            </a:r>
          </a:p>
          <a:p>
            <a:r>
              <a:rPr lang="it-IT" sz="1800" dirty="0" smtClean="0">
                <a:solidFill>
                  <a:srgbClr val="C00000"/>
                </a:solidFill>
                <a:latin typeface="Cambria" panose="02040503050406030204" pitchFamily="18" charset="0"/>
              </a:rPr>
              <a:t>derivanti da periodi ordinari.</a:t>
            </a:r>
          </a:p>
          <a:p>
            <a:endParaRPr lang="it-IT" sz="1800" dirty="0" smtClean="0">
              <a:solidFill>
                <a:srgbClr val="C00000"/>
              </a:solidFill>
              <a:latin typeface="Cambria" panose="02040503050406030204" pitchFamily="18" charset="0"/>
            </a:endParaRPr>
          </a:p>
          <a:p>
            <a:pPr algn="just">
              <a:buFontTx/>
              <a:buChar char="-"/>
            </a:pPr>
            <a:r>
              <a:rPr lang="it-IT" sz="1800" dirty="0" smtClean="0">
                <a:solidFill>
                  <a:srgbClr val="C00000"/>
                </a:solidFill>
                <a:latin typeface="Cambria" panose="02040503050406030204" pitchFamily="18" charset="0"/>
              </a:rPr>
              <a:t>Il forfetario è dotato di piena soggettività ai fini dell’IVA, </a:t>
            </a:r>
          </a:p>
          <a:p>
            <a:pPr algn="just"/>
            <a:r>
              <a:rPr lang="it-IT" sz="1800" dirty="0" smtClean="0">
                <a:solidFill>
                  <a:srgbClr val="C00000"/>
                </a:solidFill>
                <a:latin typeface="Cambria" panose="02040503050406030204" pitchFamily="18" charset="0"/>
              </a:rPr>
              <a:t>nonostante benefici di un regime di franchigia </a:t>
            </a:r>
          </a:p>
          <a:p>
            <a:pPr algn="just"/>
            <a:r>
              <a:rPr lang="it-IT" sz="1800" dirty="0" smtClean="0">
                <a:solidFill>
                  <a:srgbClr val="C00000"/>
                </a:solidFill>
                <a:latin typeface="Cambria" panose="02040503050406030204" pitchFamily="18" charset="0"/>
              </a:rPr>
              <a:t>(nelle operazioni passive è considerato alla come un consumatore </a:t>
            </a:r>
          </a:p>
          <a:p>
            <a:pPr algn="just"/>
            <a:r>
              <a:rPr lang="it-IT" sz="1800" dirty="0" smtClean="0">
                <a:solidFill>
                  <a:srgbClr val="C00000"/>
                </a:solidFill>
                <a:latin typeface="Cambria" panose="02040503050406030204" pitchFamily="18" charset="0"/>
              </a:rPr>
              <a:t>finale salvo che per talune tipologie di operazioni internazionali)</a:t>
            </a:r>
            <a:br>
              <a:rPr lang="it-IT" sz="1800" dirty="0" smtClean="0">
                <a:solidFill>
                  <a:srgbClr val="C00000"/>
                </a:solidFill>
                <a:latin typeface="Cambria" panose="02040503050406030204" pitchFamily="18" charset="0"/>
              </a:rPr>
            </a:br>
            <a:r>
              <a:rPr lang="it-IT" sz="2000" dirty="0" smtClean="0">
                <a:solidFill>
                  <a:srgbClr val="C00000"/>
                </a:solidFill>
                <a:latin typeface="Cambria" panose="02040503050406030204" pitchFamily="18" charset="0"/>
              </a:rPr>
              <a:t/>
            </a:r>
            <a:br>
              <a:rPr lang="it-IT" sz="2000" dirty="0" smtClean="0">
                <a:solidFill>
                  <a:srgbClr val="C00000"/>
                </a:solidFill>
                <a:latin typeface="Cambria" panose="02040503050406030204" pitchFamily="18" charset="0"/>
              </a:rPr>
            </a:br>
            <a:endParaRPr lang="it-IT" sz="2000" dirty="0" smtClean="0">
              <a:solidFill>
                <a:srgbClr val="C00000"/>
              </a:solidFill>
              <a:latin typeface="Cambria" panose="02040503050406030204" pitchFamily="18" charset="0"/>
            </a:endParaRPr>
          </a:p>
          <a:p>
            <a:endParaRPr lang="it-IT" sz="2000" dirty="0" smtClean="0">
              <a:solidFill>
                <a:srgbClr val="C00000"/>
              </a:solidFill>
              <a:latin typeface="Cambria" panose="02040503050406030204" pitchFamily="18" charset="0"/>
            </a:endParaRPr>
          </a:p>
          <a:p>
            <a:endParaRPr lang="it-IT" sz="2000" dirty="0" smtClean="0">
              <a:solidFill>
                <a:srgbClr val="C00000"/>
              </a:solidFill>
              <a:latin typeface="Cambria" panose="02040503050406030204" pitchFamily="18" charset="0"/>
            </a:endParaRPr>
          </a:p>
          <a:p>
            <a:endParaRPr lang="it-IT" sz="2000" dirty="0">
              <a:solidFill>
                <a:srgbClr val="C00000"/>
              </a:solidFill>
              <a:latin typeface="Cambria" panose="02040503050406030204" pitchFamily="18" charset="0"/>
            </a:endParaRPr>
          </a:p>
          <a:p>
            <a:endParaRPr lang="it-IT" sz="2000" dirty="0">
              <a:solidFill>
                <a:srgbClr val="C00000"/>
              </a:solidFill>
            </a:endParaRPr>
          </a:p>
        </p:txBody>
      </p:sp>
    </p:spTree>
    <p:extLst>
      <p:ext uri="{BB962C8B-B14F-4D97-AF65-F5344CB8AC3E}">
        <p14:creationId xmlns:p14="http://schemas.microsoft.com/office/powerpoint/2010/main" val="2742263110"/>
      </p:ext>
    </p:extLst>
  </p:cSld>
  <p:clrMapOvr>
    <a:masterClrMapping/>
  </p:clrMapOvr>
  <p:transition spd="slow">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00038" y="856357"/>
            <a:ext cx="6115072" cy="4278094"/>
          </a:xfrm>
          <a:prstGeom prst="rect">
            <a:avLst/>
          </a:prstGeom>
          <a:noFill/>
        </p:spPr>
        <p:txBody>
          <a:bodyPr wrap="none" rtlCol="0">
            <a:spAutoFit/>
          </a:bodyPr>
          <a:lstStyle/>
          <a:p>
            <a:r>
              <a:rPr lang="it-IT" sz="2000" b="1" dirty="0">
                <a:solidFill>
                  <a:srgbClr val="C00000"/>
                </a:solidFill>
                <a:latin typeface="Cambria" panose="02040503050406030204" pitchFamily="18" charset="0"/>
              </a:rPr>
              <a:t>IL REGIME </a:t>
            </a:r>
            <a:r>
              <a:rPr lang="it-IT" sz="2000" b="1" dirty="0" smtClean="0">
                <a:solidFill>
                  <a:srgbClr val="C00000"/>
                </a:solidFill>
                <a:latin typeface="Cambria" panose="02040503050406030204" pitchFamily="18" charset="0"/>
              </a:rPr>
              <a:t>FORFETARIO: COSA RESTA INVIARIATO?</a:t>
            </a:r>
          </a:p>
          <a:p>
            <a:endParaRPr lang="it-IT" sz="2000" dirty="0" smtClean="0">
              <a:solidFill>
                <a:srgbClr val="C00000"/>
              </a:solidFill>
              <a:latin typeface="Cambria" panose="02040503050406030204" pitchFamily="18" charset="0"/>
            </a:endParaRPr>
          </a:p>
          <a:p>
            <a:r>
              <a:rPr lang="it-IT" sz="2000" dirty="0" smtClean="0">
                <a:solidFill>
                  <a:srgbClr val="C00000"/>
                </a:solidFill>
                <a:latin typeface="Cambria" panose="02040503050406030204" pitchFamily="18" charset="0"/>
              </a:rPr>
              <a:t>Non si applicano:</a:t>
            </a:r>
          </a:p>
          <a:p>
            <a:endParaRPr lang="it-IT" sz="2000" dirty="0" smtClean="0">
              <a:solidFill>
                <a:srgbClr val="C00000"/>
              </a:solidFill>
              <a:latin typeface="Cambria" panose="02040503050406030204" pitchFamily="18" charset="0"/>
            </a:endParaRPr>
          </a:p>
          <a:p>
            <a:pPr>
              <a:buFontTx/>
              <a:buChar char="-"/>
            </a:pPr>
            <a:r>
              <a:rPr lang="it-IT" sz="1800" dirty="0" smtClean="0">
                <a:solidFill>
                  <a:srgbClr val="C00000"/>
                </a:solidFill>
                <a:latin typeface="Cambria" panose="02040503050406030204" pitchFamily="18" charset="0"/>
              </a:rPr>
              <a:t>Gli studi di settore</a:t>
            </a:r>
          </a:p>
          <a:p>
            <a:pPr>
              <a:buFontTx/>
              <a:buChar char="-"/>
            </a:pPr>
            <a:r>
              <a:rPr lang="it-IT" sz="1800" dirty="0" smtClean="0">
                <a:solidFill>
                  <a:srgbClr val="C00000"/>
                </a:solidFill>
                <a:latin typeface="Cambria" panose="02040503050406030204" pitchFamily="18" charset="0"/>
              </a:rPr>
              <a:t>L’</a:t>
            </a:r>
            <a:r>
              <a:rPr lang="it-IT" sz="1800" dirty="0" err="1" smtClean="0">
                <a:solidFill>
                  <a:srgbClr val="C00000"/>
                </a:solidFill>
                <a:latin typeface="Cambria" panose="02040503050406030204" pitchFamily="18" charset="0"/>
              </a:rPr>
              <a:t>irap</a:t>
            </a:r>
            <a:endParaRPr lang="it-IT" sz="1800" dirty="0" smtClean="0">
              <a:solidFill>
                <a:srgbClr val="C00000"/>
              </a:solidFill>
              <a:latin typeface="Cambria" panose="02040503050406030204" pitchFamily="18" charset="0"/>
            </a:endParaRPr>
          </a:p>
          <a:p>
            <a:pPr>
              <a:buFontTx/>
              <a:buChar char="-"/>
            </a:pPr>
            <a:r>
              <a:rPr lang="it-IT" sz="1800" dirty="0" smtClean="0">
                <a:solidFill>
                  <a:srgbClr val="C00000"/>
                </a:solidFill>
                <a:latin typeface="Cambria" panose="02040503050406030204" pitchFamily="18" charset="0"/>
              </a:rPr>
              <a:t> Lo “</a:t>
            </a:r>
            <a:r>
              <a:rPr lang="it-IT" sz="1800" dirty="0" err="1" smtClean="0">
                <a:solidFill>
                  <a:srgbClr val="C00000"/>
                </a:solidFill>
                <a:latin typeface="Cambria" panose="02040503050406030204" pitchFamily="18" charset="0"/>
              </a:rPr>
              <a:t>spesometro</a:t>
            </a:r>
            <a:r>
              <a:rPr lang="it-IT" sz="1800" dirty="0" smtClean="0">
                <a:solidFill>
                  <a:srgbClr val="C00000"/>
                </a:solidFill>
                <a:latin typeface="Cambria" panose="02040503050406030204" pitchFamily="18" charset="0"/>
              </a:rPr>
              <a:t>”</a:t>
            </a:r>
          </a:p>
          <a:p>
            <a:pPr>
              <a:buFontTx/>
              <a:buChar char="-"/>
            </a:pPr>
            <a:r>
              <a:rPr lang="it-IT" sz="1800" dirty="0" smtClean="0">
                <a:solidFill>
                  <a:srgbClr val="C00000"/>
                </a:solidFill>
                <a:latin typeface="Cambria" panose="02040503050406030204" pitchFamily="18" charset="0"/>
              </a:rPr>
              <a:t> Le ritenute (non è né sostituto né sostituito)</a:t>
            </a:r>
            <a:br>
              <a:rPr lang="it-IT" sz="1800" dirty="0" smtClean="0">
                <a:solidFill>
                  <a:srgbClr val="C00000"/>
                </a:solidFill>
                <a:latin typeface="Cambria" panose="02040503050406030204" pitchFamily="18" charset="0"/>
              </a:rPr>
            </a:br>
            <a:r>
              <a:rPr lang="it-IT" sz="2000" dirty="0" smtClean="0">
                <a:solidFill>
                  <a:srgbClr val="C00000"/>
                </a:solidFill>
                <a:latin typeface="Cambria" panose="02040503050406030204" pitchFamily="18" charset="0"/>
              </a:rPr>
              <a:t/>
            </a:r>
            <a:br>
              <a:rPr lang="it-IT" sz="2000" dirty="0" smtClean="0">
                <a:solidFill>
                  <a:srgbClr val="C00000"/>
                </a:solidFill>
                <a:latin typeface="Cambria" panose="02040503050406030204" pitchFamily="18" charset="0"/>
              </a:rPr>
            </a:br>
            <a:endParaRPr lang="it-IT" sz="2000" dirty="0" smtClean="0">
              <a:solidFill>
                <a:srgbClr val="C00000"/>
              </a:solidFill>
              <a:latin typeface="Cambria" panose="02040503050406030204" pitchFamily="18" charset="0"/>
            </a:endParaRPr>
          </a:p>
          <a:p>
            <a:endParaRPr lang="it-IT" sz="2000" dirty="0" smtClean="0">
              <a:solidFill>
                <a:srgbClr val="C00000"/>
              </a:solidFill>
              <a:latin typeface="Cambria" panose="02040503050406030204" pitchFamily="18" charset="0"/>
            </a:endParaRPr>
          </a:p>
          <a:p>
            <a:endParaRPr lang="it-IT" sz="2000" dirty="0" smtClean="0">
              <a:solidFill>
                <a:srgbClr val="C00000"/>
              </a:solidFill>
              <a:latin typeface="Cambria" panose="02040503050406030204" pitchFamily="18" charset="0"/>
            </a:endParaRPr>
          </a:p>
          <a:p>
            <a:endParaRPr lang="it-IT" sz="2000" dirty="0">
              <a:solidFill>
                <a:srgbClr val="C00000"/>
              </a:solidFill>
              <a:latin typeface="Cambria" panose="02040503050406030204" pitchFamily="18" charset="0"/>
            </a:endParaRPr>
          </a:p>
          <a:p>
            <a:endParaRPr lang="it-IT" sz="2000" dirty="0">
              <a:solidFill>
                <a:srgbClr val="C00000"/>
              </a:solidFill>
            </a:endParaRPr>
          </a:p>
        </p:txBody>
      </p:sp>
    </p:spTree>
    <p:extLst>
      <p:ext uri="{BB962C8B-B14F-4D97-AF65-F5344CB8AC3E}">
        <p14:creationId xmlns:p14="http://schemas.microsoft.com/office/powerpoint/2010/main" val="2742263110"/>
      </p:ext>
    </p:extLst>
  </p:cSld>
  <p:clrMapOvr>
    <a:masterClrMapping/>
  </p:clrMapOvr>
  <p:transition spd="slow">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00038" y="856357"/>
            <a:ext cx="7200800" cy="5386090"/>
          </a:xfrm>
          <a:prstGeom prst="rect">
            <a:avLst/>
          </a:prstGeom>
          <a:noFill/>
        </p:spPr>
        <p:txBody>
          <a:bodyPr wrap="square" rtlCol="0">
            <a:spAutoFit/>
          </a:bodyPr>
          <a:lstStyle/>
          <a:p>
            <a:r>
              <a:rPr lang="it-IT" sz="2000" b="1" dirty="0">
                <a:solidFill>
                  <a:srgbClr val="C00000"/>
                </a:solidFill>
                <a:latin typeface="Cambria" panose="02040503050406030204" pitchFamily="18" charset="0"/>
              </a:rPr>
              <a:t>IL REGIME </a:t>
            </a:r>
            <a:r>
              <a:rPr lang="it-IT" sz="2000" b="1" dirty="0" smtClean="0">
                <a:solidFill>
                  <a:srgbClr val="C00000"/>
                </a:solidFill>
                <a:latin typeface="Cambria" panose="02040503050406030204" pitchFamily="18" charset="0"/>
              </a:rPr>
              <a:t>FORFETARIO: COSA RESTA INVIARIATO?</a:t>
            </a:r>
          </a:p>
          <a:p>
            <a:endParaRPr lang="it-IT" sz="2000" dirty="0" smtClean="0">
              <a:solidFill>
                <a:srgbClr val="C00000"/>
              </a:solidFill>
              <a:latin typeface="Cambria" panose="02040503050406030204" pitchFamily="18" charset="0"/>
            </a:endParaRPr>
          </a:p>
          <a:p>
            <a:r>
              <a:rPr lang="it-IT" sz="2000" dirty="0" smtClean="0">
                <a:solidFill>
                  <a:srgbClr val="C00000"/>
                </a:solidFill>
                <a:latin typeface="Cambria" panose="02040503050406030204" pitchFamily="18" charset="0"/>
              </a:rPr>
              <a:t>Da ORDINARIO a FORFETARIO: conseguenze</a:t>
            </a:r>
          </a:p>
          <a:p>
            <a:endParaRPr lang="it-IT" sz="2000" dirty="0" smtClean="0">
              <a:solidFill>
                <a:srgbClr val="C00000"/>
              </a:solidFill>
              <a:latin typeface="Cambria" panose="02040503050406030204" pitchFamily="18" charset="0"/>
            </a:endParaRPr>
          </a:p>
          <a:p>
            <a:pPr algn="just">
              <a:buFontTx/>
              <a:buChar char="-"/>
            </a:pPr>
            <a:r>
              <a:rPr lang="it-IT" sz="1800" dirty="0" smtClean="0">
                <a:solidFill>
                  <a:srgbClr val="C00000"/>
                </a:solidFill>
                <a:latin typeface="Cambria" panose="02040503050406030204" pitchFamily="18" charset="0"/>
              </a:rPr>
              <a:t>  i ricavi e i compensi che, base alle regole del regime ordinario, hanno già concorso a formare il reddito non assumono rilevanza nella determinazione del reddito degli anni successivi se incassati in tali periodi;</a:t>
            </a:r>
          </a:p>
          <a:p>
            <a:pPr>
              <a:buFontTx/>
              <a:buChar char="-"/>
            </a:pPr>
            <a:endParaRPr lang="it-IT" sz="1800" dirty="0" smtClean="0">
              <a:solidFill>
                <a:srgbClr val="C00000"/>
              </a:solidFill>
              <a:latin typeface="Cambria" panose="02040503050406030204" pitchFamily="18" charset="0"/>
            </a:endParaRPr>
          </a:p>
          <a:p>
            <a:pPr>
              <a:buFontTx/>
              <a:buChar char="-"/>
            </a:pPr>
            <a:r>
              <a:rPr lang="it-IT" sz="1800" dirty="0" smtClean="0">
                <a:solidFill>
                  <a:srgbClr val="C00000"/>
                </a:solidFill>
                <a:latin typeface="Cambria" panose="02040503050406030204" pitchFamily="18" charset="0"/>
              </a:rPr>
              <a:t>  i ricavi e i compensi che, anche se incassati, non hanno concorso a formare il reddito imponibile del periodo ordinario, assumono rilevanza nei periodi di imposta successivi;</a:t>
            </a:r>
            <a:br>
              <a:rPr lang="it-IT" sz="1800" dirty="0" smtClean="0">
                <a:solidFill>
                  <a:srgbClr val="C00000"/>
                </a:solidFill>
                <a:latin typeface="Cambria" panose="02040503050406030204" pitchFamily="18" charset="0"/>
              </a:rPr>
            </a:br>
            <a:r>
              <a:rPr lang="it-IT" sz="2000" dirty="0" smtClean="0">
                <a:solidFill>
                  <a:srgbClr val="C00000"/>
                </a:solidFill>
                <a:latin typeface="Cambria" panose="02040503050406030204" pitchFamily="18" charset="0"/>
              </a:rPr>
              <a:t/>
            </a:r>
            <a:br>
              <a:rPr lang="it-IT" sz="2000" dirty="0" smtClean="0">
                <a:solidFill>
                  <a:srgbClr val="C00000"/>
                </a:solidFill>
                <a:latin typeface="Cambria" panose="02040503050406030204" pitchFamily="18" charset="0"/>
              </a:rPr>
            </a:br>
            <a:endParaRPr lang="it-IT" sz="2000" dirty="0" smtClean="0">
              <a:solidFill>
                <a:srgbClr val="C00000"/>
              </a:solidFill>
              <a:latin typeface="Cambria" panose="02040503050406030204" pitchFamily="18" charset="0"/>
            </a:endParaRPr>
          </a:p>
          <a:p>
            <a:endParaRPr lang="it-IT" sz="2000" dirty="0" smtClean="0">
              <a:solidFill>
                <a:srgbClr val="C00000"/>
              </a:solidFill>
              <a:latin typeface="Cambria" panose="02040503050406030204" pitchFamily="18" charset="0"/>
            </a:endParaRPr>
          </a:p>
          <a:p>
            <a:endParaRPr lang="it-IT" sz="2000" dirty="0" smtClean="0">
              <a:solidFill>
                <a:srgbClr val="C00000"/>
              </a:solidFill>
              <a:latin typeface="Cambria" panose="02040503050406030204" pitchFamily="18" charset="0"/>
            </a:endParaRPr>
          </a:p>
          <a:p>
            <a:endParaRPr lang="it-IT" sz="2000" dirty="0">
              <a:solidFill>
                <a:srgbClr val="C00000"/>
              </a:solidFill>
              <a:latin typeface="Cambria" panose="02040503050406030204" pitchFamily="18" charset="0"/>
            </a:endParaRPr>
          </a:p>
          <a:p>
            <a:endParaRPr lang="it-IT" sz="2000" dirty="0">
              <a:solidFill>
                <a:srgbClr val="C00000"/>
              </a:solidFill>
            </a:endParaRPr>
          </a:p>
        </p:txBody>
      </p:sp>
    </p:spTree>
    <p:extLst>
      <p:ext uri="{BB962C8B-B14F-4D97-AF65-F5344CB8AC3E}">
        <p14:creationId xmlns:p14="http://schemas.microsoft.com/office/powerpoint/2010/main" val="2742263110"/>
      </p:ext>
    </p:extLst>
  </p:cSld>
  <p:clrMapOvr>
    <a:masterClrMapping/>
  </p:clrMapOvr>
  <p:transition spd="slow">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00038" y="856357"/>
            <a:ext cx="7200800" cy="4832092"/>
          </a:xfrm>
          <a:prstGeom prst="rect">
            <a:avLst/>
          </a:prstGeom>
          <a:noFill/>
        </p:spPr>
        <p:txBody>
          <a:bodyPr wrap="square" rtlCol="0">
            <a:spAutoFit/>
          </a:bodyPr>
          <a:lstStyle/>
          <a:p>
            <a:r>
              <a:rPr lang="it-IT" sz="2000" b="1" dirty="0">
                <a:solidFill>
                  <a:srgbClr val="C00000"/>
                </a:solidFill>
                <a:latin typeface="Cambria" panose="02040503050406030204" pitchFamily="18" charset="0"/>
              </a:rPr>
              <a:t>IL REGIME </a:t>
            </a:r>
            <a:r>
              <a:rPr lang="it-IT" sz="2000" b="1" dirty="0" smtClean="0">
                <a:solidFill>
                  <a:srgbClr val="C00000"/>
                </a:solidFill>
                <a:latin typeface="Cambria" panose="02040503050406030204" pitchFamily="18" charset="0"/>
              </a:rPr>
              <a:t>FORFETARIO: COSA RESTA INVIARIATO?</a:t>
            </a:r>
          </a:p>
          <a:p>
            <a:endParaRPr lang="it-IT" sz="2000" dirty="0" smtClean="0">
              <a:solidFill>
                <a:srgbClr val="C00000"/>
              </a:solidFill>
              <a:latin typeface="Cambria" panose="02040503050406030204" pitchFamily="18" charset="0"/>
            </a:endParaRPr>
          </a:p>
          <a:p>
            <a:pPr algn="r"/>
            <a:r>
              <a:rPr lang="it-IT" sz="2000" dirty="0" smtClean="0">
                <a:solidFill>
                  <a:srgbClr val="C00000"/>
                </a:solidFill>
                <a:latin typeface="Cambria" panose="02040503050406030204" pitchFamily="18" charset="0"/>
              </a:rPr>
              <a:t>Da ORDINARIO a FORFETARIO: conseguenze</a:t>
            </a:r>
          </a:p>
          <a:p>
            <a:endParaRPr lang="it-IT" sz="2000" dirty="0" smtClean="0">
              <a:solidFill>
                <a:srgbClr val="C00000"/>
              </a:solidFill>
              <a:latin typeface="Cambria" panose="02040503050406030204" pitchFamily="18" charset="0"/>
            </a:endParaRPr>
          </a:p>
          <a:p>
            <a:pPr algn="just">
              <a:buFontTx/>
              <a:buChar char="-"/>
            </a:pPr>
            <a:r>
              <a:rPr lang="it-IT" sz="1800" dirty="0" smtClean="0">
                <a:solidFill>
                  <a:srgbClr val="C00000"/>
                </a:solidFill>
                <a:latin typeface="Cambria" panose="02040503050406030204" pitchFamily="18" charset="0"/>
              </a:rPr>
              <a:t> le spese di competenza del regime ordinario non pagate assumono rilevanza nel periodo ordinario;</a:t>
            </a:r>
          </a:p>
          <a:p>
            <a:pPr algn="just"/>
            <a:endParaRPr lang="it-IT" sz="1800" dirty="0" smtClean="0">
              <a:solidFill>
                <a:srgbClr val="C00000"/>
              </a:solidFill>
              <a:latin typeface="Cambria" panose="02040503050406030204" pitchFamily="18" charset="0"/>
            </a:endParaRPr>
          </a:p>
          <a:p>
            <a:pPr algn="just">
              <a:buFontTx/>
              <a:buChar char="-"/>
            </a:pPr>
            <a:r>
              <a:rPr lang="it-IT" sz="1800" dirty="0" smtClean="0">
                <a:solidFill>
                  <a:srgbClr val="C00000"/>
                </a:solidFill>
                <a:latin typeface="Cambria" panose="02040503050406030204" pitchFamily="18" charset="0"/>
              </a:rPr>
              <a:t> le spese pagate nel periodo d’imposta ordinario ma di competenza di periodi successivi assumono rilevanza nei periodi di imposta successivi;</a:t>
            </a:r>
          </a:p>
          <a:p>
            <a:pPr algn="just"/>
            <a:r>
              <a:rPr lang="it-IT" sz="1800" dirty="0" smtClean="0">
                <a:solidFill>
                  <a:srgbClr val="C00000"/>
                </a:solidFill>
                <a:latin typeface="Cambria" panose="02040503050406030204" pitchFamily="18" charset="0"/>
              </a:rPr>
              <a:t/>
            </a:r>
            <a:br>
              <a:rPr lang="it-IT" sz="1800" dirty="0" smtClean="0">
                <a:solidFill>
                  <a:srgbClr val="C00000"/>
                </a:solidFill>
                <a:latin typeface="Cambria" panose="02040503050406030204" pitchFamily="18" charset="0"/>
              </a:rPr>
            </a:br>
            <a:r>
              <a:rPr lang="it-IT" sz="2000" dirty="0" smtClean="0">
                <a:solidFill>
                  <a:srgbClr val="C00000"/>
                </a:solidFill>
                <a:latin typeface="Cambria" panose="02040503050406030204" pitchFamily="18" charset="0"/>
              </a:rPr>
              <a:t/>
            </a:r>
            <a:br>
              <a:rPr lang="it-IT" sz="2000" dirty="0" smtClean="0">
                <a:solidFill>
                  <a:srgbClr val="C00000"/>
                </a:solidFill>
                <a:latin typeface="Cambria" panose="02040503050406030204" pitchFamily="18" charset="0"/>
              </a:rPr>
            </a:br>
            <a:endParaRPr lang="it-IT" sz="2000" dirty="0" smtClean="0">
              <a:solidFill>
                <a:srgbClr val="C00000"/>
              </a:solidFill>
              <a:latin typeface="Cambria" panose="02040503050406030204" pitchFamily="18" charset="0"/>
            </a:endParaRPr>
          </a:p>
          <a:p>
            <a:endParaRPr lang="it-IT" sz="2000" dirty="0" smtClean="0">
              <a:solidFill>
                <a:srgbClr val="C00000"/>
              </a:solidFill>
              <a:latin typeface="Cambria" panose="02040503050406030204" pitchFamily="18" charset="0"/>
            </a:endParaRPr>
          </a:p>
          <a:p>
            <a:endParaRPr lang="it-IT" sz="2000" dirty="0" smtClean="0">
              <a:solidFill>
                <a:srgbClr val="C00000"/>
              </a:solidFill>
              <a:latin typeface="Cambria" panose="02040503050406030204" pitchFamily="18" charset="0"/>
            </a:endParaRPr>
          </a:p>
          <a:p>
            <a:endParaRPr lang="it-IT" sz="2000" dirty="0">
              <a:solidFill>
                <a:srgbClr val="C00000"/>
              </a:solidFill>
              <a:latin typeface="Cambria" panose="02040503050406030204" pitchFamily="18" charset="0"/>
            </a:endParaRPr>
          </a:p>
          <a:p>
            <a:endParaRPr lang="it-IT" sz="2000" dirty="0">
              <a:solidFill>
                <a:srgbClr val="C00000"/>
              </a:solidFill>
            </a:endParaRPr>
          </a:p>
        </p:txBody>
      </p:sp>
    </p:spTree>
    <p:extLst>
      <p:ext uri="{BB962C8B-B14F-4D97-AF65-F5344CB8AC3E}">
        <p14:creationId xmlns:p14="http://schemas.microsoft.com/office/powerpoint/2010/main" val="2742263110"/>
      </p:ext>
    </p:extLst>
  </p:cSld>
  <p:clrMapOvr>
    <a:masterClrMapping/>
  </p:clrMapOvr>
  <p:transition spd="slow">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00038" y="856357"/>
            <a:ext cx="7200800" cy="6217087"/>
          </a:xfrm>
          <a:prstGeom prst="rect">
            <a:avLst/>
          </a:prstGeom>
          <a:noFill/>
        </p:spPr>
        <p:txBody>
          <a:bodyPr wrap="square" rtlCol="0">
            <a:spAutoFit/>
          </a:bodyPr>
          <a:lstStyle/>
          <a:p>
            <a:r>
              <a:rPr lang="it-IT" sz="2000" b="1" dirty="0">
                <a:solidFill>
                  <a:srgbClr val="C00000"/>
                </a:solidFill>
                <a:latin typeface="Cambria" panose="02040503050406030204" pitchFamily="18" charset="0"/>
              </a:rPr>
              <a:t>IL REGIME </a:t>
            </a:r>
            <a:r>
              <a:rPr lang="it-IT" sz="2000" b="1" dirty="0" smtClean="0">
                <a:solidFill>
                  <a:srgbClr val="C00000"/>
                </a:solidFill>
                <a:latin typeface="Cambria" panose="02040503050406030204" pitchFamily="18" charset="0"/>
              </a:rPr>
              <a:t>FORFETARIO: COSA RESTA INVIARIATO?</a:t>
            </a:r>
          </a:p>
          <a:p>
            <a:endParaRPr lang="it-IT" sz="2000" dirty="0" smtClean="0">
              <a:solidFill>
                <a:srgbClr val="C00000"/>
              </a:solidFill>
              <a:latin typeface="Cambria" panose="02040503050406030204" pitchFamily="18" charset="0"/>
            </a:endParaRPr>
          </a:p>
          <a:p>
            <a:pPr algn="r"/>
            <a:r>
              <a:rPr lang="it-IT" sz="2000" dirty="0" smtClean="0">
                <a:solidFill>
                  <a:srgbClr val="C00000"/>
                </a:solidFill>
                <a:latin typeface="Cambria" panose="02040503050406030204" pitchFamily="18" charset="0"/>
              </a:rPr>
              <a:t>Da ORDINARIO a FORFETARIO: conseguenze</a:t>
            </a:r>
          </a:p>
          <a:p>
            <a:endParaRPr lang="it-IT" sz="2000" dirty="0" smtClean="0">
              <a:solidFill>
                <a:srgbClr val="C00000"/>
              </a:solidFill>
              <a:latin typeface="Cambria" panose="02040503050406030204" pitchFamily="18" charset="0"/>
            </a:endParaRPr>
          </a:p>
          <a:p>
            <a:pPr algn="just">
              <a:buFontTx/>
              <a:buChar char="-"/>
            </a:pPr>
            <a:r>
              <a:rPr lang="it-IT" sz="1800" dirty="0" smtClean="0">
                <a:solidFill>
                  <a:srgbClr val="C00000"/>
                </a:solidFill>
                <a:latin typeface="Cambria" panose="02040503050406030204" pitchFamily="18" charset="0"/>
              </a:rPr>
              <a:t>è necessario effettuare la rettifica della detrazione iva [effettivamente detratta, non quella teorica], nel ricorso delle condizioni dell’art. 19bis2 </a:t>
            </a:r>
            <a:r>
              <a:rPr lang="it-IT" sz="1800" dirty="0" err="1" smtClean="0">
                <a:solidFill>
                  <a:srgbClr val="C00000"/>
                </a:solidFill>
                <a:latin typeface="Cambria" panose="02040503050406030204" pitchFamily="18" charset="0"/>
              </a:rPr>
              <a:t>Dpr</a:t>
            </a:r>
            <a:r>
              <a:rPr lang="it-IT" sz="1800" dirty="0" smtClean="0">
                <a:solidFill>
                  <a:srgbClr val="C00000"/>
                </a:solidFill>
                <a:latin typeface="Cambria" panose="02040503050406030204" pitchFamily="18" charset="0"/>
              </a:rPr>
              <a:t> 633/72;</a:t>
            </a:r>
          </a:p>
          <a:p>
            <a:pPr algn="just">
              <a:buFontTx/>
              <a:buChar char="-"/>
            </a:pPr>
            <a:endParaRPr lang="it-IT" sz="1800" dirty="0" smtClean="0">
              <a:solidFill>
                <a:srgbClr val="C00000"/>
              </a:solidFill>
              <a:latin typeface="Cambria" panose="02040503050406030204" pitchFamily="18" charset="0"/>
            </a:endParaRPr>
          </a:p>
          <a:p>
            <a:pPr algn="just">
              <a:buFontTx/>
              <a:buChar char="-"/>
            </a:pPr>
            <a:endParaRPr lang="it-IT" sz="1800" dirty="0" smtClean="0">
              <a:solidFill>
                <a:srgbClr val="C00000"/>
              </a:solidFill>
              <a:latin typeface="Cambria" panose="02040503050406030204" pitchFamily="18" charset="0"/>
            </a:endParaRPr>
          </a:p>
          <a:p>
            <a:pPr algn="just">
              <a:buFontTx/>
              <a:buChar char="-"/>
            </a:pPr>
            <a:endParaRPr lang="it-IT" sz="1800" dirty="0" smtClean="0">
              <a:solidFill>
                <a:srgbClr val="C00000"/>
              </a:solidFill>
              <a:latin typeface="Cambria" panose="02040503050406030204" pitchFamily="18" charset="0"/>
            </a:endParaRPr>
          </a:p>
          <a:p>
            <a:pPr algn="just">
              <a:buFontTx/>
              <a:buChar char="-"/>
            </a:pPr>
            <a:r>
              <a:rPr lang="it-IT" sz="1800" dirty="0" smtClean="0">
                <a:solidFill>
                  <a:srgbClr val="C00000"/>
                </a:solidFill>
                <a:latin typeface="Cambria" panose="02040503050406030204" pitchFamily="18" charset="0"/>
              </a:rPr>
              <a:t>decadenza da norme eccezionali in tema di reddito di impresa e di Iva (ad esempio, rateizzazione plusvalenze, iva per cassa)</a:t>
            </a:r>
          </a:p>
          <a:p>
            <a:pPr algn="just"/>
            <a:endParaRPr lang="it-IT" sz="1800" dirty="0" smtClean="0">
              <a:solidFill>
                <a:srgbClr val="C00000"/>
              </a:solidFill>
              <a:latin typeface="Cambria" panose="02040503050406030204" pitchFamily="18" charset="0"/>
            </a:endParaRPr>
          </a:p>
          <a:p>
            <a:pPr algn="just"/>
            <a:r>
              <a:rPr lang="it-IT" sz="1800" dirty="0" smtClean="0">
                <a:solidFill>
                  <a:srgbClr val="C00000"/>
                </a:solidFill>
                <a:latin typeface="Cambria" panose="02040503050406030204" pitchFamily="18" charset="0"/>
              </a:rPr>
              <a:t>-  tutti i processi di ammortamento sono arrestati</a:t>
            </a:r>
          </a:p>
          <a:p>
            <a:pPr algn="just"/>
            <a:r>
              <a:rPr lang="it-IT" sz="1800" dirty="0" smtClean="0">
                <a:solidFill>
                  <a:srgbClr val="C00000"/>
                </a:solidFill>
                <a:latin typeface="Cambria" panose="02040503050406030204" pitchFamily="18" charset="0"/>
              </a:rPr>
              <a:t/>
            </a:r>
            <a:br>
              <a:rPr lang="it-IT" sz="1800" dirty="0" smtClean="0">
                <a:solidFill>
                  <a:srgbClr val="C00000"/>
                </a:solidFill>
                <a:latin typeface="Cambria" panose="02040503050406030204" pitchFamily="18" charset="0"/>
              </a:rPr>
            </a:br>
            <a:r>
              <a:rPr lang="it-IT" sz="2000" dirty="0" smtClean="0">
                <a:solidFill>
                  <a:srgbClr val="C00000"/>
                </a:solidFill>
                <a:latin typeface="Cambria" panose="02040503050406030204" pitchFamily="18" charset="0"/>
              </a:rPr>
              <a:t/>
            </a:r>
            <a:br>
              <a:rPr lang="it-IT" sz="2000" dirty="0" smtClean="0">
                <a:solidFill>
                  <a:srgbClr val="C00000"/>
                </a:solidFill>
                <a:latin typeface="Cambria" panose="02040503050406030204" pitchFamily="18" charset="0"/>
              </a:rPr>
            </a:br>
            <a:endParaRPr lang="it-IT" sz="2000" dirty="0" smtClean="0">
              <a:solidFill>
                <a:srgbClr val="C00000"/>
              </a:solidFill>
              <a:latin typeface="Cambria" panose="02040503050406030204" pitchFamily="18" charset="0"/>
            </a:endParaRPr>
          </a:p>
          <a:p>
            <a:endParaRPr lang="it-IT" sz="2000" dirty="0" smtClean="0">
              <a:solidFill>
                <a:srgbClr val="C00000"/>
              </a:solidFill>
              <a:latin typeface="Cambria" panose="02040503050406030204" pitchFamily="18" charset="0"/>
            </a:endParaRPr>
          </a:p>
          <a:p>
            <a:endParaRPr lang="it-IT" sz="2000" dirty="0" smtClean="0">
              <a:solidFill>
                <a:srgbClr val="C00000"/>
              </a:solidFill>
              <a:latin typeface="Cambria" panose="02040503050406030204" pitchFamily="18" charset="0"/>
            </a:endParaRPr>
          </a:p>
          <a:p>
            <a:endParaRPr lang="it-IT" sz="2000" dirty="0">
              <a:solidFill>
                <a:srgbClr val="C00000"/>
              </a:solidFill>
              <a:latin typeface="Cambria" panose="02040503050406030204" pitchFamily="18" charset="0"/>
            </a:endParaRPr>
          </a:p>
          <a:p>
            <a:endParaRPr lang="it-IT" sz="2000" dirty="0">
              <a:solidFill>
                <a:srgbClr val="C00000"/>
              </a:solidFill>
            </a:endParaRPr>
          </a:p>
        </p:txBody>
      </p:sp>
      <p:pic>
        <p:nvPicPr>
          <p:cNvPr id="1026" name="Picture 2"/>
          <p:cNvPicPr>
            <a:picLocks noChangeAspect="1" noChangeArrowheads="1"/>
          </p:cNvPicPr>
          <p:nvPr/>
        </p:nvPicPr>
        <p:blipFill>
          <a:blip r:embed="rId3" cstate="print"/>
          <a:srcRect/>
          <a:stretch>
            <a:fillRect/>
          </a:stretch>
        </p:blipFill>
        <p:spPr bwMode="auto">
          <a:xfrm>
            <a:off x="844054" y="3120603"/>
            <a:ext cx="6696744" cy="400050"/>
          </a:xfrm>
          <a:prstGeom prst="rect">
            <a:avLst/>
          </a:prstGeom>
          <a:noFill/>
          <a:ln w="9525">
            <a:noFill/>
            <a:miter lim="800000"/>
            <a:headEnd/>
            <a:tailEnd/>
          </a:ln>
        </p:spPr>
      </p:pic>
    </p:spTree>
    <p:extLst>
      <p:ext uri="{BB962C8B-B14F-4D97-AF65-F5344CB8AC3E}">
        <p14:creationId xmlns:p14="http://schemas.microsoft.com/office/powerpoint/2010/main" val="2742263110"/>
      </p:ext>
    </p:extLst>
  </p:cSld>
  <p:clrMapOvr>
    <a:masterClrMapping/>
  </p:clrMapOvr>
  <p:transition spd="slow">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00038" y="856357"/>
            <a:ext cx="7200800" cy="6217087"/>
          </a:xfrm>
          <a:prstGeom prst="rect">
            <a:avLst/>
          </a:prstGeom>
          <a:noFill/>
        </p:spPr>
        <p:txBody>
          <a:bodyPr wrap="square" rtlCol="0">
            <a:spAutoFit/>
          </a:bodyPr>
          <a:lstStyle/>
          <a:p>
            <a:r>
              <a:rPr lang="it-IT" sz="2000" b="1" dirty="0">
                <a:solidFill>
                  <a:srgbClr val="C00000"/>
                </a:solidFill>
                <a:latin typeface="Cambria" panose="02040503050406030204" pitchFamily="18" charset="0"/>
              </a:rPr>
              <a:t>IL REGIME </a:t>
            </a:r>
            <a:r>
              <a:rPr lang="it-IT" sz="2000" b="1" dirty="0" smtClean="0">
                <a:solidFill>
                  <a:srgbClr val="C00000"/>
                </a:solidFill>
                <a:latin typeface="Cambria" panose="02040503050406030204" pitchFamily="18" charset="0"/>
              </a:rPr>
              <a:t>FORFETARIO: COSA RESTA INVIARIATO?</a:t>
            </a:r>
          </a:p>
          <a:p>
            <a:endParaRPr lang="it-IT" sz="2000" dirty="0" smtClean="0">
              <a:solidFill>
                <a:srgbClr val="C00000"/>
              </a:solidFill>
              <a:latin typeface="Cambria" panose="02040503050406030204" pitchFamily="18" charset="0"/>
            </a:endParaRPr>
          </a:p>
          <a:p>
            <a:pPr algn="r"/>
            <a:r>
              <a:rPr lang="it-IT" sz="2000" dirty="0" smtClean="0">
                <a:solidFill>
                  <a:srgbClr val="C00000"/>
                </a:solidFill>
                <a:latin typeface="Cambria" panose="02040503050406030204" pitchFamily="18" charset="0"/>
              </a:rPr>
              <a:t>Da ORDINARIO a FORFETARIO: conseguenze</a:t>
            </a:r>
          </a:p>
          <a:p>
            <a:endParaRPr lang="it-IT" sz="2000" dirty="0" smtClean="0">
              <a:solidFill>
                <a:srgbClr val="C00000"/>
              </a:solidFill>
              <a:latin typeface="Cambria" panose="02040503050406030204" pitchFamily="18" charset="0"/>
            </a:endParaRPr>
          </a:p>
          <a:p>
            <a:pPr algn="just">
              <a:buFontTx/>
              <a:buChar char="-"/>
            </a:pPr>
            <a:r>
              <a:rPr lang="it-IT" sz="1800" dirty="0" smtClean="0">
                <a:solidFill>
                  <a:srgbClr val="C00000"/>
                </a:solidFill>
                <a:latin typeface="Cambria" panose="02040503050406030204" pitchFamily="18" charset="0"/>
              </a:rPr>
              <a:t> i costi sostenuti (ma irrilevanti) nel periodo di applicazione del regime forfettario non assumono rilevanza nella determinazione del reddito degli anni successivi: ciò significa che gli acquisti di beni destinati alla vendita, durante il periodo di applicazione del regime forfettario non assumono rilevanza nella determinazione del reddito negli anni successivi </a:t>
            </a:r>
            <a:r>
              <a:rPr lang="it-IT" sz="1800" dirty="0" err="1" smtClean="0">
                <a:solidFill>
                  <a:srgbClr val="C00000"/>
                </a:solidFill>
                <a:latin typeface="Cambria" panose="02040503050406030204" pitchFamily="18" charset="0"/>
              </a:rPr>
              <a:t>sicchè</a:t>
            </a:r>
            <a:r>
              <a:rPr lang="it-IT" sz="1800" dirty="0" smtClean="0">
                <a:solidFill>
                  <a:srgbClr val="C00000"/>
                </a:solidFill>
                <a:latin typeface="Cambria" panose="02040503050406030204" pitchFamily="18" charset="0"/>
              </a:rPr>
              <a:t> il contribuente, con riferimento al primo periodo di imposta di uscita dal regime agevolato, non potrà rilevare le rimanenze iniziali in relazione agli acquisti dei beni non venduti nei periodi di imposta precedenti. Ciò determina una doppia imposizione sul medesimo presupposto impositivo</a:t>
            </a:r>
          </a:p>
          <a:p>
            <a:pPr algn="just"/>
            <a:r>
              <a:rPr lang="it-IT" sz="1800" dirty="0" smtClean="0">
                <a:solidFill>
                  <a:srgbClr val="C00000"/>
                </a:solidFill>
                <a:latin typeface="Cambria" panose="02040503050406030204" pitchFamily="18" charset="0"/>
              </a:rPr>
              <a:t/>
            </a:r>
            <a:br>
              <a:rPr lang="it-IT" sz="1800" dirty="0" smtClean="0">
                <a:solidFill>
                  <a:srgbClr val="C00000"/>
                </a:solidFill>
                <a:latin typeface="Cambria" panose="02040503050406030204" pitchFamily="18" charset="0"/>
              </a:rPr>
            </a:br>
            <a:r>
              <a:rPr lang="it-IT" sz="2000" dirty="0" smtClean="0">
                <a:solidFill>
                  <a:srgbClr val="C00000"/>
                </a:solidFill>
                <a:latin typeface="Cambria" panose="02040503050406030204" pitchFamily="18" charset="0"/>
              </a:rPr>
              <a:t/>
            </a:r>
            <a:br>
              <a:rPr lang="it-IT" sz="2000" dirty="0" smtClean="0">
                <a:solidFill>
                  <a:srgbClr val="C00000"/>
                </a:solidFill>
                <a:latin typeface="Cambria" panose="02040503050406030204" pitchFamily="18" charset="0"/>
              </a:rPr>
            </a:br>
            <a:endParaRPr lang="it-IT" sz="2000" dirty="0" smtClean="0">
              <a:solidFill>
                <a:srgbClr val="C00000"/>
              </a:solidFill>
              <a:latin typeface="Cambria" panose="02040503050406030204" pitchFamily="18" charset="0"/>
            </a:endParaRPr>
          </a:p>
          <a:p>
            <a:endParaRPr lang="it-IT" sz="2000" dirty="0" smtClean="0">
              <a:solidFill>
                <a:srgbClr val="C00000"/>
              </a:solidFill>
              <a:latin typeface="Cambria" panose="02040503050406030204" pitchFamily="18" charset="0"/>
            </a:endParaRPr>
          </a:p>
          <a:p>
            <a:endParaRPr lang="it-IT" sz="2000" dirty="0" smtClean="0">
              <a:solidFill>
                <a:srgbClr val="C00000"/>
              </a:solidFill>
              <a:latin typeface="Cambria" panose="02040503050406030204" pitchFamily="18" charset="0"/>
            </a:endParaRPr>
          </a:p>
          <a:p>
            <a:endParaRPr lang="it-IT" sz="2000" dirty="0">
              <a:solidFill>
                <a:srgbClr val="C00000"/>
              </a:solidFill>
              <a:latin typeface="Cambria" panose="02040503050406030204" pitchFamily="18" charset="0"/>
            </a:endParaRPr>
          </a:p>
          <a:p>
            <a:endParaRPr lang="it-IT" sz="2000" dirty="0">
              <a:solidFill>
                <a:srgbClr val="C00000"/>
              </a:solidFill>
            </a:endParaRPr>
          </a:p>
        </p:txBody>
      </p:sp>
    </p:spTree>
    <p:extLst>
      <p:ext uri="{BB962C8B-B14F-4D97-AF65-F5344CB8AC3E}">
        <p14:creationId xmlns:p14="http://schemas.microsoft.com/office/powerpoint/2010/main" val="2742263110"/>
      </p:ext>
    </p:extLst>
  </p:cSld>
  <p:clrMapOvr>
    <a:masterClrMapping/>
  </p:clrMapOvr>
  <p:transition spd="slow">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00038" y="856357"/>
            <a:ext cx="7200800" cy="4278094"/>
          </a:xfrm>
          <a:prstGeom prst="rect">
            <a:avLst/>
          </a:prstGeom>
          <a:noFill/>
        </p:spPr>
        <p:txBody>
          <a:bodyPr wrap="square" rtlCol="0">
            <a:spAutoFit/>
          </a:bodyPr>
          <a:lstStyle/>
          <a:p>
            <a:r>
              <a:rPr lang="it-IT" sz="2000" b="1" dirty="0">
                <a:solidFill>
                  <a:srgbClr val="C00000"/>
                </a:solidFill>
                <a:latin typeface="Cambria" panose="02040503050406030204" pitchFamily="18" charset="0"/>
              </a:rPr>
              <a:t>IL REGIME </a:t>
            </a:r>
            <a:r>
              <a:rPr lang="it-IT" sz="2000" b="1" dirty="0" smtClean="0">
                <a:solidFill>
                  <a:srgbClr val="C00000"/>
                </a:solidFill>
                <a:latin typeface="Cambria" panose="02040503050406030204" pitchFamily="18" charset="0"/>
              </a:rPr>
              <a:t>FORFETARIO: COSA RESTA INVIARIATO?</a:t>
            </a:r>
          </a:p>
          <a:p>
            <a:endParaRPr lang="it-IT" sz="2000" dirty="0" smtClean="0">
              <a:solidFill>
                <a:srgbClr val="C00000"/>
              </a:solidFill>
              <a:latin typeface="Cambria" panose="02040503050406030204" pitchFamily="18" charset="0"/>
            </a:endParaRPr>
          </a:p>
          <a:p>
            <a:pPr algn="r"/>
            <a:r>
              <a:rPr lang="it-IT" sz="2000" dirty="0" smtClean="0">
                <a:solidFill>
                  <a:srgbClr val="C00000"/>
                </a:solidFill>
                <a:latin typeface="Cambria" panose="02040503050406030204" pitchFamily="18" charset="0"/>
              </a:rPr>
              <a:t>Da ORDINARIO a FORFETARIO: conseguenze</a:t>
            </a:r>
          </a:p>
          <a:p>
            <a:endParaRPr lang="it-IT" sz="2000" dirty="0" smtClean="0">
              <a:solidFill>
                <a:srgbClr val="C00000"/>
              </a:solidFill>
              <a:latin typeface="Cambria" panose="02040503050406030204" pitchFamily="18" charset="0"/>
            </a:endParaRPr>
          </a:p>
          <a:p>
            <a:pPr algn="just">
              <a:buFontTx/>
              <a:buChar char="-"/>
            </a:pPr>
            <a:r>
              <a:rPr lang="it-IT" sz="1800" dirty="0" smtClean="0">
                <a:solidFill>
                  <a:srgbClr val="C00000"/>
                </a:solidFill>
                <a:latin typeface="Cambria" panose="02040503050406030204" pitchFamily="18" charset="0"/>
              </a:rPr>
              <a:t> Nel periodo di imposta di uscita dal regime forfettario e in quelli successivi, ai beni strumentali acquistati nel corso del regime forfettario non si applica il processo di ammortamento fiscale.</a:t>
            </a:r>
          </a:p>
          <a:p>
            <a:pPr algn="just"/>
            <a:r>
              <a:rPr lang="it-IT" sz="1800" dirty="0" smtClean="0">
                <a:solidFill>
                  <a:srgbClr val="C00000"/>
                </a:solidFill>
                <a:latin typeface="Cambria" panose="02040503050406030204" pitchFamily="18" charset="0"/>
              </a:rPr>
              <a:t/>
            </a:r>
            <a:br>
              <a:rPr lang="it-IT" sz="1800" dirty="0" smtClean="0">
                <a:solidFill>
                  <a:srgbClr val="C00000"/>
                </a:solidFill>
                <a:latin typeface="Cambria" panose="02040503050406030204" pitchFamily="18" charset="0"/>
              </a:rPr>
            </a:br>
            <a:r>
              <a:rPr lang="it-IT" sz="2000" dirty="0" smtClean="0">
                <a:solidFill>
                  <a:srgbClr val="C00000"/>
                </a:solidFill>
                <a:latin typeface="Cambria" panose="02040503050406030204" pitchFamily="18" charset="0"/>
              </a:rPr>
              <a:t/>
            </a:r>
            <a:br>
              <a:rPr lang="it-IT" sz="2000" dirty="0" smtClean="0">
                <a:solidFill>
                  <a:srgbClr val="C00000"/>
                </a:solidFill>
                <a:latin typeface="Cambria" panose="02040503050406030204" pitchFamily="18" charset="0"/>
              </a:rPr>
            </a:br>
            <a:endParaRPr lang="it-IT" sz="2000" dirty="0" smtClean="0">
              <a:solidFill>
                <a:srgbClr val="C00000"/>
              </a:solidFill>
              <a:latin typeface="Cambria" panose="02040503050406030204" pitchFamily="18" charset="0"/>
            </a:endParaRPr>
          </a:p>
          <a:p>
            <a:endParaRPr lang="it-IT" sz="2000" dirty="0" smtClean="0">
              <a:solidFill>
                <a:srgbClr val="C00000"/>
              </a:solidFill>
              <a:latin typeface="Cambria" panose="02040503050406030204" pitchFamily="18" charset="0"/>
            </a:endParaRPr>
          </a:p>
          <a:p>
            <a:endParaRPr lang="it-IT" sz="2000" dirty="0" smtClean="0">
              <a:solidFill>
                <a:srgbClr val="C00000"/>
              </a:solidFill>
              <a:latin typeface="Cambria" panose="02040503050406030204" pitchFamily="18" charset="0"/>
            </a:endParaRPr>
          </a:p>
          <a:p>
            <a:endParaRPr lang="it-IT" sz="2000" dirty="0">
              <a:solidFill>
                <a:srgbClr val="C00000"/>
              </a:solidFill>
              <a:latin typeface="Cambria" panose="02040503050406030204" pitchFamily="18" charset="0"/>
            </a:endParaRPr>
          </a:p>
          <a:p>
            <a:endParaRPr lang="it-IT" sz="2000" dirty="0">
              <a:solidFill>
                <a:srgbClr val="C00000"/>
              </a:solidFill>
            </a:endParaRPr>
          </a:p>
        </p:txBody>
      </p:sp>
    </p:spTree>
    <p:extLst>
      <p:ext uri="{BB962C8B-B14F-4D97-AF65-F5344CB8AC3E}">
        <p14:creationId xmlns:p14="http://schemas.microsoft.com/office/powerpoint/2010/main" val="2742263110"/>
      </p:ext>
    </p:extLst>
  </p:cSld>
  <p:clrMapOvr>
    <a:masterClrMapping/>
  </p:clrMapOvr>
  <p:transition spd="slow">
    <p:blinds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00038" y="856357"/>
            <a:ext cx="7200800" cy="6217087"/>
          </a:xfrm>
          <a:prstGeom prst="rect">
            <a:avLst/>
          </a:prstGeom>
          <a:noFill/>
        </p:spPr>
        <p:txBody>
          <a:bodyPr wrap="square" rtlCol="0">
            <a:spAutoFit/>
          </a:bodyPr>
          <a:lstStyle/>
          <a:p>
            <a:r>
              <a:rPr lang="it-IT" sz="2000" b="1" dirty="0">
                <a:solidFill>
                  <a:srgbClr val="C00000"/>
                </a:solidFill>
                <a:latin typeface="Cambria" panose="02040503050406030204" pitchFamily="18" charset="0"/>
              </a:rPr>
              <a:t>IL REGIME </a:t>
            </a:r>
            <a:r>
              <a:rPr lang="it-IT" sz="2000" b="1" dirty="0" smtClean="0">
                <a:solidFill>
                  <a:srgbClr val="C00000"/>
                </a:solidFill>
                <a:latin typeface="Cambria" panose="02040503050406030204" pitchFamily="18" charset="0"/>
              </a:rPr>
              <a:t>FORFETARIO: COSA RESTA INVIARIATO?</a:t>
            </a:r>
          </a:p>
          <a:p>
            <a:endParaRPr lang="it-IT" sz="2000" dirty="0" smtClean="0">
              <a:solidFill>
                <a:srgbClr val="C00000"/>
              </a:solidFill>
              <a:latin typeface="Cambria" panose="02040503050406030204" pitchFamily="18" charset="0"/>
            </a:endParaRPr>
          </a:p>
          <a:p>
            <a:pPr algn="r"/>
            <a:r>
              <a:rPr lang="it-IT" sz="2000" dirty="0" smtClean="0">
                <a:solidFill>
                  <a:srgbClr val="C00000"/>
                </a:solidFill>
                <a:latin typeface="Cambria" panose="02040503050406030204" pitchFamily="18" charset="0"/>
              </a:rPr>
              <a:t>Da ORDINARIO a FORFETARIO: conseguenze</a:t>
            </a:r>
          </a:p>
          <a:p>
            <a:endParaRPr lang="it-IT" sz="2000" dirty="0" smtClean="0">
              <a:solidFill>
                <a:srgbClr val="C00000"/>
              </a:solidFill>
              <a:latin typeface="Cambria" panose="02040503050406030204" pitchFamily="18" charset="0"/>
            </a:endParaRPr>
          </a:p>
          <a:p>
            <a:pPr algn="just"/>
            <a:r>
              <a:rPr lang="it-IT" sz="1800" dirty="0" smtClean="0">
                <a:solidFill>
                  <a:srgbClr val="C00000"/>
                </a:solidFill>
                <a:latin typeface="Cambria" panose="02040503050406030204" pitchFamily="18" charset="0"/>
              </a:rPr>
              <a:t>Il regime cessa dall’anno SUCCESSIVO a quello in cui :</a:t>
            </a:r>
          </a:p>
          <a:p>
            <a:pPr algn="just"/>
            <a:r>
              <a:rPr lang="it-IT" sz="1800" dirty="0" smtClean="0">
                <a:solidFill>
                  <a:srgbClr val="C00000"/>
                </a:solidFill>
                <a:latin typeface="Cambria" panose="02040503050406030204" pitchFamily="18" charset="0"/>
              </a:rPr>
              <a:t>	- viene meno uno dei requisiti di ammissione</a:t>
            </a:r>
          </a:p>
          <a:p>
            <a:pPr algn="just"/>
            <a:r>
              <a:rPr lang="it-IT" sz="1800" dirty="0" smtClean="0">
                <a:solidFill>
                  <a:srgbClr val="C00000"/>
                </a:solidFill>
                <a:latin typeface="Cambria" panose="02040503050406030204" pitchFamily="18" charset="0"/>
              </a:rPr>
              <a:t>	- si verifica una fattispecie di esclusione</a:t>
            </a:r>
          </a:p>
          <a:p>
            <a:r>
              <a:rPr lang="it-IT" sz="1800" dirty="0" smtClean="0">
                <a:solidFill>
                  <a:srgbClr val="C00000"/>
                </a:solidFill>
                <a:latin typeface="Cambria" panose="02040503050406030204" pitchFamily="18" charset="0"/>
              </a:rPr>
              <a:t>	- diviene definitivo un accertamento con il quale viene 	riscontrato il venir meno di una delle condizioni (Non è chiaro 	se il momento in cui il regime cessa di esistere sia quello 	successivo a quello accertato o a quello in cui l’accertamento 	diviene definitivo. Ad esempio, se un accertamento relativo 	all’anno 2015 diviene definitivo nel 2018, non è chiaro se il 	soggetto accertato cessa di essere forfettario dal 2016 o dal 	2019)</a:t>
            </a:r>
            <a:br>
              <a:rPr lang="it-IT" sz="1800" dirty="0" smtClean="0">
                <a:solidFill>
                  <a:srgbClr val="C00000"/>
                </a:solidFill>
                <a:latin typeface="Cambria" panose="02040503050406030204" pitchFamily="18" charset="0"/>
              </a:rPr>
            </a:br>
            <a:r>
              <a:rPr lang="it-IT" sz="2000" dirty="0" smtClean="0">
                <a:solidFill>
                  <a:srgbClr val="C00000"/>
                </a:solidFill>
                <a:latin typeface="Cambria" panose="02040503050406030204" pitchFamily="18" charset="0"/>
              </a:rPr>
              <a:t/>
            </a:r>
            <a:br>
              <a:rPr lang="it-IT" sz="2000" dirty="0" smtClean="0">
                <a:solidFill>
                  <a:srgbClr val="C00000"/>
                </a:solidFill>
                <a:latin typeface="Cambria" panose="02040503050406030204" pitchFamily="18" charset="0"/>
              </a:rPr>
            </a:br>
            <a:endParaRPr lang="it-IT" sz="2000" dirty="0" smtClean="0">
              <a:solidFill>
                <a:srgbClr val="C00000"/>
              </a:solidFill>
              <a:latin typeface="Cambria" panose="02040503050406030204" pitchFamily="18" charset="0"/>
            </a:endParaRPr>
          </a:p>
          <a:p>
            <a:endParaRPr lang="it-IT" sz="2000" dirty="0" smtClean="0">
              <a:solidFill>
                <a:srgbClr val="C00000"/>
              </a:solidFill>
              <a:latin typeface="Cambria" panose="02040503050406030204" pitchFamily="18" charset="0"/>
            </a:endParaRPr>
          </a:p>
          <a:p>
            <a:endParaRPr lang="it-IT" sz="2000" dirty="0" smtClean="0">
              <a:solidFill>
                <a:srgbClr val="C00000"/>
              </a:solidFill>
              <a:latin typeface="Cambria" panose="02040503050406030204" pitchFamily="18" charset="0"/>
            </a:endParaRPr>
          </a:p>
          <a:p>
            <a:endParaRPr lang="it-IT" sz="2000" dirty="0">
              <a:solidFill>
                <a:srgbClr val="C00000"/>
              </a:solidFill>
              <a:latin typeface="Cambria" panose="02040503050406030204" pitchFamily="18" charset="0"/>
            </a:endParaRPr>
          </a:p>
          <a:p>
            <a:endParaRPr lang="it-IT" sz="2000" dirty="0">
              <a:solidFill>
                <a:srgbClr val="C00000"/>
              </a:solidFill>
            </a:endParaRPr>
          </a:p>
        </p:txBody>
      </p:sp>
    </p:spTree>
    <p:extLst>
      <p:ext uri="{BB962C8B-B14F-4D97-AF65-F5344CB8AC3E}">
        <p14:creationId xmlns:p14="http://schemas.microsoft.com/office/powerpoint/2010/main" val="2742263110"/>
      </p:ext>
    </p:extLst>
  </p:cSld>
  <p:clrMapOvr>
    <a:masterClrMapping/>
  </p:clrMapOvr>
  <p:transition spd="slow">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84014" y="712341"/>
            <a:ext cx="7200800" cy="4047262"/>
          </a:xfrm>
          <a:prstGeom prst="rect">
            <a:avLst/>
          </a:prstGeom>
          <a:noFill/>
        </p:spPr>
        <p:txBody>
          <a:bodyPr wrap="square" rtlCol="0">
            <a:spAutoFit/>
          </a:bodyPr>
          <a:lstStyle/>
          <a:p>
            <a:pPr lvl="0"/>
            <a:r>
              <a:rPr lang="it-IT" sz="2000" b="1" dirty="0" smtClean="0">
                <a:solidFill>
                  <a:srgbClr val="C00000"/>
                </a:solidFill>
                <a:latin typeface="Cambria" panose="02040503050406030204" pitchFamily="18" charset="0"/>
              </a:rPr>
              <a:t/>
            </a:r>
            <a:br>
              <a:rPr lang="it-IT" sz="2000" b="1" dirty="0" smtClean="0">
                <a:solidFill>
                  <a:srgbClr val="C00000"/>
                </a:solidFill>
                <a:latin typeface="Cambria" panose="02040503050406030204" pitchFamily="18" charset="0"/>
              </a:rPr>
            </a:br>
            <a:r>
              <a:rPr lang="it-IT" sz="2000" b="1" dirty="0" smtClean="0">
                <a:solidFill>
                  <a:srgbClr val="C00000"/>
                </a:solidFill>
                <a:latin typeface="Cambria" panose="02040503050406030204" pitchFamily="18" charset="0"/>
              </a:rPr>
              <a:t>Il nuovo regime forfetario</a:t>
            </a:r>
            <a:endParaRPr lang="it-IT" sz="2000" dirty="0">
              <a:solidFill>
                <a:srgbClr val="C00000"/>
              </a:solidFill>
              <a:latin typeface="Cambria" panose="02040503050406030204" pitchFamily="18" charset="0"/>
            </a:endParaRPr>
          </a:p>
          <a:p>
            <a:r>
              <a:rPr lang="it-IT" sz="2000" b="1" dirty="0" smtClean="0">
                <a:solidFill>
                  <a:srgbClr val="C00000"/>
                </a:solidFill>
                <a:latin typeface="Cambria" panose="02040503050406030204" pitchFamily="18" charset="0"/>
              </a:rPr>
              <a:t/>
            </a:r>
            <a:br>
              <a:rPr lang="it-IT" sz="2000" b="1" dirty="0" smtClean="0">
                <a:solidFill>
                  <a:srgbClr val="C00000"/>
                </a:solidFill>
                <a:latin typeface="Cambria" panose="02040503050406030204" pitchFamily="18" charset="0"/>
              </a:rPr>
            </a:br>
            <a:r>
              <a:rPr lang="it-IT" sz="2000" b="1" dirty="0" smtClean="0">
                <a:solidFill>
                  <a:srgbClr val="C00000"/>
                </a:solidFill>
                <a:latin typeface="Cambria" panose="02040503050406030204" pitchFamily="18" charset="0"/>
              </a:rPr>
              <a:t>Il c.d. super ammortamento</a:t>
            </a:r>
            <a:endParaRPr lang="it-IT" sz="2000" dirty="0" smtClean="0">
              <a:solidFill>
                <a:srgbClr val="C00000"/>
              </a:solidFill>
              <a:latin typeface="Cambria" panose="02040503050406030204" pitchFamily="18" charset="0"/>
            </a:endParaRPr>
          </a:p>
          <a:p>
            <a:pPr lvl="0"/>
            <a:endParaRPr lang="it-IT" sz="2000" b="1" dirty="0" smtClean="0">
              <a:solidFill>
                <a:srgbClr val="C00000"/>
              </a:solidFill>
              <a:latin typeface="Cambria" panose="02040503050406030204" pitchFamily="18" charset="0"/>
            </a:endParaRPr>
          </a:p>
          <a:p>
            <a:pPr lvl="0"/>
            <a:r>
              <a:rPr lang="it-IT" sz="2000" b="1" dirty="0" smtClean="0">
                <a:solidFill>
                  <a:srgbClr val="C00000"/>
                </a:solidFill>
                <a:latin typeface="Cambria" panose="02040503050406030204" pitchFamily="18" charset="0"/>
              </a:rPr>
              <a:t>L’assegnazione/cessione dei beni ai soci</a:t>
            </a:r>
          </a:p>
          <a:p>
            <a:pPr lvl="0"/>
            <a:endParaRPr lang="it-IT" sz="2000" b="1" dirty="0" smtClean="0">
              <a:solidFill>
                <a:srgbClr val="C00000"/>
              </a:solidFill>
              <a:latin typeface="Cambria" panose="02040503050406030204" pitchFamily="18" charset="0"/>
            </a:endParaRPr>
          </a:p>
          <a:p>
            <a:pPr lvl="0"/>
            <a:r>
              <a:rPr lang="it-IT" sz="2000" b="1" dirty="0" smtClean="0">
                <a:solidFill>
                  <a:srgbClr val="C00000"/>
                </a:solidFill>
                <a:latin typeface="Cambria" panose="02040503050406030204" pitchFamily="18" charset="0"/>
              </a:rPr>
              <a:t>L’estromissione </a:t>
            </a:r>
            <a:r>
              <a:rPr lang="it-IT" sz="2000" b="1" dirty="0">
                <a:solidFill>
                  <a:srgbClr val="C00000"/>
                </a:solidFill>
                <a:latin typeface="Cambria" panose="02040503050406030204" pitchFamily="18" charset="0"/>
              </a:rPr>
              <a:t>agevolata dei beni di </a:t>
            </a:r>
            <a:r>
              <a:rPr lang="it-IT" sz="2000" b="1" dirty="0" smtClean="0">
                <a:solidFill>
                  <a:srgbClr val="C00000"/>
                </a:solidFill>
                <a:latin typeface="Cambria" panose="02040503050406030204" pitchFamily="18" charset="0"/>
              </a:rPr>
              <a:t>impresa</a:t>
            </a:r>
            <a:endParaRPr lang="it-IT" sz="2000" dirty="0">
              <a:solidFill>
                <a:srgbClr val="C00000"/>
              </a:solidFill>
              <a:latin typeface="Cambria" panose="02040503050406030204" pitchFamily="18" charset="0"/>
            </a:endParaRPr>
          </a:p>
          <a:p>
            <a:pPr lvl="0"/>
            <a:r>
              <a:rPr lang="it-IT" sz="2000" b="1" dirty="0" smtClean="0">
                <a:solidFill>
                  <a:srgbClr val="C00000"/>
                </a:solidFill>
                <a:latin typeface="Cambria" panose="02040503050406030204" pitchFamily="18" charset="0"/>
              </a:rPr>
              <a:t/>
            </a:r>
            <a:br>
              <a:rPr lang="it-IT" sz="2000" b="1" dirty="0" smtClean="0">
                <a:solidFill>
                  <a:srgbClr val="C00000"/>
                </a:solidFill>
                <a:latin typeface="Cambria" panose="02040503050406030204" pitchFamily="18" charset="0"/>
              </a:rPr>
            </a:br>
            <a:r>
              <a:rPr lang="it-IT" sz="2000" b="1" dirty="0" smtClean="0">
                <a:solidFill>
                  <a:srgbClr val="C00000"/>
                </a:solidFill>
                <a:latin typeface="Cambria" panose="02040503050406030204" pitchFamily="18" charset="0"/>
              </a:rPr>
              <a:t>Il nuovo ravvedimento e le nuove sanzioni tributarie</a:t>
            </a:r>
          </a:p>
          <a:p>
            <a:pPr lvl="0"/>
            <a:endParaRPr lang="it-IT" sz="2000" b="1" dirty="0" smtClean="0">
              <a:solidFill>
                <a:srgbClr val="C00000"/>
              </a:solidFill>
              <a:latin typeface="Cambria" panose="02040503050406030204" pitchFamily="18" charset="0"/>
            </a:endParaRPr>
          </a:p>
          <a:p>
            <a:pPr lvl="0"/>
            <a:r>
              <a:rPr lang="it-IT" sz="2000" b="1" dirty="0" smtClean="0">
                <a:solidFill>
                  <a:srgbClr val="C00000"/>
                </a:solidFill>
                <a:latin typeface="Cambria" panose="02040503050406030204" pitchFamily="18" charset="0"/>
              </a:rPr>
              <a:t>Dichiarazione Iva e comunicazione dati annuale</a:t>
            </a:r>
            <a:endParaRPr lang="it-IT" sz="2000" dirty="0">
              <a:solidFill>
                <a:srgbClr val="C00000"/>
              </a:solidFill>
              <a:latin typeface="Cambria" panose="02040503050406030204" pitchFamily="18" charset="0"/>
            </a:endParaRPr>
          </a:p>
          <a:p>
            <a:endParaRPr lang="it-IT" dirty="0"/>
          </a:p>
        </p:txBody>
      </p:sp>
    </p:spTree>
    <p:extLst>
      <p:ext uri="{BB962C8B-B14F-4D97-AF65-F5344CB8AC3E}">
        <p14:creationId xmlns:p14="http://schemas.microsoft.com/office/powerpoint/2010/main" val="2212552188"/>
      </p:ext>
    </p:extLst>
  </p:cSld>
  <p:clrMapOvr>
    <a:masterClrMapping/>
  </p:clrMapOvr>
  <p:transition spd="slow">
    <p:blinds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00038" y="856357"/>
            <a:ext cx="7200800" cy="6709529"/>
          </a:xfrm>
          <a:prstGeom prst="rect">
            <a:avLst/>
          </a:prstGeom>
          <a:noFill/>
        </p:spPr>
        <p:txBody>
          <a:bodyPr wrap="square" rtlCol="0">
            <a:spAutoFit/>
          </a:bodyPr>
          <a:lstStyle/>
          <a:p>
            <a:r>
              <a:rPr lang="it-IT" sz="2000" b="1" dirty="0">
                <a:solidFill>
                  <a:srgbClr val="C00000"/>
                </a:solidFill>
                <a:latin typeface="Cambria" panose="02040503050406030204" pitchFamily="18" charset="0"/>
              </a:rPr>
              <a:t>IL REGIME </a:t>
            </a:r>
            <a:r>
              <a:rPr lang="it-IT" sz="2000" b="1" dirty="0" smtClean="0">
                <a:solidFill>
                  <a:srgbClr val="C00000"/>
                </a:solidFill>
                <a:latin typeface="Cambria" panose="02040503050406030204" pitchFamily="18" charset="0"/>
              </a:rPr>
              <a:t>FORFETARIO 2015: indicazioni in Unico16 </a:t>
            </a:r>
            <a:r>
              <a:rPr lang="it-IT" sz="1800" b="1" dirty="0" smtClean="0">
                <a:solidFill>
                  <a:srgbClr val="C00000"/>
                </a:solidFill>
                <a:latin typeface="Cambria" panose="02040503050406030204" pitchFamily="18" charset="0"/>
              </a:rPr>
              <a:t>(commi 69 e 73 della L. n. 190/14: dati dei sostituiti e specifici obblighi informativi per gli </a:t>
            </a:r>
            <a:r>
              <a:rPr lang="it-IT" sz="1800" b="1" dirty="0" err="1" smtClean="0">
                <a:solidFill>
                  <a:srgbClr val="C00000"/>
                </a:solidFill>
                <a:latin typeface="Cambria" panose="02040503050406030204" pitchFamily="18" charset="0"/>
              </a:rPr>
              <a:t>sds</a:t>
            </a:r>
            <a:r>
              <a:rPr lang="it-IT" sz="1800" b="1" dirty="0" smtClean="0">
                <a:solidFill>
                  <a:srgbClr val="C00000"/>
                </a:solidFill>
                <a:latin typeface="Cambria" panose="02040503050406030204" pitchFamily="18" charset="0"/>
              </a:rPr>
              <a:t>)</a:t>
            </a:r>
          </a:p>
          <a:p>
            <a:endParaRPr lang="it-IT" sz="2000" dirty="0" smtClean="0">
              <a:solidFill>
                <a:srgbClr val="C00000"/>
              </a:solidFill>
              <a:latin typeface="Cambria" panose="02040503050406030204" pitchFamily="18" charset="0"/>
            </a:endParaRPr>
          </a:p>
          <a:p>
            <a:pPr algn="just"/>
            <a:r>
              <a:rPr lang="it-IT" sz="1800" dirty="0" smtClean="0">
                <a:solidFill>
                  <a:srgbClr val="C00000"/>
                </a:solidFill>
                <a:latin typeface="Cambria" panose="02040503050406030204" pitchFamily="18" charset="0"/>
              </a:rPr>
              <a:t>I dati dei sostituiti (CF  e redditi) vanno in RS371 e segg.</a:t>
            </a:r>
          </a:p>
          <a:p>
            <a:pPr algn="just"/>
            <a:endParaRPr lang="it-IT" sz="1800" dirty="0" smtClean="0">
              <a:solidFill>
                <a:srgbClr val="C00000"/>
              </a:solidFill>
              <a:latin typeface="Cambria" panose="02040503050406030204" pitchFamily="18" charset="0"/>
            </a:endParaRPr>
          </a:p>
          <a:p>
            <a:pPr algn="just"/>
            <a:endParaRPr lang="it-IT" sz="1800" dirty="0" smtClean="0">
              <a:solidFill>
                <a:srgbClr val="C00000"/>
              </a:solidFill>
              <a:latin typeface="Cambria" panose="02040503050406030204" pitchFamily="18" charset="0"/>
            </a:endParaRPr>
          </a:p>
          <a:p>
            <a:pPr algn="just"/>
            <a:r>
              <a:rPr lang="it-IT" sz="1800" dirty="0" smtClean="0">
                <a:solidFill>
                  <a:srgbClr val="C00000"/>
                </a:solidFill>
                <a:latin typeface="Cambria" panose="02040503050406030204" pitchFamily="18" charset="0"/>
              </a:rPr>
              <a:t>Imprese: </a:t>
            </a:r>
          </a:p>
          <a:p>
            <a:pPr algn="just"/>
            <a:endParaRPr lang="it-IT" sz="1800" dirty="0" smtClean="0">
              <a:solidFill>
                <a:srgbClr val="C00000"/>
              </a:solidFill>
              <a:latin typeface="Cambria" panose="02040503050406030204" pitchFamily="18" charset="0"/>
            </a:endParaRPr>
          </a:p>
          <a:p>
            <a:pPr algn="just"/>
            <a:r>
              <a:rPr lang="it-IT" sz="1800" dirty="0">
                <a:solidFill>
                  <a:srgbClr val="C00000"/>
                </a:solidFill>
                <a:latin typeface="Cambria" panose="02040503050406030204" pitchFamily="18" charset="0"/>
              </a:rPr>
              <a:t>	</a:t>
            </a:r>
            <a:r>
              <a:rPr lang="it-IT" sz="1800" dirty="0" smtClean="0">
                <a:solidFill>
                  <a:srgbClr val="C00000"/>
                </a:solidFill>
                <a:latin typeface="Cambria" panose="02040503050406030204" pitchFamily="18" charset="0"/>
              </a:rPr>
              <a:t>- RS 374: giornate retribuite</a:t>
            </a:r>
          </a:p>
          <a:p>
            <a:pPr algn="just"/>
            <a:r>
              <a:rPr lang="it-IT" sz="1800" dirty="0">
                <a:solidFill>
                  <a:srgbClr val="C00000"/>
                </a:solidFill>
                <a:latin typeface="Cambria" panose="02040503050406030204" pitchFamily="18" charset="0"/>
              </a:rPr>
              <a:t>	</a:t>
            </a:r>
            <a:r>
              <a:rPr lang="it-IT" sz="1800" dirty="0" smtClean="0">
                <a:solidFill>
                  <a:srgbClr val="C00000"/>
                </a:solidFill>
                <a:latin typeface="Cambria" panose="02040503050406030204" pitchFamily="18" charset="0"/>
              </a:rPr>
              <a:t>- RS 375: mezzi di trasporto posseduti</a:t>
            </a:r>
          </a:p>
          <a:p>
            <a:pPr algn="just"/>
            <a:r>
              <a:rPr lang="it-IT" sz="1800" dirty="0">
                <a:solidFill>
                  <a:srgbClr val="C00000"/>
                </a:solidFill>
                <a:latin typeface="Cambria" panose="02040503050406030204" pitchFamily="18" charset="0"/>
              </a:rPr>
              <a:t>	</a:t>
            </a:r>
            <a:r>
              <a:rPr lang="it-IT" sz="1800" dirty="0" smtClean="0">
                <a:solidFill>
                  <a:srgbClr val="C00000"/>
                </a:solidFill>
                <a:latin typeface="Cambria" panose="02040503050406030204" pitchFamily="18" charset="0"/>
              </a:rPr>
              <a:t>- RS 376: costi per </a:t>
            </a:r>
            <a:r>
              <a:rPr lang="it-IT" sz="1800" dirty="0" err="1" smtClean="0">
                <a:solidFill>
                  <a:srgbClr val="C00000"/>
                </a:solidFill>
                <a:latin typeface="Cambria" panose="02040503050406030204" pitchFamily="18" charset="0"/>
              </a:rPr>
              <a:t>m.p.</a:t>
            </a:r>
            <a:r>
              <a:rPr lang="it-IT" sz="1800" dirty="0" smtClean="0">
                <a:solidFill>
                  <a:srgbClr val="C00000"/>
                </a:solidFill>
                <a:latin typeface="Cambria" panose="02040503050406030204" pitchFamily="18" charset="0"/>
              </a:rPr>
              <a:t>, merci e servizi direttamente correlati 	ai ricavi</a:t>
            </a:r>
          </a:p>
          <a:p>
            <a:pPr algn="just"/>
            <a:r>
              <a:rPr lang="it-IT" sz="1800" dirty="0">
                <a:solidFill>
                  <a:srgbClr val="C00000"/>
                </a:solidFill>
                <a:latin typeface="Cambria" panose="02040503050406030204" pitchFamily="18" charset="0"/>
              </a:rPr>
              <a:t>	</a:t>
            </a:r>
            <a:r>
              <a:rPr lang="it-IT" sz="1800" dirty="0" smtClean="0">
                <a:solidFill>
                  <a:srgbClr val="C00000"/>
                </a:solidFill>
                <a:latin typeface="Cambria" panose="02040503050406030204" pitchFamily="18" charset="0"/>
              </a:rPr>
              <a:t>- RS 377: godimento beni di terzi</a:t>
            </a:r>
          </a:p>
          <a:p>
            <a:pPr algn="just"/>
            <a:r>
              <a:rPr lang="it-IT" sz="1800" dirty="0">
                <a:solidFill>
                  <a:srgbClr val="C00000"/>
                </a:solidFill>
                <a:latin typeface="Cambria" panose="02040503050406030204" pitchFamily="18" charset="0"/>
              </a:rPr>
              <a:t>	- RS </a:t>
            </a:r>
            <a:r>
              <a:rPr lang="it-IT" sz="1800" dirty="0" smtClean="0">
                <a:solidFill>
                  <a:srgbClr val="C00000"/>
                </a:solidFill>
                <a:latin typeface="Cambria" panose="02040503050406030204" pitchFamily="18" charset="0"/>
              </a:rPr>
              <a:t>378: carburanti</a:t>
            </a:r>
            <a:endParaRPr lang="it-IT" sz="1800" dirty="0">
              <a:solidFill>
                <a:srgbClr val="C00000"/>
              </a:solidFill>
              <a:latin typeface="Cambria" panose="02040503050406030204" pitchFamily="18" charset="0"/>
            </a:endParaRPr>
          </a:p>
          <a:p>
            <a:pPr algn="just"/>
            <a:endParaRPr lang="it-IT" sz="1800" dirty="0" smtClean="0">
              <a:solidFill>
                <a:srgbClr val="C00000"/>
              </a:solidFill>
              <a:latin typeface="Cambria" panose="02040503050406030204" pitchFamily="18" charset="0"/>
            </a:endParaRPr>
          </a:p>
          <a:p>
            <a:pPr algn="just"/>
            <a:r>
              <a:rPr lang="it-IT" sz="1800" dirty="0">
                <a:solidFill>
                  <a:srgbClr val="C00000"/>
                </a:solidFill>
                <a:latin typeface="Cambria" panose="02040503050406030204" pitchFamily="18" charset="0"/>
              </a:rPr>
              <a:t>	</a:t>
            </a:r>
            <a:r>
              <a:rPr lang="it-IT" sz="1800" dirty="0" smtClean="0">
                <a:solidFill>
                  <a:srgbClr val="C00000"/>
                </a:solidFill>
                <a:latin typeface="Cambria" panose="02040503050406030204" pitchFamily="18" charset="0"/>
              </a:rPr>
              <a:t/>
            </a:r>
            <a:br>
              <a:rPr lang="it-IT" sz="1800" dirty="0" smtClean="0">
                <a:solidFill>
                  <a:srgbClr val="C00000"/>
                </a:solidFill>
                <a:latin typeface="Cambria" panose="02040503050406030204" pitchFamily="18" charset="0"/>
              </a:rPr>
            </a:br>
            <a:r>
              <a:rPr lang="it-IT" sz="2000" dirty="0" smtClean="0">
                <a:solidFill>
                  <a:srgbClr val="C00000"/>
                </a:solidFill>
                <a:latin typeface="Cambria" panose="02040503050406030204" pitchFamily="18" charset="0"/>
              </a:rPr>
              <a:t/>
            </a:r>
            <a:br>
              <a:rPr lang="it-IT" sz="2000" dirty="0" smtClean="0">
                <a:solidFill>
                  <a:srgbClr val="C00000"/>
                </a:solidFill>
                <a:latin typeface="Cambria" panose="02040503050406030204" pitchFamily="18" charset="0"/>
              </a:rPr>
            </a:br>
            <a:endParaRPr lang="it-IT" sz="2000" dirty="0" smtClean="0">
              <a:solidFill>
                <a:srgbClr val="C00000"/>
              </a:solidFill>
              <a:latin typeface="Cambria" panose="02040503050406030204" pitchFamily="18" charset="0"/>
            </a:endParaRPr>
          </a:p>
          <a:p>
            <a:endParaRPr lang="it-IT" sz="2000" dirty="0" smtClean="0">
              <a:solidFill>
                <a:srgbClr val="C00000"/>
              </a:solidFill>
              <a:latin typeface="Cambria" panose="02040503050406030204" pitchFamily="18" charset="0"/>
            </a:endParaRPr>
          </a:p>
          <a:p>
            <a:endParaRPr lang="it-IT" sz="2000" dirty="0" smtClean="0">
              <a:solidFill>
                <a:srgbClr val="C00000"/>
              </a:solidFill>
              <a:latin typeface="Cambria" panose="02040503050406030204" pitchFamily="18" charset="0"/>
            </a:endParaRPr>
          </a:p>
          <a:p>
            <a:endParaRPr lang="it-IT" sz="2000" dirty="0">
              <a:solidFill>
                <a:srgbClr val="C00000"/>
              </a:solidFill>
              <a:latin typeface="Cambria" panose="02040503050406030204" pitchFamily="18" charset="0"/>
            </a:endParaRPr>
          </a:p>
          <a:p>
            <a:endParaRPr lang="it-IT" sz="2000" dirty="0">
              <a:solidFill>
                <a:srgbClr val="C00000"/>
              </a:solidFill>
            </a:endParaRPr>
          </a:p>
        </p:txBody>
      </p:sp>
    </p:spTree>
    <p:extLst>
      <p:ext uri="{BB962C8B-B14F-4D97-AF65-F5344CB8AC3E}">
        <p14:creationId xmlns:p14="http://schemas.microsoft.com/office/powerpoint/2010/main" val="1346135109"/>
      </p:ext>
    </p:extLst>
  </p:cSld>
  <p:clrMapOvr>
    <a:masterClrMapping/>
  </p:clrMapOvr>
  <p:transition spd="slow">
    <p:blinds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00038" y="856357"/>
            <a:ext cx="7200800" cy="4770537"/>
          </a:xfrm>
          <a:prstGeom prst="rect">
            <a:avLst/>
          </a:prstGeom>
          <a:noFill/>
        </p:spPr>
        <p:txBody>
          <a:bodyPr wrap="square" rtlCol="0">
            <a:spAutoFit/>
          </a:bodyPr>
          <a:lstStyle/>
          <a:p>
            <a:r>
              <a:rPr lang="it-IT" sz="2000" b="1" dirty="0">
                <a:solidFill>
                  <a:srgbClr val="C00000"/>
                </a:solidFill>
                <a:latin typeface="Cambria" panose="02040503050406030204" pitchFamily="18" charset="0"/>
              </a:rPr>
              <a:t>IL REGIME </a:t>
            </a:r>
            <a:r>
              <a:rPr lang="it-IT" sz="2000" b="1" dirty="0" smtClean="0">
                <a:solidFill>
                  <a:srgbClr val="C00000"/>
                </a:solidFill>
                <a:latin typeface="Cambria" panose="02040503050406030204" pitchFamily="18" charset="0"/>
              </a:rPr>
              <a:t>FORFETARIO 2015: indicazioni in Unico16</a:t>
            </a:r>
          </a:p>
          <a:p>
            <a:endParaRPr lang="it-IT" sz="2000" dirty="0" smtClean="0">
              <a:solidFill>
                <a:srgbClr val="C00000"/>
              </a:solidFill>
              <a:latin typeface="Cambria" panose="02040503050406030204" pitchFamily="18" charset="0"/>
            </a:endParaRPr>
          </a:p>
          <a:p>
            <a:pPr algn="just"/>
            <a:r>
              <a:rPr lang="it-IT" sz="1800" dirty="0" smtClean="0">
                <a:solidFill>
                  <a:srgbClr val="C00000"/>
                </a:solidFill>
                <a:latin typeface="Cambria" panose="02040503050406030204" pitchFamily="18" charset="0"/>
              </a:rPr>
              <a:t>Professionisti: </a:t>
            </a:r>
          </a:p>
          <a:p>
            <a:pPr algn="just"/>
            <a:endParaRPr lang="it-IT" sz="1800" dirty="0" smtClean="0">
              <a:solidFill>
                <a:srgbClr val="C00000"/>
              </a:solidFill>
              <a:latin typeface="Cambria" panose="02040503050406030204" pitchFamily="18" charset="0"/>
            </a:endParaRPr>
          </a:p>
          <a:p>
            <a:pPr algn="just"/>
            <a:r>
              <a:rPr lang="it-IT" sz="1800" dirty="0">
                <a:solidFill>
                  <a:srgbClr val="C00000"/>
                </a:solidFill>
                <a:latin typeface="Cambria" panose="02040503050406030204" pitchFamily="18" charset="0"/>
              </a:rPr>
              <a:t>	</a:t>
            </a:r>
            <a:r>
              <a:rPr lang="it-IT" sz="1800" dirty="0" smtClean="0">
                <a:solidFill>
                  <a:srgbClr val="C00000"/>
                </a:solidFill>
                <a:latin typeface="Cambria" panose="02040503050406030204" pitchFamily="18" charset="0"/>
              </a:rPr>
              <a:t>- RS 379: giornate retribuite</a:t>
            </a:r>
          </a:p>
          <a:p>
            <a:pPr algn="just"/>
            <a:r>
              <a:rPr lang="it-IT" sz="1800" dirty="0">
                <a:solidFill>
                  <a:srgbClr val="C00000"/>
                </a:solidFill>
                <a:latin typeface="Cambria" panose="02040503050406030204" pitchFamily="18" charset="0"/>
              </a:rPr>
              <a:t>	</a:t>
            </a:r>
            <a:r>
              <a:rPr lang="it-IT" sz="1800" dirty="0" smtClean="0">
                <a:solidFill>
                  <a:srgbClr val="C00000"/>
                </a:solidFill>
                <a:latin typeface="Cambria" panose="02040503050406030204" pitchFamily="18" charset="0"/>
              </a:rPr>
              <a:t>- RS 380: compensi per prestazioni professionali direttamente 	afferenti l’attività professionale</a:t>
            </a:r>
          </a:p>
          <a:p>
            <a:pPr algn="just"/>
            <a:r>
              <a:rPr lang="it-IT" sz="1800" dirty="0">
                <a:solidFill>
                  <a:srgbClr val="C00000"/>
                </a:solidFill>
                <a:latin typeface="Cambria" panose="02040503050406030204" pitchFamily="18" charset="0"/>
              </a:rPr>
              <a:t>	</a:t>
            </a:r>
            <a:r>
              <a:rPr lang="it-IT" sz="1800" dirty="0" smtClean="0">
                <a:solidFill>
                  <a:srgbClr val="C00000"/>
                </a:solidFill>
                <a:latin typeface="Cambria" panose="02040503050406030204" pitchFamily="18" charset="0"/>
              </a:rPr>
              <a:t>- RS 381: telefoniche, elettriche</a:t>
            </a:r>
            <a:r>
              <a:rPr lang="it-IT" sz="1800" smtClean="0">
                <a:solidFill>
                  <a:srgbClr val="C00000"/>
                </a:solidFill>
                <a:latin typeface="Cambria" panose="02040503050406030204" pitchFamily="18" charset="0"/>
              </a:rPr>
              <a:t>, carburanti</a:t>
            </a:r>
            <a:endParaRPr lang="it-IT" sz="1800" dirty="0">
              <a:solidFill>
                <a:srgbClr val="C00000"/>
              </a:solidFill>
              <a:latin typeface="Cambria" panose="02040503050406030204" pitchFamily="18" charset="0"/>
            </a:endParaRPr>
          </a:p>
          <a:p>
            <a:pPr algn="just"/>
            <a:endParaRPr lang="it-IT" sz="1800" dirty="0" smtClean="0">
              <a:solidFill>
                <a:srgbClr val="C00000"/>
              </a:solidFill>
              <a:latin typeface="Cambria" panose="02040503050406030204" pitchFamily="18" charset="0"/>
            </a:endParaRPr>
          </a:p>
          <a:p>
            <a:pPr algn="just"/>
            <a:r>
              <a:rPr lang="it-IT" sz="1800" dirty="0">
                <a:solidFill>
                  <a:srgbClr val="C00000"/>
                </a:solidFill>
                <a:latin typeface="Cambria" panose="02040503050406030204" pitchFamily="18" charset="0"/>
              </a:rPr>
              <a:t>	</a:t>
            </a:r>
            <a:r>
              <a:rPr lang="it-IT" sz="1800" dirty="0" smtClean="0">
                <a:solidFill>
                  <a:srgbClr val="C00000"/>
                </a:solidFill>
                <a:latin typeface="Cambria" panose="02040503050406030204" pitchFamily="18" charset="0"/>
              </a:rPr>
              <a:t/>
            </a:r>
            <a:br>
              <a:rPr lang="it-IT" sz="1800" dirty="0" smtClean="0">
                <a:solidFill>
                  <a:srgbClr val="C00000"/>
                </a:solidFill>
                <a:latin typeface="Cambria" panose="02040503050406030204" pitchFamily="18" charset="0"/>
              </a:rPr>
            </a:br>
            <a:r>
              <a:rPr lang="it-IT" sz="2000" dirty="0" smtClean="0">
                <a:solidFill>
                  <a:srgbClr val="C00000"/>
                </a:solidFill>
                <a:latin typeface="Cambria" panose="02040503050406030204" pitchFamily="18" charset="0"/>
              </a:rPr>
              <a:t/>
            </a:r>
            <a:br>
              <a:rPr lang="it-IT" sz="2000" dirty="0" smtClean="0">
                <a:solidFill>
                  <a:srgbClr val="C00000"/>
                </a:solidFill>
                <a:latin typeface="Cambria" panose="02040503050406030204" pitchFamily="18" charset="0"/>
              </a:rPr>
            </a:br>
            <a:endParaRPr lang="it-IT" sz="2000" dirty="0" smtClean="0">
              <a:solidFill>
                <a:srgbClr val="C00000"/>
              </a:solidFill>
              <a:latin typeface="Cambria" panose="02040503050406030204" pitchFamily="18" charset="0"/>
            </a:endParaRPr>
          </a:p>
          <a:p>
            <a:endParaRPr lang="it-IT" sz="2000" dirty="0" smtClean="0">
              <a:solidFill>
                <a:srgbClr val="C00000"/>
              </a:solidFill>
              <a:latin typeface="Cambria" panose="02040503050406030204" pitchFamily="18" charset="0"/>
            </a:endParaRPr>
          </a:p>
          <a:p>
            <a:endParaRPr lang="it-IT" sz="2000" dirty="0" smtClean="0">
              <a:solidFill>
                <a:srgbClr val="C00000"/>
              </a:solidFill>
              <a:latin typeface="Cambria" panose="02040503050406030204" pitchFamily="18" charset="0"/>
            </a:endParaRPr>
          </a:p>
          <a:p>
            <a:endParaRPr lang="it-IT" sz="2000" dirty="0">
              <a:solidFill>
                <a:srgbClr val="C00000"/>
              </a:solidFill>
              <a:latin typeface="Cambria" panose="02040503050406030204" pitchFamily="18" charset="0"/>
            </a:endParaRPr>
          </a:p>
          <a:p>
            <a:endParaRPr lang="it-IT" sz="2000" dirty="0">
              <a:solidFill>
                <a:srgbClr val="C00000"/>
              </a:solidFill>
            </a:endParaRPr>
          </a:p>
        </p:txBody>
      </p:sp>
    </p:spTree>
    <p:extLst>
      <p:ext uri="{BB962C8B-B14F-4D97-AF65-F5344CB8AC3E}">
        <p14:creationId xmlns:p14="http://schemas.microsoft.com/office/powerpoint/2010/main" val="3398179132"/>
      </p:ext>
    </p:extLst>
  </p:cSld>
  <p:clrMapOvr>
    <a:masterClrMapping/>
  </p:clrMapOvr>
  <p:transition spd="slow">
    <p:blinds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00039" y="856357"/>
            <a:ext cx="6552728" cy="3431709"/>
          </a:xfrm>
          <a:prstGeom prst="rect">
            <a:avLst/>
          </a:prstGeom>
          <a:noFill/>
        </p:spPr>
        <p:txBody>
          <a:bodyPr wrap="square" rtlCol="0">
            <a:spAutoFit/>
          </a:bodyPr>
          <a:lstStyle/>
          <a:p>
            <a:r>
              <a:rPr lang="it-IT" sz="2000" dirty="0" smtClean="0">
                <a:solidFill>
                  <a:srgbClr val="C00000"/>
                </a:solidFill>
                <a:latin typeface="Cambria" panose="02040503050406030204" pitchFamily="18" charset="0"/>
              </a:rPr>
              <a:t/>
            </a:r>
            <a:br>
              <a:rPr lang="it-IT" sz="2000" dirty="0" smtClean="0">
                <a:solidFill>
                  <a:srgbClr val="C00000"/>
                </a:solidFill>
                <a:latin typeface="Cambria" panose="02040503050406030204" pitchFamily="18" charset="0"/>
              </a:rPr>
            </a:br>
            <a:r>
              <a:rPr lang="it-IT" sz="2000" dirty="0" smtClean="0">
                <a:solidFill>
                  <a:srgbClr val="C00000"/>
                </a:solidFill>
                <a:latin typeface="Cambria" panose="02040503050406030204" pitchFamily="18" charset="0"/>
              </a:rPr>
              <a:t>NOVITA’ PER I BENI NEL REGIME </a:t>
            </a:r>
            <a:r>
              <a:rPr lang="it-IT" sz="2000" dirty="0" err="1" smtClean="0">
                <a:solidFill>
                  <a:srgbClr val="C00000"/>
                </a:solidFill>
                <a:latin typeface="Cambria" panose="02040503050406030204" pitchFamily="18" charset="0"/>
              </a:rPr>
              <a:t>DI</a:t>
            </a:r>
            <a:r>
              <a:rPr lang="it-IT" sz="2000" dirty="0" smtClean="0">
                <a:solidFill>
                  <a:srgbClr val="C00000"/>
                </a:solidFill>
                <a:latin typeface="Cambria" panose="02040503050406030204" pitchFamily="18" charset="0"/>
              </a:rPr>
              <a:t> IMPRESA</a:t>
            </a:r>
            <a:endParaRPr lang="it-IT" sz="2000" b="1" dirty="0">
              <a:solidFill>
                <a:srgbClr val="C00000"/>
              </a:solidFill>
              <a:latin typeface="Cambria" panose="02040503050406030204" pitchFamily="18" charset="0"/>
            </a:endParaRPr>
          </a:p>
          <a:p>
            <a:endParaRPr lang="it-IT" sz="2000" dirty="0">
              <a:solidFill>
                <a:srgbClr val="C00000"/>
              </a:solidFill>
              <a:latin typeface="Cambria" panose="02040503050406030204" pitchFamily="18" charset="0"/>
            </a:endParaRPr>
          </a:p>
          <a:p>
            <a:endParaRPr lang="it-IT" sz="2000" dirty="0" smtClean="0">
              <a:solidFill>
                <a:srgbClr val="C00000"/>
              </a:solidFill>
              <a:latin typeface="Cambria" panose="02040503050406030204" pitchFamily="18" charset="0"/>
            </a:endParaRPr>
          </a:p>
          <a:p>
            <a:pPr marL="457200" indent="-457200">
              <a:buAutoNum type="arabicParenR"/>
            </a:pPr>
            <a:r>
              <a:rPr lang="it-IT" sz="2000" dirty="0" smtClean="0">
                <a:solidFill>
                  <a:srgbClr val="C00000"/>
                </a:solidFill>
                <a:latin typeface="Cambria" panose="02040503050406030204" pitchFamily="18" charset="0"/>
              </a:rPr>
              <a:t>assegnazione (o cessione) agevolata dei beni ai soci</a:t>
            </a:r>
            <a:br>
              <a:rPr lang="it-IT" sz="2000" dirty="0" smtClean="0">
                <a:solidFill>
                  <a:srgbClr val="C00000"/>
                </a:solidFill>
                <a:latin typeface="Cambria" panose="02040503050406030204" pitchFamily="18" charset="0"/>
              </a:rPr>
            </a:br>
            <a:endParaRPr lang="it-IT" sz="2000" dirty="0" smtClean="0">
              <a:solidFill>
                <a:srgbClr val="C00000"/>
              </a:solidFill>
              <a:latin typeface="Cambria" panose="02040503050406030204" pitchFamily="18" charset="0"/>
            </a:endParaRPr>
          </a:p>
          <a:p>
            <a:pPr marL="457200" indent="-457200">
              <a:buAutoNum type="arabicParenR"/>
            </a:pPr>
            <a:r>
              <a:rPr lang="it-IT" sz="2000" dirty="0" smtClean="0">
                <a:solidFill>
                  <a:srgbClr val="C00000"/>
                </a:solidFill>
                <a:latin typeface="Cambria" panose="02040503050406030204" pitchFamily="18" charset="0"/>
              </a:rPr>
              <a:t>estromissione agevolata dell’immobile strumentale</a:t>
            </a:r>
          </a:p>
          <a:p>
            <a:pPr marL="457200" indent="-457200">
              <a:buAutoNum type="arabicParenR"/>
            </a:pPr>
            <a:endParaRPr lang="it-IT" sz="2000" dirty="0" smtClean="0">
              <a:solidFill>
                <a:srgbClr val="C00000"/>
              </a:solidFill>
              <a:latin typeface="Cambria" panose="02040503050406030204" pitchFamily="18" charset="0"/>
            </a:endParaRPr>
          </a:p>
          <a:p>
            <a:pPr marL="457200" indent="-457200"/>
            <a:endParaRPr lang="it-IT" sz="2000" dirty="0" smtClean="0">
              <a:solidFill>
                <a:srgbClr val="C00000"/>
              </a:solidFill>
              <a:latin typeface="Cambria" panose="02040503050406030204" pitchFamily="18" charset="0"/>
            </a:endParaRPr>
          </a:p>
          <a:p>
            <a:pPr marL="457200" indent="-457200" algn="ctr"/>
            <a:r>
              <a:rPr lang="it-IT" sz="2000" dirty="0" smtClean="0">
                <a:solidFill>
                  <a:srgbClr val="C00000"/>
                </a:solidFill>
                <a:latin typeface="Cambria" panose="02040503050406030204" pitchFamily="18" charset="0"/>
              </a:rPr>
              <a:t>Analisi della evoluzione normativa</a:t>
            </a:r>
          </a:p>
          <a:p>
            <a:endParaRPr lang="it-IT" dirty="0"/>
          </a:p>
        </p:txBody>
      </p:sp>
    </p:spTree>
    <p:extLst>
      <p:ext uri="{BB962C8B-B14F-4D97-AF65-F5344CB8AC3E}">
        <p14:creationId xmlns:p14="http://schemas.microsoft.com/office/powerpoint/2010/main" val="1446974586"/>
      </p:ext>
    </p:extLst>
  </p:cSld>
  <p:clrMapOvr>
    <a:masterClrMapping/>
  </p:clrMapOvr>
  <p:transition spd="slow">
    <p:blinds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12206" y="784349"/>
            <a:ext cx="5472608" cy="369332"/>
          </a:xfrm>
          <a:prstGeom prst="rect">
            <a:avLst/>
          </a:prstGeom>
          <a:noFill/>
        </p:spPr>
        <p:txBody>
          <a:bodyPr wrap="square" rtlCol="0">
            <a:spAutoFit/>
          </a:bodyPr>
          <a:lstStyle/>
          <a:p>
            <a:r>
              <a:rPr lang="it-IT" sz="1800" b="1" dirty="0" smtClean="0">
                <a:solidFill>
                  <a:srgbClr val="C00000"/>
                </a:solidFill>
                <a:latin typeface="Cambria" panose="02040503050406030204" pitchFamily="18" charset="0"/>
              </a:rPr>
              <a:t>Assegnazione (cessione) agevolata dei beni ai soci</a:t>
            </a:r>
            <a:endParaRPr lang="it-IT" b="1" dirty="0"/>
          </a:p>
        </p:txBody>
      </p:sp>
      <p:sp>
        <p:nvSpPr>
          <p:cNvPr id="4" name="CasellaDiTesto 3"/>
          <p:cNvSpPr txBox="1"/>
          <p:nvPr/>
        </p:nvSpPr>
        <p:spPr>
          <a:xfrm>
            <a:off x="772046" y="1504429"/>
            <a:ext cx="7069564" cy="2554545"/>
          </a:xfrm>
          <a:prstGeom prst="rect">
            <a:avLst/>
          </a:prstGeom>
          <a:noFill/>
        </p:spPr>
        <p:txBody>
          <a:bodyPr wrap="none" rtlCol="0">
            <a:spAutoFit/>
          </a:bodyPr>
          <a:lstStyle/>
          <a:p>
            <a:r>
              <a:rPr lang="it-IT" sz="2000" dirty="0" smtClean="0">
                <a:solidFill>
                  <a:srgbClr val="C00000"/>
                </a:solidFill>
                <a:latin typeface="Cambria" panose="02040503050406030204" pitchFamily="18" charset="0"/>
              </a:rPr>
              <a:t>SOGGETTI: società di persone o di capitali</a:t>
            </a:r>
            <a:br>
              <a:rPr lang="it-IT" sz="2000" dirty="0" smtClean="0">
                <a:solidFill>
                  <a:srgbClr val="C00000"/>
                </a:solidFill>
                <a:latin typeface="Cambria" panose="02040503050406030204" pitchFamily="18" charset="0"/>
              </a:rPr>
            </a:br>
            <a:endParaRPr lang="it-IT" sz="2000" dirty="0" smtClean="0">
              <a:solidFill>
                <a:srgbClr val="C00000"/>
              </a:solidFill>
              <a:latin typeface="Cambria" panose="02040503050406030204" pitchFamily="18" charset="0"/>
            </a:endParaRPr>
          </a:p>
          <a:p>
            <a:r>
              <a:rPr lang="it-IT" sz="2000" dirty="0" smtClean="0">
                <a:solidFill>
                  <a:srgbClr val="C00000"/>
                </a:solidFill>
                <a:latin typeface="Cambria" panose="02040503050406030204" pitchFamily="18" charset="0"/>
              </a:rPr>
              <a:t>BENI : - immobili che non siano «strumentali per destinazione»</a:t>
            </a:r>
            <a:br>
              <a:rPr lang="it-IT" sz="2000" dirty="0" smtClean="0">
                <a:solidFill>
                  <a:srgbClr val="C00000"/>
                </a:solidFill>
                <a:latin typeface="Cambria" panose="02040503050406030204" pitchFamily="18" charset="0"/>
              </a:rPr>
            </a:br>
            <a:r>
              <a:rPr lang="it-IT" sz="2000" dirty="0" smtClean="0">
                <a:solidFill>
                  <a:srgbClr val="C00000"/>
                </a:solidFill>
                <a:latin typeface="Cambria" panose="02040503050406030204" pitchFamily="18" charset="0"/>
              </a:rPr>
              <a:t>            - mobili iscritti non strumentali</a:t>
            </a:r>
            <a:br>
              <a:rPr lang="it-IT" sz="2000" dirty="0" smtClean="0">
                <a:solidFill>
                  <a:srgbClr val="C00000"/>
                </a:solidFill>
                <a:latin typeface="Cambria" panose="02040503050406030204" pitchFamily="18" charset="0"/>
              </a:rPr>
            </a:br>
            <a:r>
              <a:rPr lang="it-IT" sz="2000" dirty="0" smtClean="0">
                <a:solidFill>
                  <a:srgbClr val="C00000"/>
                </a:solidFill>
                <a:latin typeface="Cambria" panose="02040503050406030204" pitchFamily="18" charset="0"/>
              </a:rPr>
              <a:t/>
            </a:r>
            <a:br>
              <a:rPr lang="it-IT" sz="2000" dirty="0" smtClean="0">
                <a:solidFill>
                  <a:srgbClr val="C00000"/>
                </a:solidFill>
                <a:latin typeface="Cambria" panose="02040503050406030204" pitchFamily="18" charset="0"/>
              </a:rPr>
            </a:br>
            <a:r>
              <a:rPr lang="it-IT" sz="2000" dirty="0" smtClean="0">
                <a:solidFill>
                  <a:srgbClr val="C00000"/>
                </a:solidFill>
                <a:latin typeface="Cambria" panose="02040503050406030204" pitchFamily="18" charset="0"/>
              </a:rPr>
              <a:t>TERMINE: 30/9/2016</a:t>
            </a:r>
            <a:br>
              <a:rPr lang="it-IT" sz="2000" dirty="0" smtClean="0">
                <a:solidFill>
                  <a:srgbClr val="C00000"/>
                </a:solidFill>
                <a:latin typeface="Cambria" panose="02040503050406030204" pitchFamily="18" charset="0"/>
              </a:rPr>
            </a:br>
            <a:r>
              <a:rPr lang="it-IT" sz="2000" dirty="0" smtClean="0">
                <a:solidFill>
                  <a:srgbClr val="C00000"/>
                </a:solidFill>
                <a:latin typeface="Cambria" panose="02040503050406030204" pitchFamily="18" charset="0"/>
              </a:rPr>
              <a:t/>
            </a:r>
            <a:br>
              <a:rPr lang="it-IT" sz="2000" dirty="0" smtClean="0">
                <a:solidFill>
                  <a:srgbClr val="C00000"/>
                </a:solidFill>
                <a:latin typeface="Cambria" panose="02040503050406030204" pitchFamily="18" charset="0"/>
              </a:rPr>
            </a:br>
            <a:r>
              <a:rPr lang="it-IT" sz="2000" dirty="0" smtClean="0">
                <a:solidFill>
                  <a:srgbClr val="C00000"/>
                </a:solidFill>
                <a:latin typeface="Cambria" panose="02040503050406030204" pitchFamily="18" charset="0"/>
              </a:rPr>
              <a:t>DESTINATARI: soci al 30/9/15</a:t>
            </a:r>
            <a:endParaRPr lang="it-IT" sz="2000" dirty="0">
              <a:solidFill>
                <a:srgbClr val="C00000"/>
              </a:solidFill>
              <a:latin typeface="Cambria" panose="02040503050406030204" pitchFamily="18" charset="0"/>
            </a:endParaRPr>
          </a:p>
        </p:txBody>
      </p:sp>
    </p:spTree>
    <p:extLst>
      <p:ext uri="{BB962C8B-B14F-4D97-AF65-F5344CB8AC3E}">
        <p14:creationId xmlns:p14="http://schemas.microsoft.com/office/powerpoint/2010/main" val="2391268176"/>
      </p:ext>
    </p:extLst>
  </p:cSld>
  <p:clrMapOvr>
    <a:masterClrMapping/>
  </p:clrMapOvr>
  <p:transition spd="slow">
    <p:blinds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12206" y="784349"/>
            <a:ext cx="5472608" cy="923330"/>
          </a:xfrm>
          <a:prstGeom prst="rect">
            <a:avLst/>
          </a:prstGeom>
          <a:noFill/>
        </p:spPr>
        <p:txBody>
          <a:bodyPr wrap="square" rtlCol="0">
            <a:spAutoFit/>
          </a:bodyPr>
          <a:lstStyle/>
          <a:p>
            <a:r>
              <a:rPr lang="it-IT" sz="1800" b="1" dirty="0" smtClean="0">
                <a:solidFill>
                  <a:srgbClr val="C00000"/>
                </a:solidFill>
                <a:latin typeface="Cambria" panose="02040503050406030204" pitchFamily="18" charset="0"/>
              </a:rPr>
              <a:t>Assegnazione (cessione) agevolata dei beni ai soci</a:t>
            </a:r>
            <a:br>
              <a:rPr lang="it-IT" sz="1800" b="1" dirty="0" smtClean="0">
                <a:solidFill>
                  <a:srgbClr val="C00000"/>
                </a:solidFill>
                <a:latin typeface="Cambria" panose="02040503050406030204" pitchFamily="18" charset="0"/>
              </a:rPr>
            </a:br>
            <a:r>
              <a:rPr lang="it-IT" sz="1800" b="1" dirty="0" smtClean="0">
                <a:solidFill>
                  <a:srgbClr val="C00000"/>
                </a:solidFill>
                <a:latin typeface="Cambria" panose="02040503050406030204" pitchFamily="18" charset="0"/>
              </a:rPr>
              <a:t/>
            </a:r>
            <a:br>
              <a:rPr lang="it-IT" sz="1800" b="1" dirty="0" smtClean="0">
                <a:solidFill>
                  <a:srgbClr val="C00000"/>
                </a:solidFill>
                <a:latin typeface="Cambria" panose="02040503050406030204" pitchFamily="18" charset="0"/>
              </a:rPr>
            </a:br>
            <a:r>
              <a:rPr lang="it-IT" sz="1800" b="1" dirty="0" smtClean="0">
                <a:solidFill>
                  <a:srgbClr val="C00000"/>
                </a:solidFill>
                <a:latin typeface="Cambria" panose="02040503050406030204" pitchFamily="18" charset="0"/>
              </a:rPr>
              <a:t>I soggetti destinatari della norma</a:t>
            </a:r>
            <a:endParaRPr lang="it-IT" b="1" dirty="0"/>
          </a:p>
        </p:txBody>
      </p:sp>
      <p:sp>
        <p:nvSpPr>
          <p:cNvPr id="4" name="CasellaDiTesto 3"/>
          <p:cNvSpPr txBox="1"/>
          <p:nvPr/>
        </p:nvSpPr>
        <p:spPr>
          <a:xfrm>
            <a:off x="700038" y="1936477"/>
            <a:ext cx="2260555" cy="1323439"/>
          </a:xfrm>
          <a:prstGeom prst="rect">
            <a:avLst/>
          </a:prstGeom>
          <a:noFill/>
        </p:spPr>
        <p:txBody>
          <a:bodyPr wrap="none" rtlCol="0">
            <a:spAutoFit/>
          </a:bodyPr>
          <a:lstStyle/>
          <a:p>
            <a:pPr>
              <a:buFontTx/>
              <a:buChar char="-"/>
            </a:pPr>
            <a:r>
              <a:rPr lang="it-IT" sz="2000" dirty="0" smtClean="0">
                <a:solidFill>
                  <a:srgbClr val="C00000"/>
                </a:solidFill>
                <a:latin typeface="Cambria" panose="02040503050406030204" pitchFamily="18" charset="0"/>
              </a:rPr>
              <a:t>Cooperative?</a:t>
            </a:r>
          </a:p>
          <a:p>
            <a:pPr>
              <a:buFontTx/>
              <a:buChar char="-"/>
            </a:pPr>
            <a:r>
              <a:rPr lang="it-IT" sz="2000" dirty="0" smtClean="0">
                <a:solidFill>
                  <a:srgbClr val="C00000"/>
                </a:solidFill>
                <a:latin typeface="Cambria" panose="02040503050406030204" pitchFamily="18" charset="0"/>
              </a:rPr>
              <a:t>Società consortili?</a:t>
            </a:r>
          </a:p>
          <a:p>
            <a:pPr>
              <a:buFontTx/>
              <a:buChar char="-"/>
            </a:pPr>
            <a:r>
              <a:rPr lang="it-IT" sz="2000" dirty="0" smtClean="0">
                <a:solidFill>
                  <a:srgbClr val="C00000"/>
                </a:solidFill>
                <a:latin typeface="Cambria" panose="02040503050406030204" pitchFamily="18" charset="0"/>
              </a:rPr>
              <a:t>Società di fatto?</a:t>
            </a:r>
          </a:p>
          <a:p>
            <a:pPr>
              <a:buFontTx/>
              <a:buChar char="-"/>
            </a:pPr>
            <a:endParaRPr lang="it-IT" sz="2000" dirty="0">
              <a:solidFill>
                <a:srgbClr val="C00000"/>
              </a:solidFill>
              <a:latin typeface="Cambria" panose="02040503050406030204" pitchFamily="18" charset="0"/>
            </a:endParaRPr>
          </a:p>
        </p:txBody>
      </p:sp>
    </p:spTree>
    <p:extLst>
      <p:ext uri="{BB962C8B-B14F-4D97-AF65-F5344CB8AC3E}">
        <p14:creationId xmlns:p14="http://schemas.microsoft.com/office/powerpoint/2010/main" val="2391268176"/>
      </p:ext>
    </p:extLst>
  </p:cSld>
  <p:clrMapOvr>
    <a:masterClrMapping/>
  </p:clrMapOvr>
  <p:transition spd="slow">
    <p:blinds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12206" y="784349"/>
            <a:ext cx="5472608" cy="923330"/>
          </a:xfrm>
          <a:prstGeom prst="rect">
            <a:avLst/>
          </a:prstGeom>
          <a:noFill/>
        </p:spPr>
        <p:txBody>
          <a:bodyPr wrap="square" rtlCol="0">
            <a:spAutoFit/>
          </a:bodyPr>
          <a:lstStyle/>
          <a:p>
            <a:r>
              <a:rPr lang="it-IT" sz="1800" b="1" dirty="0" smtClean="0">
                <a:solidFill>
                  <a:srgbClr val="C00000"/>
                </a:solidFill>
                <a:latin typeface="Cambria" panose="02040503050406030204" pitchFamily="18" charset="0"/>
              </a:rPr>
              <a:t>Assegnazione (cessione) agevolata dei beni ai soci</a:t>
            </a:r>
          </a:p>
          <a:p>
            <a:endParaRPr lang="it-IT" sz="1800" b="1" dirty="0" smtClean="0">
              <a:solidFill>
                <a:srgbClr val="C00000"/>
              </a:solidFill>
              <a:latin typeface="Cambria" panose="02040503050406030204" pitchFamily="18" charset="0"/>
            </a:endParaRPr>
          </a:p>
          <a:p>
            <a:r>
              <a:rPr lang="it-IT" sz="1800" b="1" dirty="0" smtClean="0">
                <a:solidFill>
                  <a:srgbClr val="C00000"/>
                </a:solidFill>
                <a:latin typeface="Cambria" panose="02040503050406030204" pitchFamily="18" charset="0"/>
              </a:rPr>
              <a:t>I beni agevolabili (strumentali per destinazione)</a:t>
            </a:r>
            <a:endParaRPr lang="it-IT" b="1" dirty="0"/>
          </a:p>
        </p:txBody>
      </p:sp>
      <p:sp>
        <p:nvSpPr>
          <p:cNvPr id="4" name="CasellaDiTesto 3"/>
          <p:cNvSpPr txBox="1"/>
          <p:nvPr/>
        </p:nvSpPr>
        <p:spPr>
          <a:xfrm>
            <a:off x="267991" y="1864469"/>
            <a:ext cx="7560840" cy="2585323"/>
          </a:xfrm>
          <a:prstGeom prst="rect">
            <a:avLst/>
          </a:prstGeom>
          <a:noFill/>
        </p:spPr>
        <p:txBody>
          <a:bodyPr wrap="square" rtlCol="0">
            <a:spAutoFit/>
          </a:bodyPr>
          <a:lstStyle/>
          <a:p>
            <a:pPr>
              <a:buFontTx/>
              <a:buChar char="-"/>
            </a:pPr>
            <a:r>
              <a:rPr lang="it-IT" sz="1800" dirty="0" smtClean="0">
                <a:solidFill>
                  <a:srgbClr val="C00000"/>
                </a:solidFill>
                <a:latin typeface="Cambria" panose="02040503050406030204" pitchFamily="18" charset="0"/>
              </a:rPr>
              <a:t>In quale momento verificare la condizione di strumentalità? Profili di elusione?</a:t>
            </a:r>
          </a:p>
          <a:p>
            <a:pPr>
              <a:buFontTx/>
              <a:buChar char="-"/>
            </a:pPr>
            <a:endParaRPr lang="it-IT" sz="1800" dirty="0" smtClean="0">
              <a:solidFill>
                <a:srgbClr val="C00000"/>
              </a:solidFill>
              <a:latin typeface="Cambria" panose="02040503050406030204" pitchFamily="18" charset="0"/>
            </a:endParaRPr>
          </a:p>
          <a:p>
            <a:pPr>
              <a:buFontTx/>
              <a:buChar char="-"/>
            </a:pPr>
            <a:r>
              <a:rPr lang="it-IT" sz="1800" dirty="0" smtClean="0">
                <a:solidFill>
                  <a:srgbClr val="C00000"/>
                </a:solidFill>
                <a:latin typeface="Cambria" panose="02040503050406030204" pitchFamily="18" charset="0"/>
              </a:rPr>
              <a:t> La locazione dell’immobile e la strumentalità per destinazione</a:t>
            </a:r>
          </a:p>
          <a:p>
            <a:pPr>
              <a:buFontTx/>
              <a:buChar char="-"/>
            </a:pPr>
            <a:endParaRPr lang="it-IT" sz="1800" dirty="0" smtClean="0">
              <a:solidFill>
                <a:srgbClr val="C00000"/>
              </a:solidFill>
              <a:latin typeface="Cambria" panose="02040503050406030204" pitchFamily="18" charset="0"/>
            </a:endParaRPr>
          </a:p>
          <a:p>
            <a:pPr>
              <a:buFontTx/>
              <a:buChar char="-"/>
            </a:pPr>
            <a:r>
              <a:rPr lang="it-IT" sz="1800" dirty="0" smtClean="0">
                <a:solidFill>
                  <a:srgbClr val="C00000"/>
                </a:solidFill>
                <a:latin typeface="Cambria" panose="02040503050406030204" pitchFamily="18" charset="0"/>
              </a:rPr>
              <a:t> Il caso dei terreni coltivati</a:t>
            </a:r>
          </a:p>
          <a:p>
            <a:pPr>
              <a:buFontTx/>
              <a:buChar char="-"/>
            </a:pPr>
            <a:endParaRPr lang="it-IT" sz="1800" dirty="0" smtClean="0">
              <a:solidFill>
                <a:srgbClr val="C00000"/>
              </a:solidFill>
              <a:latin typeface="Cambria" panose="02040503050406030204" pitchFamily="18" charset="0"/>
            </a:endParaRPr>
          </a:p>
          <a:p>
            <a:pPr>
              <a:buFontTx/>
              <a:buChar char="-"/>
            </a:pPr>
            <a:r>
              <a:rPr lang="it-IT" sz="1800" dirty="0" smtClean="0">
                <a:solidFill>
                  <a:srgbClr val="C00000"/>
                </a:solidFill>
                <a:latin typeface="Cambria" panose="02040503050406030204" pitchFamily="18" charset="0"/>
              </a:rPr>
              <a:t> Le autovetture strumentali (noleggio, scuola guida, taxi)</a:t>
            </a:r>
            <a:br>
              <a:rPr lang="it-IT" sz="1800" dirty="0" smtClean="0">
                <a:solidFill>
                  <a:srgbClr val="C00000"/>
                </a:solidFill>
                <a:latin typeface="Cambria" panose="02040503050406030204" pitchFamily="18" charset="0"/>
              </a:rPr>
            </a:br>
            <a:endParaRPr lang="it-IT" sz="1800" dirty="0">
              <a:solidFill>
                <a:srgbClr val="C00000"/>
              </a:solidFill>
              <a:latin typeface="Cambria" panose="02040503050406030204" pitchFamily="18" charset="0"/>
            </a:endParaRPr>
          </a:p>
        </p:txBody>
      </p:sp>
    </p:spTree>
    <p:extLst>
      <p:ext uri="{BB962C8B-B14F-4D97-AF65-F5344CB8AC3E}">
        <p14:creationId xmlns:p14="http://schemas.microsoft.com/office/powerpoint/2010/main" val="2391268176"/>
      </p:ext>
    </p:extLst>
  </p:cSld>
  <p:clrMapOvr>
    <a:masterClrMapping/>
  </p:clrMapOvr>
  <p:transition spd="slow">
    <p:blinds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12206" y="784349"/>
            <a:ext cx="5472608" cy="923330"/>
          </a:xfrm>
          <a:prstGeom prst="rect">
            <a:avLst/>
          </a:prstGeom>
          <a:noFill/>
        </p:spPr>
        <p:txBody>
          <a:bodyPr wrap="square" rtlCol="0">
            <a:spAutoFit/>
          </a:bodyPr>
          <a:lstStyle/>
          <a:p>
            <a:r>
              <a:rPr lang="it-IT" sz="1800" b="1" dirty="0" smtClean="0">
                <a:solidFill>
                  <a:srgbClr val="C00000"/>
                </a:solidFill>
                <a:latin typeface="Cambria" panose="02040503050406030204" pitchFamily="18" charset="0"/>
              </a:rPr>
              <a:t>Assegnazione (cessione) agevolata dei beni ai soci</a:t>
            </a:r>
          </a:p>
          <a:p>
            <a:endParaRPr lang="it-IT" sz="1800" b="1" dirty="0" smtClean="0">
              <a:solidFill>
                <a:srgbClr val="C00000"/>
              </a:solidFill>
              <a:latin typeface="Cambria" panose="02040503050406030204" pitchFamily="18" charset="0"/>
            </a:endParaRPr>
          </a:p>
          <a:p>
            <a:r>
              <a:rPr lang="it-IT" sz="1800" b="1" dirty="0" smtClean="0">
                <a:solidFill>
                  <a:srgbClr val="C00000"/>
                </a:solidFill>
                <a:latin typeface="Cambria" panose="02040503050406030204" pitchFamily="18" charset="0"/>
              </a:rPr>
              <a:t>Il termine per l’operazione: 30/9/16</a:t>
            </a:r>
            <a:endParaRPr lang="it-IT" b="1" dirty="0"/>
          </a:p>
        </p:txBody>
      </p:sp>
      <p:sp>
        <p:nvSpPr>
          <p:cNvPr id="4" name="CasellaDiTesto 3"/>
          <p:cNvSpPr txBox="1"/>
          <p:nvPr/>
        </p:nvSpPr>
        <p:spPr>
          <a:xfrm>
            <a:off x="772046" y="1961445"/>
            <a:ext cx="5070427" cy="1015663"/>
          </a:xfrm>
          <a:prstGeom prst="rect">
            <a:avLst/>
          </a:prstGeom>
          <a:noFill/>
        </p:spPr>
        <p:txBody>
          <a:bodyPr wrap="none" rtlCol="0">
            <a:spAutoFit/>
          </a:bodyPr>
          <a:lstStyle/>
          <a:p>
            <a:r>
              <a:rPr lang="it-IT" sz="2000" dirty="0" smtClean="0">
                <a:solidFill>
                  <a:srgbClr val="C00000"/>
                </a:solidFill>
                <a:latin typeface="Cambria" panose="02040503050406030204" pitchFamily="18" charset="0"/>
              </a:rPr>
              <a:t/>
            </a:r>
            <a:br>
              <a:rPr lang="it-IT" sz="2000" dirty="0" smtClean="0">
                <a:solidFill>
                  <a:srgbClr val="C00000"/>
                </a:solidFill>
                <a:latin typeface="Cambria" panose="02040503050406030204" pitchFamily="18" charset="0"/>
              </a:rPr>
            </a:br>
            <a:r>
              <a:rPr lang="it-IT" sz="2000" dirty="0" smtClean="0">
                <a:solidFill>
                  <a:srgbClr val="C00000"/>
                </a:solidFill>
                <a:latin typeface="Cambria" panose="02040503050406030204" pitchFamily="18" charset="0"/>
              </a:rPr>
              <a:t>- Una scelta rinviabile all’ultimo giorno utile?</a:t>
            </a:r>
            <a:br>
              <a:rPr lang="it-IT" sz="2000" dirty="0" smtClean="0">
                <a:solidFill>
                  <a:srgbClr val="C00000"/>
                </a:solidFill>
                <a:latin typeface="Cambria" panose="02040503050406030204" pitchFamily="18" charset="0"/>
              </a:rPr>
            </a:br>
            <a:endParaRPr lang="it-IT" sz="2000" dirty="0">
              <a:solidFill>
                <a:srgbClr val="C00000"/>
              </a:solidFill>
              <a:latin typeface="Cambria" panose="02040503050406030204" pitchFamily="18" charset="0"/>
            </a:endParaRPr>
          </a:p>
        </p:txBody>
      </p:sp>
    </p:spTree>
    <p:extLst>
      <p:ext uri="{BB962C8B-B14F-4D97-AF65-F5344CB8AC3E}">
        <p14:creationId xmlns:p14="http://schemas.microsoft.com/office/powerpoint/2010/main" val="2391268176"/>
      </p:ext>
    </p:extLst>
  </p:cSld>
  <p:clrMapOvr>
    <a:masterClrMapping/>
  </p:clrMapOvr>
  <p:transition spd="slow">
    <p:blinds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12206" y="784349"/>
            <a:ext cx="5472608" cy="923330"/>
          </a:xfrm>
          <a:prstGeom prst="rect">
            <a:avLst/>
          </a:prstGeom>
          <a:noFill/>
        </p:spPr>
        <p:txBody>
          <a:bodyPr wrap="square" rtlCol="0">
            <a:spAutoFit/>
          </a:bodyPr>
          <a:lstStyle/>
          <a:p>
            <a:r>
              <a:rPr lang="it-IT" sz="1800" b="1" dirty="0" smtClean="0">
                <a:solidFill>
                  <a:srgbClr val="C00000"/>
                </a:solidFill>
                <a:latin typeface="Cambria" panose="02040503050406030204" pitchFamily="18" charset="0"/>
              </a:rPr>
              <a:t>Assegnazione (cessione) agevolata dei beni ai soci</a:t>
            </a:r>
          </a:p>
          <a:p>
            <a:endParaRPr lang="it-IT" sz="1800" b="1" dirty="0" smtClean="0">
              <a:solidFill>
                <a:srgbClr val="C00000"/>
              </a:solidFill>
              <a:latin typeface="Cambria" panose="02040503050406030204" pitchFamily="18" charset="0"/>
            </a:endParaRPr>
          </a:p>
          <a:p>
            <a:r>
              <a:rPr lang="it-IT" sz="1800" b="1" dirty="0" smtClean="0">
                <a:solidFill>
                  <a:srgbClr val="C00000"/>
                </a:solidFill>
                <a:latin typeface="Cambria" panose="02040503050406030204" pitchFamily="18" charset="0"/>
              </a:rPr>
              <a:t>I destinatari: i soci al 30/9/15</a:t>
            </a:r>
            <a:endParaRPr lang="it-IT" b="1" dirty="0"/>
          </a:p>
        </p:txBody>
      </p:sp>
      <p:sp>
        <p:nvSpPr>
          <p:cNvPr id="4" name="CasellaDiTesto 3"/>
          <p:cNvSpPr txBox="1"/>
          <p:nvPr/>
        </p:nvSpPr>
        <p:spPr>
          <a:xfrm>
            <a:off x="339998" y="1830204"/>
            <a:ext cx="6582636" cy="3293209"/>
          </a:xfrm>
          <a:prstGeom prst="rect">
            <a:avLst/>
          </a:prstGeom>
          <a:noFill/>
        </p:spPr>
        <p:txBody>
          <a:bodyPr wrap="none" rtlCol="0">
            <a:spAutoFit/>
          </a:bodyPr>
          <a:lstStyle/>
          <a:p>
            <a:r>
              <a:rPr lang="it-IT" sz="1600" dirty="0" smtClean="0">
                <a:solidFill>
                  <a:srgbClr val="C00000"/>
                </a:solidFill>
                <a:latin typeface="Cambria" panose="02040503050406030204" pitchFamily="18" charset="0"/>
              </a:rPr>
              <a:t>- La </a:t>
            </a:r>
            <a:r>
              <a:rPr lang="it-IT" sz="1600" dirty="0" err="1" smtClean="0">
                <a:solidFill>
                  <a:srgbClr val="C00000"/>
                </a:solidFill>
                <a:latin typeface="Cambria" panose="02040503050406030204" pitchFamily="18" charset="0"/>
              </a:rPr>
              <a:t>ratio</a:t>
            </a:r>
            <a:r>
              <a:rPr lang="it-IT" sz="1600" dirty="0" smtClean="0">
                <a:solidFill>
                  <a:srgbClr val="C00000"/>
                </a:solidFill>
                <a:latin typeface="Cambria" panose="02040503050406030204" pitchFamily="18" charset="0"/>
              </a:rPr>
              <a:t> della data di riferimento</a:t>
            </a:r>
          </a:p>
          <a:p>
            <a:pPr>
              <a:buFontTx/>
              <a:buChar char="-"/>
            </a:pPr>
            <a:endParaRPr lang="it-IT" sz="1600" dirty="0" smtClean="0">
              <a:solidFill>
                <a:srgbClr val="C00000"/>
              </a:solidFill>
              <a:latin typeface="Cambria" panose="02040503050406030204" pitchFamily="18" charset="0"/>
            </a:endParaRPr>
          </a:p>
          <a:p>
            <a:pPr>
              <a:buFontTx/>
              <a:buChar char="-"/>
            </a:pPr>
            <a:r>
              <a:rPr lang="it-IT" sz="1600" dirty="0" smtClean="0">
                <a:solidFill>
                  <a:srgbClr val="C00000"/>
                </a:solidFill>
                <a:latin typeface="Cambria" panose="02040503050406030204" pitchFamily="18" charset="0"/>
              </a:rPr>
              <a:t>Che fare se manca il libro soci?</a:t>
            </a:r>
          </a:p>
          <a:p>
            <a:pPr>
              <a:buFontTx/>
              <a:buChar char="-"/>
            </a:pPr>
            <a:endParaRPr lang="it-IT" sz="1600" dirty="0" smtClean="0">
              <a:solidFill>
                <a:srgbClr val="C00000"/>
              </a:solidFill>
              <a:latin typeface="Cambria" panose="02040503050406030204" pitchFamily="18" charset="0"/>
            </a:endParaRPr>
          </a:p>
          <a:p>
            <a:pPr>
              <a:buFontTx/>
              <a:buChar char="-"/>
            </a:pPr>
            <a:r>
              <a:rPr lang="it-IT" sz="1600" dirty="0" smtClean="0">
                <a:solidFill>
                  <a:srgbClr val="C00000"/>
                </a:solidFill>
                <a:latin typeface="Cambria" panose="02040503050406030204" pitchFamily="18" charset="0"/>
              </a:rPr>
              <a:t>E’ rilevante la variazione della percentuale di partecipazione?</a:t>
            </a:r>
          </a:p>
          <a:p>
            <a:pPr>
              <a:buFontTx/>
              <a:buChar char="-"/>
            </a:pPr>
            <a:endParaRPr lang="it-IT" sz="1600" dirty="0" smtClean="0">
              <a:solidFill>
                <a:srgbClr val="C00000"/>
              </a:solidFill>
              <a:latin typeface="Cambria" panose="02040503050406030204" pitchFamily="18" charset="0"/>
            </a:endParaRPr>
          </a:p>
          <a:p>
            <a:pPr>
              <a:buFontTx/>
              <a:buChar char="-"/>
            </a:pPr>
            <a:r>
              <a:rPr lang="it-IT" sz="1600" dirty="0" smtClean="0">
                <a:solidFill>
                  <a:srgbClr val="C00000"/>
                </a:solidFill>
                <a:latin typeface="Cambria" panose="02040503050406030204" pitchFamily="18" charset="0"/>
              </a:rPr>
              <a:t>E’ rilevante l’ingresso di nuovi soci?</a:t>
            </a:r>
          </a:p>
          <a:p>
            <a:pPr>
              <a:buFontTx/>
              <a:buChar char="-"/>
            </a:pPr>
            <a:endParaRPr lang="it-IT" sz="1600" dirty="0" smtClean="0">
              <a:solidFill>
                <a:srgbClr val="C00000"/>
              </a:solidFill>
              <a:latin typeface="Cambria" panose="02040503050406030204" pitchFamily="18" charset="0"/>
            </a:endParaRPr>
          </a:p>
          <a:p>
            <a:pPr>
              <a:buFontTx/>
              <a:buChar char="-"/>
            </a:pPr>
            <a:r>
              <a:rPr lang="it-IT" sz="1600" dirty="0" smtClean="0">
                <a:solidFill>
                  <a:srgbClr val="C00000"/>
                </a:solidFill>
                <a:latin typeface="Cambria" panose="02040503050406030204" pitchFamily="18" charset="0"/>
              </a:rPr>
              <a:t>E’ rilevante la morte del socio?</a:t>
            </a:r>
          </a:p>
          <a:p>
            <a:pPr>
              <a:buFontTx/>
              <a:buChar char="-"/>
            </a:pPr>
            <a:endParaRPr lang="it-IT" sz="1600" dirty="0" smtClean="0">
              <a:solidFill>
                <a:srgbClr val="C00000"/>
              </a:solidFill>
              <a:latin typeface="Cambria" panose="02040503050406030204" pitchFamily="18" charset="0"/>
            </a:endParaRPr>
          </a:p>
          <a:p>
            <a:pPr>
              <a:buFontTx/>
              <a:buChar char="-"/>
            </a:pPr>
            <a:r>
              <a:rPr lang="it-IT" sz="1600" dirty="0" smtClean="0">
                <a:solidFill>
                  <a:srgbClr val="C00000"/>
                </a:solidFill>
                <a:latin typeface="Cambria" panose="02040503050406030204" pitchFamily="18" charset="0"/>
              </a:rPr>
              <a:t>E’ agevolabile il socio che abbia la nuda proprietà/usufrutto della quota?</a:t>
            </a:r>
          </a:p>
          <a:p>
            <a:pPr>
              <a:buFontTx/>
              <a:buChar char="-"/>
            </a:pPr>
            <a:endParaRPr lang="it-IT" sz="1600" dirty="0" smtClean="0">
              <a:solidFill>
                <a:srgbClr val="C00000"/>
              </a:solidFill>
              <a:latin typeface="Cambria" panose="02040503050406030204" pitchFamily="18" charset="0"/>
            </a:endParaRPr>
          </a:p>
          <a:p>
            <a:r>
              <a:rPr lang="it-IT" sz="1600" dirty="0" smtClean="0">
                <a:solidFill>
                  <a:srgbClr val="C00000"/>
                </a:solidFill>
                <a:latin typeface="Cambria" panose="02040503050406030204" pitchFamily="18" charset="0"/>
              </a:rPr>
              <a:t>- “Quid </a:t>
            </a:r>
            <a:r>
              <a:rPr lang="it-IT" sz="1600" dirty="0" err="1" smtClean="0">
                <a:solidFill>
                  <a:srgbClr val="C00000"/>
                </a:solidFill>
                <a:latin typeface="Cambria" panose="02040503050406030204" pitchFamily="18" charset="0"/>
              </a:rPr>
              <a:t>iuris</a:t>
            </a:r>
            <a:r>
              <a:rPr lang="it-IT" sz="1600" dirty="0" smtClean="0">
                <a:solidFill>
                  <a:srgbClr val="C00000"/>
                </a:solidFill>
                <a:latin typeface="Cambria" panose="02040503050406030204" pitchFamily="18" charset="0"/>
              </a:rPr>
              <a:t>” per i soci di società incorporate, fuse o scisse?</a:t>
            </a:r>
            <a:endParaRPr lang="it-IT" sz="1600" dirty="0">
              <a:solidFill>
                <a:srgbClr val="C00000"/>
              </a:solidFill>
              <a:latin typeface="Cambria" panose="02040503050406030204" pitchFamily="18" charset="0"/>
            </a:endParaRPr>
          </a:p>
        </p:txBody>
      </p:sp>
    </p:spTree>
    <p:extLst>
      <p:ext uri="{BB962C8B-B14F-4D97-AF65-F5344CB8AC3E}">
        <p14:creationId xmlns:p14="http://schemas.microsoft.com/office/powerpoint/2010/main" val="2391268176"/>
      </p:ext>
    </p:extLst>
  </p:cSld>
  <p:clrMapOvr>
    <a:masterClrMapping/>
  </p:clrMapOvr>
  <p:transition spd="slow">
    <p:blinds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12206" y="784349"/>
            <a:ext cx="5472608" cy="923330"/>
          </a:xfrm>
          <a:prstGeom prst="rect">
            <a:avLst/>
          </a:prstGeom>
          <a:noFill/>
        </p:spPr>
        <p:txBody>
          <a:bodyPr wrap="square" rtlCol="0">
            <a:spAutoFit/>
          </a:bodyPr>
          <a:lstStyle/>
          <a:p>
            <a:r>
              <a:rPr lang="it-IT" sz="1800" b="1" dirty="0" smtClean="0">
                <a:solidFill>
                  <a:srgbClr val="C00000"/>
                </a:solidFill>
                <a:latin typeface="Cambria" panose="02040503050406030204" pitchFamily="18" charset="0"/>
              </a:rPr>
              <a:t>Assegnazione (cessione) agevolata dei beni ai soci</a:t>
            </a:r>
          </a:p>
          <a:p>
            <a:endParaRPr lang="it-IT" sz="1800" b="1" dirty="0" smtClean="0">
              <a:solidFill>
                <a:srgbClr val="C00000"/>
              </a:solidFill>
              <a:latin typeface="Cambria" panose="02040503050406030204" pitchFamily="18" charset="0"/>
            </a:endParaRPr>
          </a:p>
          <a:p>
            <a:r>
              <a:rPr lang="it-IT" sz="1800" b="1" dirty="0" smtClean="0">
                <a:solidFill>
                  <a:srgbClr val="C00000"/>
                </a:solidFill>
                <a:latin typeface="Cambria" panose="02040503050406030204" pitchFamily="18" charset="0"/>
              </a:rPr>
              <a:t>Norma non derogatoria a quelle generali</a:t>
            </a:r>
          </a:p>
        </p:txBody>
      </p:sp>
      <p:sp>
        <p:nvSpPr>
          <p:cNvPr id="4" name="CasellaDiTesto 3"/>
          <p:cNvSpPr txBox="1"/>
          <p:nvPr/>
        </p:nvSpPr>
        <p:spPr>
          <a:xfrm>
            <a:off x="339998" y="1830204"/>
            <a:ext cx="5714578" cy="2554545"/>
          </a:xfrm>
          <a:prstGeom prst="rect">
            <a:avLst/>
          </a:prstGeom>
          <a:noFill/>
        </p:spPr>
        <p:txBody>
          <a:bodyPr wrap="none" rtlCol="0">
            <a:spAutoFit/>
          </a:bodyPr>
          <a:lstStyle/>
          <a:p>
            <a:r>
              <a:rPr lang="it-IT" sz="1600" dirty="0" smtClean="0">
                <a:solidFill>
                  <a:srgbClr val="C00000"/>
                </a:solidFill>
                <a:latin typeface="Cambria" panose="02040503050406030204" pitchFamily="18" charset="0"/>
              </a:rPr>
              <a:t>- La società in liquidazione e l’articolo 36 del DPR 600/73</a:t>
            </a:r>
          </a:p>
          <a:p>
            <a:pPr>
              <a:buFontTx/>
              <a:buChar char="-"/>
            </a:pPr>
            <a:endParaRPr lang="it-IT" sz="1600" dirty="0" smtClean="0">
              <a:solidFill>
                <a:srgbClr val="C00000"/>
              </a:solidFill>
              <a:latin typeface="Cambria" panose="02040503050406030204" pitchFamily="18" charset="0"/>
            </a:endParaRPr>
          </a:p>
          <a:p>
            <a:pPr>
              <a:buFontTx/>
              <a:buChar char="-"/>
            </a:pPr>
            <a:r>
              <a:rPr lang="it-IT" sz="1600" dirty="0" smtClean="0">
                <a:solidFill>
                  <a:srgbClr val="C00000"/>
                </a:solidFill>
                <a:latin typeface="Cambria" panose="02040503050406030204" pitchFamily="18" charset="0"/>
              </a:rPr>
              <a:t>La “par condicio” dei soci vale anche per la cessione agevolata?</a:t>
            </a:r>
          </a:p>
          <a:p>
            <a:pPr>
              <a:buFontTx/>
              <a:buChar char="-"/>
            </a:pPr>
            <a:endParaRPr lang="it-IT" sz="1600" dirty="0" smtClean="0">
              <a:solidFill>
                <a:srgbClr val="C00000"/>
              </a:solidFill>
              <a:latin typeface="Cambria" panose="02040503050406030204" pitchFamily="18" charset="0"/>
            </a:endParaRPr>
          </a:p>
          <a:p>
            <a:pPr>
              <a:buFontTx/>
              <a:buChar char="-"/>
            </a:pPr>
            <a:r>
              <a:rPr lang="it-IT" sz="1600" dirty="0" smtClean="0">
                <a:solidFill>
                  <a:srgbClr val="C00000"/>
                </a:solidFill>
                <a:latin typeface="Cambria" panose="02040503050406030204" pitchFamily="18" charset="0"/>
              </a:rPr>
              <a:t>L’assegnazione e lo storno delle riserve:</a:t>
            </a:r>
          </a:p>
          <a:p>
            <a:pPr lvl="1">
              <a:buFontTx/>
              <a:buChar char="-"/>
            </a:pPr>
            <a:r>
              <a:rPr lang="it-IT" sz="1600" dirty="0" smtClean="0">
                <a:solidFill>
                  <a:srgbClr val="C00000"/>
                </a:solidFill>
                <a:latin typeface="Cambria" panose="02040503050406030204" pitchFamily="18" charset="0"/>
              </a:rPr>
              <a:t>Le regole dell’OIC 28</a:t>
            </a:r>
          </a:p>
          <a:p>
            <a:pPr lvl="1">
              <a:buFontTx/>
              <a:buChar char="-"/>
            </a:pPr>
            <a:r>
              <a:rPr lang="it-IT" sz="1600" dirty="0" smtClean="0">
                <a:solidFill>
                  <a:srgbClr val="C00000"/>
                </a:solidFill>
                <a:latin typeface="Cambria" panose="02040503050406030204" pitchFamily="18" charset="0"/>
              </a:rPr>
              <a:t>I soggetti in semplificata</a:t>
            </a:r>
          </a:p>
          <a:p>
            <a:pPr lvl="1">
              <a:buFontTx/>
              <a:buChar char="-"/>
            </a:pPr>
            <a:r>
              <a:rPr lang="it-IT" sz="1600" dirty="0" smtClean="0">
                <a:solidFill>
                  <a:srgbClr val="C00000"/>
                </a:solidFill>
                <a:latin typeface="Cambria" panose="02040503050406030204" pitchFamily="18" charset="0"/>
              </a:rPr>
              <a:t>L’accollo di passività</a:t>
            </a:r>
          </a:p>
          <a:p>
            <a:pPr lvl="1"/>
            <a:r>
              <a:rPr lang="it-IT" sz="1600" dirty="0" smtClean="0">
                <a:solidFill>
                  <a:srgbClr val="C00000"/>
                </a:solidFill>
                <a:latin typeface="Cambria" panose="02040503050406030204" pitchFamily="18" charset="0"/>
              </a:rPr>
              <a:t>- Nessun passaggio a Conto Economico di plus/</a:t>
            </a:r>
            <a:r>
              <a:rPr lang="it-IT" sz="1600" dirty="0" err="1" smtClean="0">
                <a:solidFill>
                  <a:srgbClr val="C00000"/>
                </a:solidFill>
                <a:latin typeface="Cambria" panose="02040503050406030204" pitchFamily="18" charset="0"/>
              </a:rPr>
              <a:t>minus</a:t>
            </a:r>
            <a:endParaRPr lang="it-IT" sz="1600" dirty="0" smtClean="0">
              <a:solidFill>
                <a:srgbClr val="C00000"/>
              </a:solidFill>
              <a:latin typeface="Cambria" panose="02040503050406030204" pitchFamily="18" charset="0"/>
            </a:endParaRPr>
          </a:p>
          <a:p>
            <a:endParaRPr lang="it-IT" sz="1600" dirty="0" smtClean="0">
              <a:solidFill>
                <a:srgbClr val="C00000"/>
              </a:solidFill>
              <a:latin typeface="Cambria" panose="02040503050406030204" pitchFamily="18" charset="0"/>
            </a:endParaRPr>
          </a:p>
        </p:txBody>
      </p:sp>
    </p:spTree>
    <p:extLst>
      <p:ext uri="{BB962C8B-B14F-4D97-AF65-F5344CB8AC3E}">
        <p14:creationId xmlns:p14="http://schemas.microsoft.com/office/powerpoint/2010/main" val="2391268176"/>
      </p:ext>
    </p:extLst>
  </p:cSld>
  <p:clrMapOvr>
    <a:masterClrMapping/>
  </p:clrMapOvr>
  <p:transition spd="slow">
    <p:blinds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12206" y="784349"/>
            <a:ext cx="5472608" cy="369332"/>
          </a:xfrm>
          <a:prstGeom prst="rect">
            <a:avLst/>
          </a:prstGeom>
          <a:noFill/>
        </p:spPr>
        <p:txBody>
          <a:bodyPr wrap="square" rtlCol="0">
            <a:spAutoFit/>
          </a:bodyPr>
          <a:lstStyle/>
          <a:p>
            <a:r>
              <a:rPr lang="it-IT" sz="1800" b="1" dirty="0" smtClean="0">
                <a:solidFill>
                  <a:srgbClr val="C00000"/>
                </a:solidFill>
                <a:latin typeface="Cambria" panose="02040503050406030204" pitchFamily="18" charset="0"/>
              </a:rPr>
              <a:t>Assegnazione (cessione) agevolata dei beni ai soci</a:t>
            </a:r>
            <a:endParaRPr lang="it-IT" b="1" dirty="0"/>
          </a:p>
        </p:txBody>
      </p:sp>
      <p:sp>
        <p:nvSpPr>
          <p:cNvPr id="4" name="CasellaDiTesto 3"/>
          <p:cNvSpPr txBox="1"/>
          <p:nvPr/>
        </p:nvSpPr>
        <p:spPr>
          <a:xfrm>
            <a:off x="772046" y="1504429"/>
            <a:ext cx="6943889" cy="3785652"/>
          </a:xfrm>
          <a:prstGeom prst="rect">
            <a:avLst/>
          </a:prstGeom>
          <a:noFill/>
        </p:spPr>
        <p:txBody>
          <a:bodyPr wrap="none" rtlCol="0">
            <a:spAutoFit/>
          </a:bodyPr>
          <a:lstStyle/>
          <a:p>
            <a:r>
              <a:rPr lang="it-IT" sz="2000" dirty="0" smtClean="0">
                <a:solidFill>
                  <a:srgbClr val="C00000"/>
                </a:solidFill>
                <a:latin typeface="Cambria" panose="02040503050406030204" pitchFamily="18" charset="0"/>
              </a:rPr>
              <a:t>AGEVOLAZIONE: valore normale = valore catastale</a:t>
            </a:r>
            <a:br>
              <a:rPr lang="it-IT" sz="2000" dirty="0" smtClean="0">
                <a:solidFill>
                  <a:srgbClr val="C00000"/>
                </a:solidFill>
                <a:latin typeface="Cambria" panose="02040503050406030204" pitchFamily="18" charset="0"/>
              </a:rPr>
            </a:br>
            <a:endParaRPr lang="it-IT" sz="2000" dirty="0" smtClean="0">
              <a:solidFill>
                <a:srgbClr val="C00000"/>
              </a:solidFill>
              <a:latin typeface="Cambria" panose="02040503050406030204" pitchFamily="18" charset="0"/>
            </a:endParaRPr>
          </a:p>
          <a:p>
            <a:r>
              <a:rPr lang="it-IT" sz="2000" dirty="0" smtClean="0">
                <a:solidFill>
                  <a:srgbClr val="C00000"/>
                </a:solidFill>
                <a:latin typeface="Cambria" panose="02040503050406030204" pitchFamily="18" charset="0"/>
              </a:rPr>
              <a:t>II.DD. </a:t>
            </a:r>
            <a:r>
              <a:rPr lang="it-IT" sz="2000" dirty="0">
                <a:solidFill>
                  <a:srgbClr val="C00000"/>
                </a:solidFill>
                <a:latin typeface="Cambria" panose="02040503050406030204" pitchFamily="18" charset="0"/>
              </a:rPr>
              <a:t>: </a:t>
            </a:r>
            <a:r>
              <a:rPr lang="it-IT" sz="2000" dirty="0" smtClean="0">
                <a:solidFill>
                  <a:srgbClr val="C00000"/>
                </a:solidFill>
                <a:latin typeface="Cambria" panose="02040503050406030204" pitchFamily="18" charset="0"/>
              </a:rPr>
              <a:t>	   - 8</a:t>
            </a:r>
            <a:r>
              <a:rPr lang="it-IT" sz="2000" dirty="0">
                <a:solidFill>
                  <a:srgbClr val="C00000"/>
                </a:solidFill>
                <a:latin typeface="Cambria" panose="02040503050406030204" pitchFamily="18" charset="0"/>
              </a:rPr>
              <a:t>% </a:t>
            </a:r>
            <a:endParaRPr lang="it-IT" sz="2000" dirty="0" smtClean="0">
              <a:solidFill>
                <a:srgbClr val="C00000"/>
              </a:solidFill>
              <a:latin typeface="Cambria" panose="02040503050406030204" pitchFamily="18" charset="0"/>
            </a:endParaRPr>
          </a:p>
          <a:p>
            <a:r>
              <a:rPr lang="it-IT" sz="2000" dirty="0">
                <a:solidFill>
                  <a:srgbClr val="C00000"/>
                </a:solidFill>
                <a:latin typeface="Cambria" panose="02040503050406030204" pitchFamily="18" charset="0"/>
              </a:rPr>
              <a:t>	   - 10,5% se di comodo in almeno 2 dei 3 anni </a:t>
            </a:r>
            <a:br>
              <a:rPr lang="it-IT" sz="2000" dirty="0">
                <a:solidFill>
                  <a:srgbClr val="C00000"/>
                </a:solidFill>
                <a:latin typeface="Cambria" panose="02040503050406030204" pitchFamily="18" charset="0"/>
              </a:rPr>
            </a:br>
            <a:r>
              <a:rPr lang="it-IT" sz="2000" dirty="0">
                <a:solidFill>
                  <a:srgbClr val="C00000"/>
                </a:solidFill>
                <a:latin typeface="Cambria" panose="02040503050406030204" pitchFamily="18" charset="0"/>
              </a:rPr>
              <a:t>	    precedenti a quello dell’assegnazione/cessione</a:t>
            </a:r>
            <a:br>
              <a:rPr lang="it-IT" sz="2000" dirty="0">
                <a:solidFill>
                  <a:srgbClr val="C00000"/>
                </a:solidFill>
                <a:latin typeface="Cambria" panose="02040503050406030204" pitchFamily="18" charset="0"/>
              </a:rPr>
            </a:br>
            <a:r>
              <a:rPr lang="it-IT" sz="2000" dirty="0">
                <a:solidFill>
                  <a:srgbClr val="C00000"/>
                </a:solidFill>
                <a:latin typeface="Cambria" panose="02040503050406030204" pitchFamily="18" charset="0"/>
              </a:rPr>
              <a:t>	   - 13% sulle riserve in sospensione d’imposta </a:t>
            </a:r>
            <a:br>
              <a:rPr lang="it-IT" sz="2000" dirty="0">
                <a:solidFill>
                  <a:srgbClr val="C00000"/>
                </a:solidFill>
                <a:latin typeface="Cambria" panose="02040503050406030204" pitchFamily="18" charset="0"/>
              </a:rPr>
            </a:br>
            <a:r>
              <a:rPr lang="it-IT" sz="2000" dirty="0">
                <a:solidFill>
                  <a:srgbClr val="C00000"/>
                </a:solidFill>
                <a:latin typeface="Cambria" panose="02040503050406030204" pitchFamily="18" charset="0"/>
              </a:rPr>
              <a:t>	   (es: riserve di rivalutazione) annullate per effetto </a:t>
            </a:r>
            <a:br>
              <a:rPr lang="it-IT" sz="2000" dirty="0">
                <a:solidFill>
                  <a:srgbClr val="C00000"/>
                </a:solidFill>
                <a:latin typeface="Cambria" panose="02040503050406030204" pitchFamily="18" charset="0"/>
              </a:rPr>
            </a:br>
            <a:r>
              <a:rPr lang="it-IT" sz="2000" dirty="0">
                <a:solidFill>
                  <a:srgbClr val="C00000"/>
                </a:solidFill>
                <a:latin typeface="Cambria" panose="02040503050406030204" pitchFamily="18" charset="0"/>
              </a:rPr>
              <a:t>	   dell’assegnazione ai soci</a:t>
            </a:r>
            <a:br>
              <a:rPr lang="it-IT" sz="2000" dirty="0">
                <a:solidFill>
                  <a:srgbClr val="C00000"/>
                </a:solidFill>
                <a:latin typeface="Cambria" panose="02040503050406030204" pitchFamily="18" charset="0"/>
              </a:rPr>
            </a:br>
            <a:r>
              <a:rPr lang="it-IT" sz="2000" dirty="0">
                <a:solidFill>
                  <a:srgbClr val="C00000"/>
                </a:solidFill>
                <a:latin typeface="Cambria" panose="02040503050406030204" pitchFamily="18" charset="0"/>
              </a:rPr>
              <a:t/>
            </a:r>
            <a:br>
              <a:rPr lang="it-IT" sz="2000" dirty="0">
                <a:solidFill>
                  <a:srgbClr val="C00000"/>
                </a:solidFill>
                <a:latin typeface="Cambria" panose="02040503050406030204" pitchFamily="18" charset="0"/>
              </a:rPr>
            </a:br>
            <a:r>
              <a:rPr lang="it-IT" sz="2000" dirty="0">
                <a:solidFill>
                  <a:srgbClr val="C00000"/>
                </a:solidFill>
                <a:latin typeface="Cambria" panose="02040503050406030204" pitchFamily="18" charset="0"/>
              </a:rPr>
              <a:t>II.II. : </a:t>
            </a:r>
            <a:r>
              <a:rPr lang="it-IT" sz="2000" dirty="0" smtClean="0">
                <a:solidFill>
                  <a:srgbClr val="C00000"/>
                </a:solidFill>
                <a:latin typeface="Cambria" panose="02040503050406030204" pitchFamily="18" charset="0"/>
              </a:rPr>
              <a:t>- imposta </a:t>
            </a:r>
            <a:r>
              <a:rPr lang="it-IT" sz="2000" dirty="0">
                <a:solidFill>
                  <a:srgbClr val="C00000"/>
                </a:solidFill>
                <a:latin typeface="Cambria" panose="02040503050406030204" pitchFamily="18" charset="0"/>
              </a:rPr>
              <a:t>di registro: </a:t>
            </a:r>
            <a:r>
              <a:rPr lang="it-IT" sz="2000" dirty="0" smtClean="0">
                <a:solidFill>
                  <a:srgbClr val="C00000"/>
                </a:solidFill>
                <a:latin typeface="Cambria" panose="02040503050406030204" pitchFamily="18" charset="0"/>
              </a:rPr>
              <a:t>riduzione </a:t>
            </a:r>
            <a:r>
              <a:rPr lang="it-IT" sz="2000" dirty="0">
                <a:solidFill>
                  <a:srgbClr val="C00000"/>
                </a:solidFill>
                <a:latin typeface="Cambria" panose="02040503050406030204" pitchFamily="18" charset="0"/>
              </a:rPr>
              <a:t>al 50% delle aliquote </a:t>
            </a:r>
            <a:endParaRPr lang="it-IT" sz="2000" dirty="0" smtClean="0">
              <a:solidFill>
                <a:srgbClr val="C00000"/>
              </a:solidFill>
              <a:latin typeface="Cambria" panose="02040503050406030204" pitchFamily="18" charset="0"/>
            </a:endParaRPr>
          </a:p>
          <a:p>
            <a:r>
              <a:rPr lang="it-IT" sz="2000" dirty="0" smtClean="0">
                <a:solidFill>
                  <a:srgbClr val="C00000"/>
                </a:solidFill>
                <a:latin typeface="Cambria" panose="02040503050406030204" pitchFamily="18" charset="0"/>
              </a:rPr>
              <a:t>           - </a:t>
            </a:r>
            <a:r>
              <a:rPr lang="it-IT" sz="2000" dirty="0" err="1" smtClean="0">
                <a:solidFill>
                  <a:srgbClr val="C00000"/>
                </a:solidFill>
                <a:latin typeface="Cambria" panose="02040503050406030204" pitchFamily="18" charset="0"/>
              </a:rPr>
              <a:t>ipocatastali</a:t>
            </a:r>
            <a:r>
              <a:rPr lang="it-IT" sz="2000" dirty="0" smtClean="0">
                <a:solidFill>
                  <a:srgbClr val="C00000"/>
                </a:solidFill>
                <a:latin typeface="Cambria" panose="02040503050406030204" pitchFamily="18" charset="0"/>
              </a:rPr>
              <a:t> </a:t>
            </a:r>
            <a:r>
              <a:rPr lang="it-IT" sz="2000" dirty="0">
                <a:solidFill>
                  <a:srgbClr val="C00000"/>
                </a:solidFill>
                <a:latin typeface="Cambria" panose="02040503050406030204" pitchFamily="18" charset="0"/>
              </a:rPr>
              <a:t>in misura fissa</a:t>
            </a:r>
          </a:p>
          <a:p>
            <a:r>
              <a:rPr lang="it-IT" sz="2000" dirty="0" smtClean="0">
                <a:solidFill>
                  <a:srgbClr val="C00000"/>
                </a:solidFill>
                <a:latin typeface="Cambria" panose="02040503050406030204" pitchFamily="18" charset="0"/>
              </a:rPr>
              <a:t>           - Iva</a:t>
            </a:r>
            <a:r>
              <a:rPr lang="it-IT" sz="2000" dirty="0">
                <a:solidFill>
                  <a:srgbClr val="C00000"/>
                </a:solidFill>
                <a:latin typeface="Cambria" panose="02040503050406030204" pitchFamily="18" charset="0"/>
              </a:rPr>
              <a:t>: </a:t>
            </a:r>
            <a:r>
              <a:rPr lang="it-IT" sz="2000" dirty="0" smtClean="0">
                <a:solidFill>
                  <a:srgbClr val="C00000"/>
                </a:solidFill>
                <a:latin typeface="Cambria" panose="02040503050406030204" pitchFamily="18" charset="0"/>
              </a:rPr>
              <a:t>nessuna agevolazione</a:t>
            </a:r>
            <a:endParaRPr lang="it-IT" sz="2000" u="sng" dirty="0">
              <a:solidFill>
                <a:srgbClr val="C00000"/>
              </a:solidFill>
              <a:latin typeface="Cambria" panose="02040503050406030204" pitchFamily="18" charset="0"/>
            </a:endParaRPr>
          </a:p>
        </p:txBody>
      </p:sp>
    </p:spTree>
    <p:extLst>
      <p:ext uri="{BB962C8B-B14F-4D97-AF65-F5344CB8AC3E}">
        <p14:creationId xmlns:p14="http://schemas.microsoft.com/office/powerpoint/2010/main" val="2180709542"/>
      </p:ext>
    </p:extLst>
  </p:cSld>
  <p:clrMapOvr>
    <a:masterClrMapping/>
  </p:clrMapOvr>
  <p:transition spd="slow">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00038" y="856357"/>
            <a:ext cx="3036537" cy="3431709"/>
          </a:xfrm>
          <a:prstGeom prst="rect">
            <a:avLst/>
          </a:prstGeom>
          <a:noFill/>
        </p:spPr>
        <p:txBody>
          <a:bodyPr wrap="none" rtlCol="0">
            <a:spAutoFit/>
          </a:bodyPr>
          <a:lstStyle/>
          <a:p>
            <a:r>
              <a:rPr lang="it-IT" sz="2000" b="1" dirty="0">
                <a:solidFill>
                  <a:srgbClr val="C00000"/>
                </a:solidFill>
                <a:latin typeface="Cambria" panose="02040503050406030204" pitchFamily="18" charset="0"/>
              </a:rPr>
              <a:t>IL REGIME </a:t>
            </a:r>
            <a:r>
              <a:rPr lang="it-IT" sz="2000" b="1" dirty="0" smtClean="0">
                <a:solidFill>
                  <a:srgbClr val="C00000"/>
                </a:solidFill>
                <a:latin typeface="Cambria" panose="02040503050406030204" pitchFamily="18" charset="0"/>
              </a:rPr>
              <a:t>FORFETARIO</a:t>
            </a:r>
          </a:p>
          <a:p>
            <a:endParaRPr lang="it-IT" sz="2000" dirty="0">
              <a:solidFill>
                <a:srgbClr val="C00000"/>
              </a:solidFill>
              <a:latin typeface="Cambria" panose="02040503050406030204" pitchFamily="18" charset="0"/>
            </a:endParaRPr>
          </a:p>
          <a:p>
            <a:endParaRPr lang="it-IT" sz="2000" dirty="0" smtClean="0">
              <a:solidFill>
                <a:srgbClr val="C00000"/>
              </a:solidFill>
              <a:latin typeface="Cambria" panose="02040503050406030204" pitchFamily="18" charset="0"/>
            </a:endParaRPr>
          </a:p>
          <a:p>
            <a:endParaRPr lang="it-IT" sz="2000" dirty="0" smtClean="0">
              <a:solidFill>
                <a:srgbClr val="C00000"/>
              </a:solidFill>
              <a:latin typeface="Cambria" panose="02040503050406030204" pitchFamily="18" charset="0"/>
            </a:endParaRPr>
          </a:p>
          <a:p>
            <a:r>
              <a:rPr lang="it-IT" sz="2000" dirty="0" smtClean="0">
                <a:solidFill>
                  <a:srgbClr val="C00000"/>
                </a:solidFill>
                <a:latin typeface="Cambria" panose="02040503050406030204" pitchFamily="18" charset="0"/>
              </a:rPr>
              <a:t>COSA CAMBIA ?</a:t>
            </a:r>
          </a:p>
          <a:p>
            <a:endParaRPr lang="it-IT" sz="2000" dirty="0" smtClean="0">
              <a:solidFill>
                <a:srgbClr val="C00000"/>
              </a:solidFill>
              <a:latin typeface="Cambria" panose="02040503050406030204" pitchFamily="18" charset="0"/>
            </a:endParaRPr>
          </a:p>
          <a:p>
            <a:endParaRPr lang="it-IT" sz="2000" dirty="0" smtClean="0">
              <a:solidFill>
                <a:srgbClr val="C00000"/>
              </a:solidFill>
              <a:latin typeface="Cambria" panose="02040503050406030204" pitchFamily="18" charset="0"/>
            </a:endParaRPr>
          </a:p>
          <a:p>
            <a:endParaRPr lang="it-IT" sz="2000" dirty="0" smtClean="0">
              <a:solidFill>
                <a:srgbClr val="C00000"/>
              </a:solidFill>
              <a:latin typeface="Cambria" panose="02040503050406030204" pitchFamily="18" charset="0"/>
            </a:endParaRPr>
          </a:p>
          <a:p>
            <a:r>
              <a:rPr lang="it-IT" sz="2000" dirty="0" smtClean="0">
                <a:solidFill>
                  <a:srgbClr val="C00000"/>
                </a:solidFill>
                <a:latin typeface="Cambria" panose="02040503050406030204" pitchFamily="18" charset="0"/>
              </a:rPr>
              <a:t>COSA RESTA INVARIATO ?</a:t>
            </a:r>
            <a:br>
              <a:rPr lang="it-IT" sz="2000" dirty="0" smtClean="0">
                <a:solidFill>
                  <a:srgbClr val="C00000"/>
                </a:solidFill>
                <a:latin typeface="Cambria" panose="02040503050406030204" pitchFamily="18" charset="0"/>
              </a:rPr>
            </a:br>
            <a:endParaRPr lang="it-IT" sz="2000" dirty="0">
              <a:solidFill>
                <a:srgbClr val="C00000"/>
              </a:solidFill>
              <a:latin typeface="Cambria" panose="02040503050406030204" pitchFamily="18" charset="0"/>
            </a:endParaRPr>
          </a:p>
          <a:p>
            <a:endParaRPr lang="it-IT" dirty="0"/>
          </a:p>
        </p:txBody>
      </p:sp>
    </p:spTree>
    <p:extLst>
      <p:ext uri="{BB962C8B-B14F-4D97-AF65-F5344CB8AC3E}">
        <p14:creationId xmlns:p14="http://schemas.microsoft.com/office/powerpoint/2010/main" val="2742263110"/>
      </p:ext>
    </p:extLst>
  </p:cSld>
  <p:clrMapOvr>
    <a:masterClrMapping/>
  </p:clrMapOvr>
  <p:transition spd="slow">
    <p:blinds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12206" y="784349"/>
            <a:ext cx="5472608" cy="923330"/>
          </a:xfrm>
          <a:prstGeom prst="rect">
            <a:avLst/>
          </a:prstGeom>
          <a:noFill/>
        </p:spPr>
        <p:txBody>
          <a:bodyPr wrap="square" rtlCol="0">
            <a:spAutoFit/>
          </a:bodyPr>
          <a:lstStyle/>
          <a:p>
            <a:r>
              <a:rPr lang="it-IT" sz="1800" b="1" dirty="0" smtClean="0">
                <a:solidFill>
                  <a:srgbClr val="C00000"/>
                </a:solidFill>
                <a:latin typeface="Cambria" panose="02040503050406030204" pitchFamily="18" charset="0"/>
              </a:rPr>
              <a:t>Assegnazione (cessione) agevolata dei beni ai soci</a:t>
            </a:r>
          </a:p>
          <a:p>
            <a:endParaRPr lang="it-IT" sz="1800" b="1" dirty="0" smtClean="0">
              <a:solidFill>
                <a:srgbClr val="C00000"/>
              </a:solidFill>
              <a:latin typeface="Cambria" panose="02040503050406030204" pitchFamily="18" charset="0"/>
            </a:endParaRPr>
          </a:p>
          <a:p>
            <a:r>
              <a:rPr lang="it-IT" sz="1800" b="1" dirty="0" smtClean="0">
                <a:solidFill>
                  <a:srgbClr val="C00000"/>
                </a:solidFill>
                <a:latin typeface="Cambria" panose="02040503050406030204" pitchFamily="18" charset="0"/>
              </a:rPr>
              <a:t>Aspetti IRES in capo alla società</a:t>
            </a:r>
            <a:endParaRPr lang="it-IT" b="1" dirty="0"/>
          </a:p>
        </p:txBody>
      </p:sp>
      <p:sp>
        <p:nvSpPr>
          <p:cNvPr id="4" name="CasellaDiTesto 3"/>
          <p:cNvSpPr txBox="1"/>
          <p:nvPr/>
        </p:nvSpPr>
        <p:spPr>
          <a:xfrm>
            <a:off x="339998" y="1849368"/>
            <a:ext cx="6894836" cy="1754326"/>
          </a:xfrm>
          <a:prstGeom prst="rect">
            <a:avLst/>
          </a:prstGeom>
          <a:noFill/>
        </p:spPr>
        <p:txBody>
          <a:bodyPr wrap="none" rtlCol="0">
            <a:spAutoFit/>
          </a:bodyPr>
          <a:lstStyle/>
          <a:p>
            <a:r>
              <a:rPr lang="it-IT" sz="1800" dirty="0" smtClean="0">
                <a:solidFill>
                  <a:srgbClr val="C00000"/>
                </a:solidFill>
                <a:latin typeface="Cambria" panose="02040503050406030204" pitchFamily="18" charset="0"/>
              </a:rPr>
              <a:t>- Che succede se manca la base imponibile? (VN &lt; VC)</a:t>
            </a:r>
          </a:p>
          <a:p>
            <a:endParaRPr lang="it-IT" sz="1800" u="sng" dirty="0" smtClean="0">
              <a:solidFill>
                <a:srgbClr val="C00000"/>
              </a:solidFill>
              <a:latin typeface="Cambria" panose="02040503050406030204" pitchFamily="18" charset="0"/>
            </a:endParaRPr>
          </a:p>
          <a:p>
            <a:pPr>
              <a:buFontTx/>
              <a:buChar char="-"/>
            </a:pPr>
            <a:r>
              <a:rPr lang="it-IT" sz="1800" dirty="0" smtClean="0">
                <a:solidFill>
                  <a:srgbClr val="C00000"/>
                </a:solidFill>
                <a:latin typeface="Cambria" panose="02040503050406030204" pitchFamily="18" charset="0"/>
              </a:rPr>
              <a:t>Le società di comodo “rilevanti”</a:t>
            </a:r>
          </a:p>
          <a:p>
            <a:pPr>
              <a:buFontTx/>
              <a:buChar char="-"/>
            </a:pPr>
            <a:endParaRPr lang="it-IT" sz="1800" dirty="0" smtClean="0">
              <a:solidFill>
                <a:srgbClr val="C00000"/>
              </a:solidFill>
              <a:latin typeface="Cambria" panose="02040503050406030204" pitchFamily="18" charset="0"/>
            </a:endParaRPr>
          </a:p>
          <a:p>
            <a:pPr>
              <a:buFontTx/>
              <a:buChar char="-"/>
            </a:pPr>
            <a:r>
              <a:rPr lang="it-IT" sz="1800" dirty="0" smtClean="0">
                <a:solidFill>
                  <a:srgbClr val="C00000"/>
                </a:solidFill>
                <a:latin typeface="Cambria" panose="02040503050406030204" pitchFamily="18" charset="0"/>
              </a:rPr>
              <a:t>Le riserve non ancora rilevanti fiscalmente (es., rivalutazione 2013)</a:t>
            </a:r>
          </a:p>
          <a:p>
            <a:endParaRPr lang="it-IT" sz="1800" dirty="0" smtClean="0">
              <a:solidFill>
                <a:srgbClr val="C00000"/>
              </a:solidFill>
              <a:latin typeface="Cambria" panose="02040503050406030204" pitchFamily="18" charset="0"/>
            </a:endParaRPr>
          </a:p>
        </p:txBody>
      </p:sp>
    </p:spTree>
    <p:extLst>
      <p:ext uri="{BB962C8B-B14F-4D97-AF65-F5344CB8AC3E}">
        <p14:creationId xmlns:p14="http://schemas.microsoft.com/office/powerpoint/2010/main" val="2180709542"/>
      </p:ext>
    </p:extLst>
  </p:cSld>
  <p:clrMapOvr>
    <a:masterClrMapping/>
  </p:clrMapOvr>
  <p:transition spd="slow">
    <p:blinds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12206" y="784349"/>
            <a:ext cx="5472608" cy="923330"/>
          </a:xfrm>
          <a:prstGeom prst="rect">
            <a:avLst/>
          </a:prstGeom>
          <a:noFill/>
        </p:spPr>
        <p:txBody>
          <a:bodyPr wrap="square" rtlCol="0">
            <a:spAutoFit/>
          </a:bodyPr>
          <a:lstStyle/>
          <a:p>
            <a:r>
              <a:rPr lang="it-IT" sz="1800" b="1" dirty="0" smtClean="0">
                <a:solidFill>
                  <a:srgbClr val="C00000"/>
                </a:solidFill>
                <a:latin typeface="Cambria" panose="02040503050406030204" pitchFamily="18" charset="0"/>
              </a:rPr>
              <a:t>Assegnazione (cessione) agevolata dei beni ai soci</a:t>
            </a:r>
            <a:br>
              <a:rPr lang="it-IT" sz="1800" b="1" dirty="0" smtClean="0">
                <a:solidFill>
                  <a:srgbClr val="C00000"/>
                </a:solidFill>
                <a:latin typeface="Cambria" panose="02040503050406030204" pitchFamily="18" charset="0"/>
              </a:rPr>
            </a:br>
            <a:r>
              <a:rPr lang="it-IT" sz="1800" b="1" dirty="0" smtClean="0">
                <a:solidFill>
                  <a:srgbClr val="C00000"/>
                </a:solidFill>
                <a:latin typeface="Cambria" panose="02040503050406030204" pitchFamily="18" charset="0"/>
              </a:rPr>
              <a:t/>
            </a:r>
            <a:br>
              <a:rPr lang="it-IT" sz="1800" b="1" dirty="0" smtClean="0">
                <a:solidFill>
                  <a:srgbClr val="C00000"/>
                </a:solidFill>
                <a:latin typeface="Cambria" panose="02040503050406030204" pitchFamily="18" charset="0"/>
              </a:rPr>
            </a:br>
            <a:r>
              <a:rPr lang="it-IT" sz="1800" b="1" dirty="0" smtClean="0">
                <a:solidFill>
                  <a:srgbClr val="C00000"/>
                </a:solidFill>
                <a:latin typeface="Cambria" panose="02040503050406030204" pitchFamily="18" charset="0"/>
              </a:rPr>
              <a:t>Aspetti IRPEF in capo al socio</a:t>
            </a:r>
            <a:endParaRPr lang="it-IT" b="1" dirty="0"/>
          </a:p>
        </p:txBody>
      </p:sp>
      <p:sp>
        <p:nvSpPr>
          <p:cNvPr id="4" name="CasellaDiTesto 3"/>
          <p:cNvSpPr txBox="1"/>
          <p:nvPr/>
        </p:nvSpPr>
        <p:spPr>
          <a:xfrm>
            <a:off x="339998" y="1849368"/>
            <a:ext cx="6641242" cy="2585323"/>
          </a:xfrm>
          <a:prstGeom prst="rect">
            <a:avLst/>
          </a:prstGeom>
          <a:noFill/>
        </p:spPr>
        <p:txBody>
          <a:bodyPr wrap="none" rtlCol="0">
            <a:spAutoFit/>
          </a:bodyPr>
          <a:lstStyle/>
          <a:p>
            <a:r>
              <a:rPr lang="it-IT" sz="1800" dirty="0" smtClean="0">
                <a:solidFill>
                  <a:srgbClr val="C00000"/>
                </a:solidFill>
                <a:latin typeface="Cambria" panose="02040503050406030204" pitchFamily="18" charset="0"/>
              </a:rPr>
              <a:t>- Il valore fiscale della partecipazione dopo l’assegnazione</a:t>
            </a:r>
          </a:p>
          <a:p>
            <a:endParaRPr lang="it-IT" sz="1800" u="sng" dirty="0" smtClean="0">
              <a:solidFill>
                <a:srgbClr val="C00000"/>
              </a:solidFill>
              <a:latin typeface="Cambria" panose="02040503050406030204" pitchFamily="18" charset="0"/>
            </a:endParaRPr>
          </a:p>
          <a:p>
            <a:pPr>
              <a:buFontTx/>
              <a:buChar char="-"/>
            </a:pPr>
            <a:r>
              <a:rPr lang="it-IT" sz="1800" dirty="0" smtClean="0">
                <a:solidFill>
                  <a:srgbClr val="C00000"/>
                </a:solidFill>
                <a:latin typeface="Cambria" panose="02040503050406030204" pitchFamily="18" charset="0"/>
              </a:rPr>
              <a:t>I calcoli di convenienza in caso di volontà di rivendere l’immobile</a:t>
            </a:r>
          </a:p>
          <a:p>
            <a:pPr>
              <a:buFontTx/>
              <a:buChar char="-"/>
            </a:pPr>
            <a:endParaRPr lang="it-IT" sz="1800" dirty="0" smtClean="0">
              <a:solidFill>
                <a:srgbClr val="C00000"/>
              </a:solidFill>
              <a:latin typeface="Cambria" panose="02040503050406030204" pitchFamily="18" charset="0"/>
            </a:endParaRPr>
          </a:p>
          <a:p>
            <a:pPr>
              <a:buFontTx/>
              <a:buChar char="-"/>
            </a:pPr>
            <a:r>
              <a:rPr lang="it-IT" sz="1800" dirty="0" smtClean="0">
                <a:solidFill>
                  <a:srgbClr val="C00000"/>
                </a:solidFill>
                <a:latin typeface="Cambria" panose="02040503050406030204" pitchFamily="18" charset="0"/>
              </a:rPr>
              <a:t>La distribuzione di riserve di utili o di capitale</a:t>
            </a:r>
          </a:p>
          <a:p>
            <a:endParaRPr lang="it-IT" sz="1800" dirty="0" smtClean="0">
              <a:solidFill>
                <a:srgbClr val="C00000"/>
              </a:solidFill>
              <a:latin typeface="Cambria" panose="02040503050406030204" pitchFamily="18" charset="0"/>
            </a:endParaRPr>
          </a:p>
          <a:p>
            <a:pPr>
              <a:buFontTx/>
              <a:buChar char="-"/>
            </a:pPr>
            <a:r>
              <a:rPr lang="it-IT" sz="1800" dirty="0" smtClean="0">
                <a:solidFill>
                  <a:srgbClr val="C00000"/>
                </a:solidFill>
                <a:latin typeface="Cambria" panose="02040503050406030204" pitchFamily="18" charset="0"/>
              </a:rPr>
              <a:t>La non applicabilità dell’art. 47 </a:t>
            </a:r>
            <a:r>
              <a:rPr lang="it-IT" sz="1800" dirty="0" err="1" smtClean="0">
                <a:solidFill>
                  <a:srgbClr val="C00000"/>
                </a:solidFill>
                <a:latin typeface="Cambria" panose="02040503050406030204" pitchFamily="18" charset="0"/>
              </a:rPr>
              <a:t>co</a:t>
            </a:r>
            <a:r>
              <a:rPr lang="it-IT" sz="1800" dirty="0" smtClean="0">
                <a:solidFill>
                  <a:srgbClr val="C00000"/>
                </a:solidFill>
                <a:latin typeface="Cambria" panose="02040503050406030204" pitchFamily="18" charset="0"/>
              </a:rPr>
              <a:t> 1 </a:t>
            </a:r>
            <a:r>
              <a:rPr lang="it-IT" sz="1800" dirty="0" err="1" smtClean="0">
                <a:solidFill>
                  <a:srgbClr val="C00000"/>
                </a:solidFill>
                <a:latin typeface="Cambria" panose="02040503050406030204" pitchFamily="18" charset="0"/>
              </a:rPr>
              <a:t>Tuir</a:t>
            </a:r>
            <a:endParaRPr lang="it-IT" sz="1800" dirty="0" smtClean="0">
              <a:solidFill>
                <a:srgbClr val="C00000"/>
              </a:solidFill>
              <a:latin typeface="Cambria" panose="02040503050406030204" pitchFamily="18" charset="0"/>
            </a:endParaRPr>
          </a:p>
          <a:p>
            <a:pPr>
              <a:buFontTx/>
              <a:buChar char="-"/>
            </a:pPr>
            <a:endParaRPr lang="it-IT" sz="1800" dirty="0" smtClean="0">
              <a:solidFill>
                <a:srgbClr val="C00000"/>
              </a:solidFill>
              <a:latin typeface="Cambria" panose="02040503050406030204" pitchFamily="18" charset="0"/>
            </a:endParaRPr>
          </a:p>
          <a:p>
            <a:r>
              <a:rPr lang="it-IT" sz="1800" dirty="0" smtClean="0">
                <a:solidFill>
                  <a:srgbClr val="C00000"/>
                </a:solidFill>
                <a:latin typeface="Cambria" panose="02040503050406030204" pitchFamily="18" charset="0"/>
              </a:rPr>
              <a:t>- I quorum deliberativi</a:t>
            </a:r>
            <a:endParaRPr lang="it-IT" sz="1800" dirty="0">
              <a:solidFill>
                <a:srgbClr val="C00000"/>
              </a:solidFill>
              <a:latin typeface="Cambria" panose="02040503050406030204" pitchFamily="18" charset="0"/>
            </a:endParaRPr>
          </a:p>
        </p:txBody>
      </p:sp>
    </p:spTree>
    <p:extLst>
      <p:ext uri="{BB962C8B-B14F-4D97-AF65-F5344CB8AC3E}">
        <p14:creationId xmlns:p14="http://schemas.microsoft.com/office/powerpoint/2010/main" val="2180709542"/>
      </p:ext>
    </p:extLst>
  </p:cSld>
  <p:clrMapOvr>
    <a:masterClrMapping/>
  </p:clrMapOvr>
  <p:transition spd="slow">
    <p:blinds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12206" y="784349"/>
            <a:ext cx="5472608" cy="923330"/>
          </a:xfrm>
          <a:prstGeom prst="rect">
            <a:avLst/>
          </a:prstGeom>
          <a:noFill/>
        </p:spPr>
        <p:txBody>
          <a:bodyPr wrap="square" rtlCol="0">
            <a:spAutoFit/>
          </a:bodyPr>
          <a:lstStyle/>
          <a:p>
            <a:r>
              <a:rPr lang="it-IT" sz="1800" b="1" dirty="0" smtClean="0">
                <a:solidFill>
                  <a:srgbClr val="C00000"/>
                </a:solidFill>
                <a:latin typeface="Cambria" panose="02040503050406030204" pitchFamily="18" charset="0"/>
              </a:rPr>
              <a:t>Assegnazione (cessione) agevolata dei beni ai soci</a:t>
            </a:r>
            <a:br>
              <a:rPr lang="it-IT" sz="1800" b="1" dirty="0" smtClean="0">
                <a:solidFill>
                  <a:srgbClr val="C00000"/>
                </a:solidFill>
                <a:latin typeface="Cambria" panose="02040503050406030204" pitchFamily="18" charset="0"/>
              </a:rPr>
            </a:br>
            <a:r>
              <a:rPr lang="it-IT" sz="1800" b="1" dirty="0" smtClean="0">
                <a:solidFill>
                  <a:srgbClr val="C00000"/>
                </a:solidFill>
                <a:latin typeface="Cambria" panose="02040503050406030204" pitchFamily="18" charset="0"/>
              </a:rPr>
              <a:t/>
            </a:r>
            <a:br>
              <a:rPr lang="it-IT" sz="1800" b="1" dirty="0" smtClean="0">
                <a:solidFill>
                  <a:srgbClr val="C00000"/>
                </a:solidFill>
                <a:latin typeface="Cambria" panose="02040503050406030204" pitchFamily="18" charset="0"/>
              </a:rPr>
            </a:br>
            <a:r>
              <a:rPr lang="it-IT" sz="1800" b="1" dirty="0" smtClean="0">
                <a:solidFill>
                  <a:srgbClr val="C00000"/>
                </a:solidFill>
                <a:latin typeface="Cambria" panose="02040503050406030204" pitchFamily="18" charset="0"/>
              </a:rPr>
              <a:t>Imposte indirette</a:t>
            </a:r>
            <a:endParaRPr lang="it-IT" b="1" dirty="0"/>
          </a:p>
        </p:txBody>
      </p:sp>
      <p:sp>
        <p:nvSpPr>
          <p:cNvPr id="4" name="CasellaDiTesto 3"/>
          <p:cNvSpPr txBox="1"/>
          <p:nvPr/>
        </p:nvSpPr>
        <p:spPr>
          <a:xfrm>
            <a:off x="772046" y="1751225"/>
            <a:ext cx="5621732" cy="3139321"/>
          </a:xfrm>
          <a:prstGeom prst="rect">
            <a:avLst/>
          </a:prstGeom>
          <a:noFill/>
        </p:spPr>
        <p:txBody>
          <a:bodyPr wrap="none" rtlCol="0">
            <a:spAutoFit/>
          </a:bodyPr>
          <a:lstStyle/>
          <a:p>
            <a:pPr>
              <a:buFontTx/>
              <a:buChar char="-"/>
            </a:pPr>
            <a:r>
              <a:rPr lang="it-IT" sz="1800" dirty="0" smtClean="0">
                <a:solidFill>
                  <a:srgbClr val="C00000"/>
                </a:solidFill>
                <a:latin typeface="Cambria" panose="02040503050406030204" pitchFamily="18" charset="0"/>
              </a:rPr>
              <a:t>IVA: nessuna agevolazione</a:t>
            </a:r>
          </a:p>
          <a:p>
            <a:pPr>
              <a:buFontTx/>
              <a:buChar char="-"/>
            </a:pPr>
            <a:endParaRPr lang="it-IT" sz="1800" dirty="0" smtClean="0">
              <a:solidFill>
                <a:srgbClr val="C00000"/>
              </a:solidFill>
              <a:latin typeface="Cambria" panose="02040503050406030204" pitchFamily="18" charset="0"/>
            </a:endParaRPr>
          </a:p>
          <a:p>
            <a:pPr>
              <a:buFontTx/>
              <a:buChar char="-"/>
            </a:pPr>
            <a:r>
              <a:rPr lang="it-IT" sz="1800" dirty="0" smtClean="0">
                <a:solidFill>
                  <a:srgbClr val="C00000"/>
                </a:solidFill>
                <a:latin typeface="Cambria" panose="02040503050406030204" pitchFamily="18" charset="0"/>
              </a:rPr>
              <a:t> Registro: agevolazione</a:t>
            </a:r>
          </a:p>
          <a:p>
            <a:pPr>
              <a:buFontTx/>
              <a:buChar char="-"/>
            </a:pPr>
            <a:endParaRPr lang="it-IT" sz="1800" dirty="0" smtClean="0">
              <a:solidFill>
                <a:srgbClr val="C00000"/>
              </a:solidFill>
              <a:latin typeface="Cambria" panose="02040503050406030204" pitchFamily="18" charset="0"/>
            </a:endParaRPr>
          </a:p>
          <a:p>
            <a:pPr>
              <a:buFontTx/>
              <a:buChar char="-"/>
            </a:pPr>
            <a:r>
              <a:rPr lang="it-IT" sz="1800" dirty="0" smtClean="0">
                <a:solidFill>
                  <a:srgbClr val="C00000"/>
                </a:solidFill>
                <a:latin typeface="Cambria" panose="02040503050406030204" pitchFamily="18" charset="0"/>
              </a:rPr>
              <a:t>L’</a:t>
            </a:r>
            <a:r>
              <a:rPr lang="it-IT" sz="1800" dirty="0" err="1" smtClean="0">
                <a:solidFill>
                  <a:srgbClr val="C00000"/>
                </a:solidFill>
                <a:latin typeface="Cambria" panose="02040503050406030204" pitchFamily="18" charset="0"/>
              </a:rPr>
              <a:t>alternatività</a:t>
            </a:r>
            <a:r>
              <a:rPr lang="it-IT" sz="1800" dirty="0" smtClean="0">
                <a:solidFill>
                  <a:srgbClr val="C00000"/>
                </a:solidFill>
                <a:latin typeface="Cambria" panose="02040503050406030204" pitchFamily="18" charset="0"/>
              </a:rPr>
              <a:t> IVA/registro nella fattispecie</a:t>
            </a:r>
          </a:p>
          <a:p>
            <a:pPr>
              <a:buFontTx/>
              <a:buChar char="-"/>
            </a:pPr>
            <a:endParaRPr lang="it-IT" sz="1800" dirty="0" smtClean="0">
              <a:solidFill>
                <a:srgbClr val="C00000"/>
              </a:solidFill>
              <a:latin typeface="Cambria" panose="02040503050406030204" pitchFamily="18" charset="0"/>
            </a:endParaRPr>
          </a:p>
          <a:p>
            <a:r>
              <a:rPr lang="it-IT" sz="1800" dirty="0" smtClean="0">
                <a:solidFill>
                  <a:srgbClr val="C00000"/>
                </a:solidFill>
                <a:latin typeface="Cambria" panose="02040503050406030204" pitchFamily="18" charset="0"/>
              </a:rPr>
              <a:t>- La cessione in esenzione: pro-rata, rettifica detrazione</a:t>
            </a:r>
          </a:p>
          <a:p>
            <a:endParaRPr lang="it-IT" sz="1800" dirty="0" smtClean="0">
              <a:solidFill>
                <a:srgbClr val="C00000"/>
              </a:solidFill>
              <a:latin typeface="Cambria" panose="02040503050406030204" pitchFamily="18" charset="0"/>
            </a:endParaRPr>
          </a:p>
          <a:p>
            <a:pPr>
              <a:buFontTx/>
              <a:buChar char="-"/>
            </a:pPr>
            <a:r>
              <a:rPr lang="it-IT" sz="1800" dirty="0" smtClean="0">
                <a:solidFill>
                  <a:srgbClr val="C00000"/>
                </a:solidFill>
                <a:latin typeface="Cambria" panose="02040503050406030204" pitchFamily="18" charset="0"/>
              </a:rPr>
              <a:t>La base imponibile e l’art. 13 del decreto iva</a:t>
            </a:r>
          </a:p>
          <a:p>
            <a:endParaRPr lang="it-IT" sz="1800" dirty="0" smtClean="0">
              <a:solidFill>
                <a:srgbClr val="C00000"/>
              </a:solidFill>
              <a:latin typeface="Cambria" panose="02040503050406030204" pitchFamily="18" charset="0"/>
            </a:endParaRPr>
          </a:p>
          <a:p>
            <a:r>
              <a:rPr lang="it-IT" sz="1800" dirty="0" smtClean="0">
                <a:solidFill>
                  <a:srgbClr val="C00000"/>
                </a:solidFill>
                <a:latin typeface="Cambria" panose="02040503050406030204" pitchFamily="18" charset="0"/>
              </a:rPr>
              <a:t>- Il caso dell’acquisto da privato</a:t>
            </a:r>
            <a:endParaRPr lang="it-IT" sz="1800" dirty="0">
              <a:solidFill>
                <a:srgbClr val="C00000"/>
              </a:solidFill>
              <a:latin typeface="Cambria" panose="02040503050406030204" pitchFamily="18" charset="0"/>
            </a:endParaRPr>
          </a:p>
        </p:txBody>
      </p:sp>
    </p:spTree>
    <p:extLst>
      <p:ext uri="{BB962C8B-B14F-4D97-AF65-F5344CB8AC3E}">
        <p14:creationId xmlns:p14="http://schemas.microsoft.com/office/powerpoint/2010/main" val="2180709542"/>
      </p:ext>
    </p:extLst>
  </p:cSld>
  <p:clrMapOvr>
    <a:masterClrMapping/>
  </p:clrMapOvr>
  <p:transition spd="slow">
    <p:blinds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12206" y="784349"/>
            <a:ext cx="5472608" cy="369332"/>
          </a:xfrm>
          <a:prstGeom prst="rect">
            <a:avLst/>
          </a:prstGeom>
          <a:noFill/>
        </p:spPr>
        <p:txBody>
          <a:bodyPr wrap="square" rtlCol="0">
            <a:spAutoFit/>
          </a:bodyPr>
          <a:lstStyle/>
          <a:p>
            <a:r>
              <a:rPr lang="it-IT" sz="1800" b="1" dirty="0" smtClean="0">
                <a:solidFill>
                  <a:srgbClr val="C00000"/>
                </a:solidFill>
                <a:latin typeface="Cambria" panose="02040503050406030204" pitchFamily="18" charset="0"/>
              </a:rPr>
              <a:t>Assegnazione (cessione) agevolata dei beni ai soci</a:t>
            </a:r>
            <a:endParaRPr lang="it-IT" b="1" dirty="0"/>
          </a:p>
        </p:txBody>
      </p:sp>
      <p:sp>
        <p:nvSpPr>
          <p:cNvPr id="4" name="CasellaDiTesto 3"/>
          <p:cNvSpPr txBox="1"/>
          <p:nvPr/>
        </p:nvSpPr>
        <p:spPr>
          <a:xfrm>
            <a:off x="772046" y="1504429"/>
            <a:ext cx="6912768" cy="1938992"/>
          </a:xfrm>
          <a:prstGeom prst="rect">
            <a:avLst/>
          </a:prstGeom>
          <a:noFill/>
        </p:spPr>
        <p:txBody>
          <a:bodyPr wrap="square" rtlCol="0">
            <a:spAutoFit/>
          </a:bodyPr>
          <a:lstStyle/>
          <a:p>
            <a:r>
              <a:rPr lang="it-IT" sz="2000" dirty="0" smtClean="0">
                <a:solidFill>
                  <a:srgbClr val="C00000"/>
                </a:solidFill>
                <a:latin typeface="Cambria" panose="02040503050406030204" pitchFamily="18" charset="0"/>
              </a:rPr>
              <a:t>VERSAMENTO: 60% =&gt; 30/11/2016</a:t>
            </a:r>
            <a:br>
              <a:rPr lang="it-IT" sz="2000" dirty="0" smtClean="0">
                <a:solidFill>
                  <a:srgbClr val="C00000"/>
                </a:solidFill>
                <a:latin typeface="Cambria" panose="02040503050406030204" pitchFamily="18" charset="0"/>
              </a:rPr>
            </a:br>
            <a:r>
              <a:rPr lang="it-IT" sz="2000" dirty="0" smtClean="0">
                <a:solidFill>
                  <a:srgbClr val="C00000"/>
                </a:solidFill>
                <a:latin typeface="Cambria" panose="02040503050406030204" pitchFamily="18" charset="0"/>
              </a:rPr>
              <a:t>	               40% =&gt; 16/6/2017</a:t>
            </a:r>
          </a:p>
          <a:p>
            <a:endParaRPr lang="it-IT" sz="2000" dirty="0">
              <a:solidFill>
                <a:srgbClr val="C00000"/>
              </a:solidFill>
              <a:latin typeface="Cambria" panose="02040503050406030204" pitchFamily="18" charset="0"/>
            </a:endParaRPr>
          </a:p>
          <a:p>
            <a:pPr algn="just"/>
            <a:r>
              <a:rPr lang="it-IT" sz="2000" dirty="0">
                <a:solidFill>
                  <a:srgbClr val="C00000"/>
                </a:solidFill>
                <a:latin typeface="Cambria" panose="02040503050406030204" pitchFamily="18" charset="0"/>
              </a:rPr>
              <a:t>Importi compensabili in F24</a:t>
            </a:r>
            <a:r>
              <a:rPr lang="it-IT" sz="2000" dirty="0" smtClean="0">
                <a:solidFill>
                  <a:srgbClr val="C00000"/>
                </a:solidFill>
                <a:latin typeface="Cambria" panose="02040503050406030204" pitchFamily="18" charset="0"/>
              </a:rPr>
              <a:t>.</a:t>
            </a:r>
          </a:p>
          <a:p>
            <a:pPr algn="r"/>
            <a:r>
              <a:rPr lang="it-IT" sz="2000" dirty="0">
                <a:solidFill>
                  <a:srgbClr val="C00000"/>
                </a:solidFill>
                <a:latin typeface="Cambria" panose="02040503050406030204" pitchFamily="18" charset="0"/>
              </a:rPr>
              <a:t/>
            </a:r>
            <a:br>
              <a:rPr lang="it-IT" sz="2000" dirty="0">
                <a:solidFill>
                  <a:srgbClr val="C00000"/>
                </a:solidFill>
                <a:latin typeface="Cambria" panose="02040503050406030204" pitchFamily="18" charset="0"/>
              </a:rPr>
            </a:br>
            <a:endParaRPr lang="it-IT" sz="2000" dirty="0" smtClean="0">
              <a:solidFill>
                <a:srgbClr val="C00000"/>
              </a:solidFill>
              <a:latin typeface="Cambria" panose="02040503050406030204" pitchFamily="18" charset="0"/>
            </a:endParaRPr>
          </a:p>
        </p:txBody>
      </p:sp>
    </p:spTree>
    <p:extLst>
      <p:ext uri="{BB962C8B-B14F-4D97-AF65-F5344CB8AC3E}">
        <p14:creationId xmlns:p14="http://schemas.microsoft.com/office/powerpoint/2010/main" val="4280301224"/>
      </p:ext>
    </p:extLst>
  </p:cSld>
  <p:clrMapOvr>
    <a:masterClrMapping/>
  </p:clrMapOvr>
  <p:transition spd="slow">
    <p:blinds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12206" y="784349"/>
            <a:ext cx="5472608" cy="369332"/>
          </a:xfrm>
          <a:prstGeom prst="rect">
            <a:avLst/>
          </a:prstGeom>
          <a:noFill/>
        </p:spPr>
        <p:txBody>
          <a:bodyPr wrap="square" rtlCol="0">
            <a:spAutoFit/>
          </a:bodyPr>
          <a:lstStyle/>
          <a:p>
            <a:r>
              <a:rPr lang="it-IT" sz="1800" b="1" dirty="0" smtClean="0">
                <a:solidFill>
                  <a:srgbClr val="C00000"/>
                </a:solidFill>
                <a:latin typeface="Cambria" panose="02040503050406030204" pitchFamily="18" charset="0"/>
              </a:rPr>
              <a:t>Trasformazione agevolata in società semplice</a:t>
            </a:r>
            <a:endParaRPr lang="it-IT" b="1" dirty="0"/>
          </a:p>
        </p:txBody>
      </p:sp>
      <p:sp>
        <p:nvSpPr>
          <p:cNvPr id="4" name="CasellaDiTesto 3"/>
          <p:cNvSpPr txBox="1"/>
          <p:nvPr/>
        </p:nvSpPr>
        <p:spPr>
          <a:xfrm>
            <a:off x="772046" y="1504429"/>
            <a:ext cx="6912768" cy="3816429"/>
          </a:xfrm>
          <a:prstGeom prst="rect">
            <a:avLst/>
          </a:prstGeom>
          <a:noFill/>
        </p:spPr>
        <p:txBody>
          <a:bodyPr wrap="square" rtlCol="0">
            <a:spAutoFit/>
          </a:bodyPr>
          <a:lstStyle/>
          <a:p>
            <a:pPr algn="just"/>
            <a:r>
              <a:rPr lang="it-IT" sz="2000" dirty="0" smtClean="0">
                <a:solidFill>
                  <a:srgbClr val="C00000"/>
                </a:solidFill>
                <a:latin typeface="Cambria" panose="02040503050406030204" pitchFamily="18" charset="0"/>
              </a:rPr>
              <a:t>Le agevolazioni indicate valgono anche alle </a:t>
            </a:r>
            <a:r>
              <a:rPr lang="it-IT" sz="2000" dirty="0">
                <a:solidFill>
                  <a:srgbClr val="C00000"/>
                </a:solidFill>
                <a:latin typeface="Cambria" panose="02040503050406030204" pitchFamily="18" charset="0"/>
              </a:rPr>
              <a:t>società </a:t>
            </a:r>
            <a:r>
              <a:rPr lang="it-IT" sz="2000" dirty="0" smtClean="0">
                <a:solidFill>
                  <a:srgbClr val="C00000"/>
                </a:solidFill>
                <a:latin typeface="Cambria" panose="02040503050406030204" pitchFamily="18" charset="0"/>
              </a:rPr>
              <a:t>che hanno </a:t>
            </a:r>
            <a:r>
              <a:rPr lang="it-IT" sz="2000" dirty="0">
                <a:solidFill>
                  <a:srgbClr val="C00000"/>
                </a:solidFill>
                <a:latin typeface="Cambria" panose="02040503050406030204" pitchFamily="18" charset="0"/>
              </a:rPr>
              <a:t>per oggetto </a:t>
            </a:r>
            <a:r>
              <a:rPr lang="it-IT" sz="2000" dirty="0" smtClean="0">
                <a:solidFill>
                  <a:srgbClr val="C00000"/>
                </a:solidFill>
                <a:latin typeface="Cambria" panose="02040503050406030204" pitchFamily="18" charset="0"/>
              </a:rPr>
              <a:t>la </a:t>
            </a:r>
            <a:r>
              <a:rPr lang="it-IT" sz="2000" dirty="0">
                <a:solidFill>
                  <a:srgbClr val="C00000"/>
                </a:solidFill>
                <a:latin typeface="Cambria" panose="02040503050406030204" pitchFamily="18" charset="0"/>
              </a:rPr>
              <a:t>gestione dei citati beni </a:t>
            </a:r>
            <a:r>
              <a:rPr lang="it-IT" sz="2000" dirty="0" smtClean="0">
                <a:solidFill>
                  <a:srgbClr val="C00000"/>
                </a:solidFill>
                <a:latin typeface="Cambria" panose="02040503050406030204" pitchFamily="18" charset="0"/>
              </a:rPr>
              <a:t>e che entro </a:t>
            </a:r>
            <a:r>
              <a:rPr lang="it-IT" sz="2000" dirty="0">
                <a:solidFill>
                  <a:srgbClr val="C00000"/>
                </a:solidFill>
                <a:latin typeface="Cambria" panose="02040503050406030204" pitchFamily="18" charset="0"/>
              </a:rPr>
              <a:t>il 30/09/2016 si trasformano in società semplici.</a:t>
            </a:r>
            <a:br>
              <a:rPr lang="it-IT" sz="2000" dirty="0">
                <a:solidFill>
                  <a:srgbClr val="C00000"/>
                </a:solidFill>
                <a:latin typeface="Cambria" panose="02040503050406030204" pitchFamily="18" charset="0"/>
              </a:rPr>
            </a:br>
            <a:endParaRPr lang="it-IT" sz="2000" dirty="0" smtClean="0">
              <a:solidFill>
                <a:srgbClr val="C00000"/>
              </a:solidFill>
              <a:latin typeface="Cambria" panose="02040503050406030204" pitchFamily="18" charset="0"/>
            </a:endParaRPr>
          </a:p>
          <a:p>
            <a:pPr algn="just">
              <a:buFontTx/>
              <a:buChar char="-"/>
            </a:pPr>
            <a:r>
              <a:rPr lang="it-IT" sz="1800" dirty="0" smtClean="0">
                <a:solidFill>
                  <a:srgbClr val="C00000"/>
                </a:solidFill>
                <a:latin typeface="Cambria" panose="02040503050406030204" pitchFamily="18" charset="0"/>
              </a:rPr>
              <a:t>Condizione: stessi soci</a:t>
            </a:r>
          </a:p>
          <a:p>
            <a:pPr algn="just">
              <a:buFontTx/>
              <a:buChar char="-"/>
            </a:pPr>
            <a:endParaRPr lang="it-IT" sz="1800" dirty="0" smtClean="0">
              <a:solidFill>
                <a:srgbClr val="C00000"/>
              </a:solidFill>
              <a:latin typeface="Cambria" panose="02040503050406030204" pitchFamily="18" charset="0"/>
            </a:endParaRPr>
          </a:p>
          <a:p>
            <a:pPr algn="just">
              <a:buFontTx/>
              <a:buChar char="-"/>
            </a:pPr>
            <a:r>
              <a:rPr lang="it-IT" sz="1800" dirty="0" smtClean="0">
                <a:solidFill>
                  <a:srgbClr val="C00000"/>
                </a:solidFill>
                <a:latin typeface="Cambria" panose="02040503050406030204" pitchFamily="18" charset="0"/>
              </a:rPr>
              <a:t>L’applicazione dell’art. 170 </a:t>
            </a:r>
            <a:r>
              <a:rPr lang="it-IT" sz="1800" dirty="0" err="1" smtClean="0">
                <a:solidFill>
                  <a:srgbClr val="C00000"/>
                </a:solidFill>
                <a:latin typeface="Cambria" panose="02040503050406030204" pitchFamily="18" charset="0"/>
              </a:rPr>
              <a:t>co</a:t>
            </a:r>
            <a:r>
              <a:rPr lang="it-IT" sz="1800" dirty="0" smtClean="0">
                <a:solidFill>
                  <a:srgbClr val="C00000"/>
                </a:solidFill>
                <a:latin typeface="Cambria" panose="02040503050406030204" pitchFamily="18" charset="0"/>
              </a:rPr>
              <a:t> 4 </a:t>
            </a:r>
            <a:r>
              <a:rPr lang="it-IT" sz="1800" dirty="0" err="1" smtClean="0">
                <a:solidFill>
                  <a:srgbClr val="C00000"/>
                </a:solidFill>
                <a:latin typeface="Cambria" panose="02040503050406030204" pitchFamily="18" charset="0"/>
              </a:rPr>
              <a:t>Tuir</a:t>
            </a:r>
            <a:r>
              <a:rPr lang="it-IT" sz="1800" dirty="0" smtClean="0">
                <a:solidFill>
                  <a:srgbClr val="C00000"/>
                </a:solidFill>
                <a:latin typeface="Cambria" panose="02040503050406030204" pitchFamily="18" charset="0"/>
              </a:rPr>
              <a:t> alle “altre riserve” (senza agevolazione)</a:t>
            </a:r>
          </a:p>
          <a:p>
            <a:pPr algn="just">
              <a:buFontTx/>
              <a:buChar char="-"/>
            </a:pPr>
            <a:endParaRPr lang="it-IT" sz="1800" dirty="0" smtClean="0">
              <a:solidFill>
                <a:srgbClr val="C00000"/>
              </a:solidFill>
              <a:latin typeface="Cambria" panose="02040503050406030204" pitchFamily="18" charset="0"/>
            </a:endParaRPr>
          </a:p>
          <a:p>
            <a:pPr algn="just">
              <a:buFontTx/>
              <a:buChar char="-"/>
            </a:pPr>
            <a:r>
              <a:rPr lang="it-IT" sz="1800" dirty="0" smtClean="0">
                <a:solidFill>
                  <a:srgbClr val="C00000"/>
                </a:solidFill>
                <a:latin typeface="Cambria" panose="02040503050406030204" pitchFamily="18" charset="0"/>
              </a:rPr>
              <a:t>Non si interrompe il quinquennio</a:t>
            </a:r>
          </a:p>
          <a:p>
            <a:pPr algn="just"/>
            <a:endParaRPr lang="it-IT" sz="1800" dirty="0" smtClean="0">
              <a:solidFill>
                <a:srgbClr val="C00000"/>
              </a:solidFill>
              <a:latin typeface="Cambria" panose="02040503050406030204" pitchFamily="18" charset="0"/>
            </a:endParaRPr>
          </a:p>
          <a:p>
            <a:pPr algn="just"/>
            <a:r>
              <a:rPr lang="it-IT" sz="1800" dirty="0" smtClean="0">
                <a:solidFill>
                  <a:srgbClr val="C00000"/>
                </a:solidFill>
                <a:latin typeface="Cambria" panose="02040503050406030204" pitchFamily="18" charset="0"/>
              </a:rPr>
              <a:t>- Applicazione dell’Iva art. 2.5 del </a:t>
            </a:r>
            <a:r>
              <a:rPr lang="it-IT" sz="1800" dirty="0" err="1" smtClean="0">
                <a:solidFill>
                  <a:srgbClr val="C00000"/>
                </a:solidFill>
                <a:latin typeface="Cambria" panose="02040503050406030204" pitchFamily="18" charset="0"/>
              </a:rPr>
              <a:t>Dpr</a:t>
            </a:r>
            <a:r>
              <a:rPr lang="it-IT" sz="1800" dirty="0" smtClean="0">
                <a:solidFill>
                  <a:srgbClr val="C00000"/>
                </a:solidFill>
                <a:latin typeface="Cambria" panose="02040503050406030204" pitchFamily="18" charset="0"/>
              </a:rPr>
              <a:t> 633/72</a:t>
            </a:r>
          </a:p>
          <a:p>
            <a:pPr algn="just"/>
            <a:endParaRPr lang="it-IT" sz="1800" dirty="0" smtClean="0">
              <a:solidFill>
                <a:srgbClr val="C00000"/>
              </a:solidFill>
              <a:latin typeface="Cambria" panose="02040503050406030204" pitchFamily="18" charset="0"/>
            </a:endParaRPr>
          </a:p>
        </p:txBody>
      </p:sp>
    </p:spTree>
    <p:extLst>
      <p:ext uri="{BB962C8B-B14F-4D97-AF65-F5344CB8AC3E}">
        <p14:creationId xmlns:p14="http://schemas.microsoft.com/office/powerpoint/2010/main" val="4280301224"/>
      </p:ext>
    </p:extLst>
  </p:cSld>
  <p:clrMapOvr>
    <a:masterClrMapping/>
  </p:clrMapOvr>
  <p:transition spd="slow">
    <p:blinds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300438" y="784349"/>
            <a:ext cx="3384376" cy="369332"/>
          </a:xfrm>
          <a:prstGeom prst="rect">
            <a:avLst/>
          </a:prstGeom>
          <a:noFill/>
        </p:spPr>
        <p:txBody>
          <a:bodyPr wrap="square" rtlCol="0">
            <a:spAutoFit/>
          </a:bodyPr>
          <a:lstStyle/>
          <a:p>
            <a:r>
              <a:rPr lang="it-IT" sz="1800" b="1" dirty="0" smtClean="0">
                <a:solidFill>
                  <a:srgbClr val="C00000"/>
                </a:solidFill>
                <a:latin typeface="Cambria" panose="02040503050406030204" pitchFamily="18" charset="0"/>
              </a:rPr>
              <a:t>Estromissione agevolata</a:t>
            </a:r>
            <a:endParaRPr lang="it-IT" b="1" dirty="0"/>
          </a:p>
        </p:txBody>
      </p:sp>
      <p:sp>
        <p:nvSpPr>
          <p:cNvPr id="4" name="CasellaDiTesto 3"/>
          <p:cNvSpPr txBox="1"/>
          <p:nvPr/>
        </p:nvSpPr>
        <p:spPr>
          <a:xfrm>
            <a:off x="772046" y="1504429"/>
            <a:ext cx="6912768" cy="4093428"/>
          </a:xfrm>
          <a:prstGeom prst="rect">
            <a:avLst/>
          </a:prstGeom>
          <a:noFill/>
        </p:spPr>
        <p:txBody>
          <a:bodyPr wrap="square" rtlCol="0">
            <a:spAutoFit/>
          </a:bodyPr>
          <a:lstStyle/>
          <a:p>
            <a:r>
              <a:rPr lang="it-IT" sz="2000" dirty="0">
                <a:solidFill>
                  <a:srgbClr val="C00000"/>
                </a:solidFill>
                <a:latin typeface="Cambria" panose="02040503050406030204" pitchFamily="18" charset="0"/>
              </a:rPr>
              <a:t>SOGGETTI: </a:t>
            </a:r>
            <a:r>
              <a:rPr lang="it-IT" sz="2000" dirty="0" smtClean="0">
                <a:solidFill>
                  <a:srgbClr val="C00000"/>
                </a:solidFill>
                <a:latin typeface="Cambria" panose="02040503050406030204" pitchFamily="18" charset="0"/>
              </a:rPr>
              <a:t>imprese individuali</a:t>
            </a:r>
            <a:r>
              <a:rPr lang="it-IT" sz="2000" dirty="0">
                <a:solidFill>
                  <a:srgbClr val="C00000"/>
                </a:solidFill>
                <a:latin typeface="Cambria" panose="02040503050406030204" pitchFamily="18" charset="0"/>
              </a:rPr>
              <a:t/>
            </a:r>
            <a:br>
              <a:rPr lang="it-IT" sz="2000" dirty="0">
                <a:solidFill>
                  <a:srgbClr val="C00000"/>
                </a:solidFill>
                <a:latin typeface="Cambria" panose="02040503050406030204" pitchFamily="18" charset="0"/>
              </a:rPr>
            </a:br>
            <a:endParaRPr lang="it-IT" sz="2000" dirty="0">
              <a:solidFill>
                <a:srgbClr val="C00000"/>
              </a:solidFill>
              <a:latin typeface="Cambria" panose="02040503050406030204" pitchFamily="18" charset="0"/>
            </a:endParaRPr>
          </a:p>
          <a:p>
            <a:r>
              <a:rPr lang="it-IT" sz="2000" dirty="0">
                <a:solidFill>
                  <a:srgbClr val="C00000"/>
                </a:solidFill>
                <a:latin typeface="Cambria" panose="02040503050406030204" pitchFamily="18" charset="0"/>
              </a:rPr>
              <a:t>BENI : - immobili </a:t>
            </a:r>
            <a:r>
              <a:rPr lang="it-IT" sz="2000" dirty="0" smtClean="0">
                <a:solidFill>
                  <a:srgbClr val="C00000"/>
                </a:solidFill>
                <a:latin typeface="Cambria" panose="02040503050406030204" pitchFamily="18" charset="0"/>
              </a:rPr>
              <a:t>strumentali di qualsiasi tipo </a:t>
            </a:r>
            <a:r>
              <a:rPr lang="it-IT" sz="2000" dirty="0">
                <a:solidFill>
                  <a:srgbClr val="C00000"/>
                </a:solidFill>
                <a:latin typeface="Cambria" panose="02040503050406030204" pitchFamily="18" charset="0"/>
              </a:rPr>
              <a:t/>
            </a:r>
            <a:br>
              <a:rPr lang="it-IT" sz="2000" dirty="0">
                <a:solidFill>
                  <a:srgbClr val="C00000"/>
                </a:solidFill>
                <a:latin typeface="Cambria" panose="02040503050406030204" pitchFamily="18" charset="0"/>
              </a:rPr>
            </a:br>
            <a:r>
              <a:rPr lang="it-IT" sz="2000" dirty="0">
                <a:solidFill>
                  <a:srgbClr val="C00000"/>
                </a:solidFill>
                <a:latin typeface="Cambria" panose="02040503050406030204" pitchFamily="18" charset="0"/>
              </a:rPr>
              <a:t>            - </a:t>
            </a:r>
            <a:r>
              <a:rPr lang="it-IT" sz="2000" dirty="0" smtClean="0">
                <a:solidFill>
                  <a:srgbClr val="C00000"/>
                </a:solidFill>
                <a:latin typeface="Cambria" panose="02040503050406030204" pitchFamily="18" charset="0"/>
              </a:rPr>
              <a:t>posseduti al 31/10/2015</a:t>
            </a:r>
            <a:r>
              <a:rPr lang="it-IT" sz="2000" dirty="0">
                <a:solidFill>
                  <a:srgbClr val="C00000"/>
                </a:solidFill>
                <a:latin typeface="Cambria" panose="02040503050406030204" pitchFamily="18" charset="0"/>
              </a:rPr>
              <a:t/>
            </a:r>
            <a:br>
              <a:rPr lang="it-IT" sz="2000" dirty="0">
                <a:solidFill>
                  <a:srgbClr val="C00000"/>
                </a:solidFill>
                <a:latin typeface="Cambria" panose="02040503050406030204" pitchFamily="18" charset="0"/>
              </a:rPr>
            </a:br>
            <a:r>
              <a:rPr lang="it-IT" sz="2000" dirty="0">
                <a:solidFill>
                  <a:srgbClr val="C00000"/>
                </a:solidFill>
                <a:latin typeface="Cambria" panose="02040503050406030204" pitchFamily="18" charset="0"/>
              </a:rPr>
              <a:t/>
            </a:r>
            <a:br>
              <a:rPr lang="it-IT" sz="2000" dirty="0">
                <a:solidFill>
                  <a:srgbClr val="C00000"/>
                </a:solidFill>
                <a:latin typeface="Cambria" panose="02040503050406030204" pitchFamily="18" charset="0"/>
              </a:rPr>
            </a:br>
            <a:r>
              <a:rPr lang="it-IT" sz="2000" dirty="0">
                <a:solidFill>
                  <a:srgbClr val="C00000"/>
                </a:solidFill>
                <a:latin typeface="Cambria" panose="02040503050406030204" pitchFamily="18" charset="0"/>
              </a:rPr>
              <a:t>TERMINE: </a:t>
            </a:r>
            <a:r>
              <a:rPr lang="it-IT" sz="2000" dirty="0" smtClean="0">
                <a:solidFill>
                  <a:srgbClr val="C00000"/>
                </a:solidFill>
                <a:latin typeface="Cambria" panose="02040503050406030204" pitchFamily="18" charset="0"/>
              </a:rPr>
              <a:t>31/5/2016</a:t>
            </a:r>
          </a:p>
          <a:p>
            <a:endParaRPr lang="it-IT" sz="2000" dirty="0" smtClean="0">
              <a:solidFill>
                <a:srgbClr val="C00000"/>
              </a:solidFill>
              <a:latin typeface="Cambria" panose="02040503050406030204" pitchFamily="18" charset="0"/>
            </a:endParaRPr>
          </a:p>
          <a:p>
            <a:r>
              <a:rPr lang="it-IT" sz="2000" dirty="0" smtClean="0">
                <a:solidFill>
                  <a:srgbClr val="C00000"/>
                </a:solidFill>
                <a:latin typeface="Cambria" panose="02040503050406030204" pitchFamily="18" charset="0"/>
              </a:rPr>
              <a:t>EFFETTO: dal periodo di imposta 1/</a:t>
            </a:r>
            <a:r>
              <a:rPr lang="it-IT" sz="2000" dirty="0" err="1" smtClean="0">
                <a:solidFill>
                  <a:srgbClr val="C00000"/>
                </a:solidFill>
                <a:latin typeface="Cambria" panose="02040503050406030204" pitchFamily="18" charset="0"/>
              </a:rPr>
              <a:t>1</a:t>
            </a:r>
            <a:r>
              <a:rPr lang="it-IT" sz="2000" dirty="0" smtClean="0">
                <a:solidFill>
                  <a:srgbClr val="C00000"/>
                </a:solidFill>
                <a:latin typeface="Cambria" panose="02040503050406030204" pitchFamily="18" charset="0"/>
              </a:rPr>
              <a:t>/16 (attenzione alle locazioni)</a:t>
            </a:r>
            <a:r>
              <a:rPr lang="it-IT" sz="2000" dirty="0">
                <a:solidFill>
                  <a:srgbClr val="C00000"/>
                </a:solidFill>
                <a:latin typeface="Cambria" panose="02040503050406030204" pitchFamily="18" charset="0"/>
              </a:rPr>
              <a:t/>
            </a:r>
            <a:br>
              <a:rPr lang="it-IT" sz="2000" dirty="0">
                <a:solidFill>
                  <a:srgbClr val="C00000"/>
                </a:solidFill>
                <a:latin typeface="Cambria" panose="02040503050406030204" pitchFamily="18" charset="0"/>
              </a:rPr>
            </a:br>
            <a:r>
              <a:rPr lang="it-IT" sz="2000" dirty="0">
                <a:solidFill>
                  <a:srgbClr val="C00000"/>
                </a:solidFill>
                <a:latin typeface="Cambria" panose="02040503050406030204" pitchFamily="18" charset="0"/>
              </a:rPr>
              <a:t/>
            </a:r>
            <a:br>
              <a:rPr lang="it-IT" sz="2000" dirty="0">
                <a:solidFill>
                  <a:srgbClr val="C00000"/>
                </a:solidFill>
                <a:latin typeface="Cambria" panose="02040503050406030204" pitchFamily="18" charset="0"/>
              </a:rPr>
            </a:br>
            <a:endParaRPr lang="it-IT" sz="2000" u="sng" dirty="0">
              <a:solidFill>
                <a:srgbClr val="C00000"/>
              </a:solidFill>
              <a:latin typeface="Cambria" panose="02040503050406030204" pitchFamily="18" charset="0"/>
            </a:endParaRPr>
          </a:p>
          <a:p>
            <a:pPr algn="just"/>
            <a:r>
              <a:rPr lang="it-IT" sz="2000" dirty="0">
                <a:solidFill>
                  <a:srgbClr val="C00000"/>
                </a:solidFill>
                <a:latin typeface="Cambria" panose="02040503050406030204" pitchFamily="18" charset="0"/>
              </a:rPr>
              <a:t/>
            </a:r>
            <a:br>
              <a:rPr lang="it-IT" sz="2000" dirty="0">
                <a:solidFill>
                  <a:srgbClr val="C00000"/>
                </a:solidFill>
                <a:latin typeface="Cambria" panose="02040503050406030204" pitchFamily="18" charset="0"/>
              </a:rPr>
            </a:br>
            <a:endParaRPr lang="it-IT" sz="2000" dirty="0" smtClean="0">
              <a:solidFill>
                <a:srgbClr val="C00000"/>
              </a:solidFill>
              <a:latin typeface="Cambria" panose="02040503050406030204" pitchFamily="18" charset="0"/>
            </a:endParaRPr>
          </a:p>
        </p:txBody>
      </p:sp>
    </p:spTree>
    <p:extLst>
      <p:ext uri="{BB962C8B-B14F-4D97-AF65-F5344CB8AC3E}">
        <p14:creationId xmlns:p14="http://schemas.microsoft.com/office/powerpoint/2010/main" val="354407645"/>
      </p:ext>
    </p:extLst>
  </p:cSld>
  <p:clrMapOvr>
    <a:masterClrMapping/>
  </p:clrMapOvr>
  <p:transition spd="slow">
    <p:blinds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72046" y="784349"/>
            <a:ext cx="6696744" cy="369332"/>
          </a:xfrm>
          <a:prstGeom prst="rect">
            <a:avLst/>
          </a:prstGeom>
          <a:noFill/>
        </p:spPr>
        <p:txBody>
          <a:bodyPr wrap="square" rtlCol="0">
            <a:spAutoFit/>
          </a:bodyPr>
          <a:lstStyle/>
          <a:p>
            <a:pPr lvl="0"/>
            <a:r>
              <a:rPr lang="it-IT" sz="1800" b="1" dirty="0">
                <a:solidFill>
                  <a:srgbClr val="C00000"/>
                </a:solidFill>
                <a:latin typeface="Cambria" panose="02040503050406030204" pitchFamily="18" charset="0"/>
              </a:rPr>
              <a:t>Il «super ammortamento</a:t>
            </a:r>
            <a:r>
              <a:rPr lang="it-IT" sz="1800" b="1" dirty="0" smtClean="0">
                <a:solidFill>
                  <a:srgbClr val="C00000"/>
                </a:solidFill>
                <a:latin typeface="Cambria" panose="02040503050406030204" pitchFamily="18" charset="0"/>
              </a:rPr>
              <a:t>»</a:t>
            </a:r>
            <a:endParaRPr lang="it-IT" sz="1800" dirty="0">
              <a:solidFill>
                <a:srgbClr val="C00000"/>
              </a:solidFill>
              <a:latin typeface="Cambria" panose="02040503050406030204" pitchFamily="18" charset="0"/>
            </a:endParaRPr>
          </a:p>
        </p:txBody>
      </p:sp>
      <p:sp>
        <p:nvSpPr>
          <p:cNvPr id="5" name="CasellaDiTesto 4"/>
          <p:cNvSpPr txBox="1"/>
          <p:nvPr/>
        </p:nvSpPr>
        <p:spPr>
          <a:xfrm>
            <a:off x="844055" y="1504429"/>
            <a:ext cx="6840760" cy="3170099"/>
          </a:xfrm>
          <a:prstGeom prst="rect">
            <a:avLst/>
          </a:prstGeom>
          <a:noFill/>
        </p:spPr>
        <p:txBody>
          <a:bodyPr wrap="square" rtlCol="0">
            <a:spAutoFit/>
          </a:bodyPr>
          <a:lstStyle/>
          <a:p>
            <a:r>
              <a:rPr lang="it-IT" sz="2000" dirty="0">
                <a:solidFill>
                  <a:srgbClr val="C00000"/>
                </a:solidFill>
                <a:latin typeface="Cambria" panose="02040503050406030204" pitchFamily="18" charset="0"/>
              </a:rPr>
              <a:t>IMPOSTE: </a:t>
            </a:r>
            <a:r>
              <a:rPr lang="it-IT" sz="2000" dirty="0" err="1">
                <a:solidFill>
                  <a:srgbClr val="C00000"/>
                </a:solidFill>
                <a:latin typeface="Cambria" panose="02040503050406030204" pitchFamily="18" charset="0"/>
              </a:rPr>
              <a:t>Ires</a:t>
            </a:r>
            <a:r>
              <a:rPr lang="it-IT" sz="2000" dirty="0">
                <a:solidFill>
                  <a:srgbClr val="C00000"/>
                </a:solidFill>
                <a:latin typeface="Cambria" panose="02040503050406030204" pitchFamily="18" charset="0"/>
              </a:rPr>
              <a:t> e Irpef, non Irap</a:t>
            </a:r>
            <a:br>
              <a:rPr lang="it-IT" sz="2000" dirty="0">
                <a:solidFill>
                  <a:srgbClr val="C00000"/>
                </a:solidFill>
                <a:latin typeface="Cambria" panose="02040503050406030204" pitchFamily="18" charset="0"/>
              </a:rPr>
            </a:br>
            <a:r>
              <a:rPr lang="it-IT" sz="2000" dirty="0">
                <a:solidFill>
                  <a:srgbClr val="C00000"/>
                </a:solidFill>
                <a:latin typeface="Cambria" panose="02040503050406030204" pitchFamily="18" charset="0"/>
              </a:rPr>
              <a:t/>
            </a:r>
            <a:br>
              <a:rPr lang="it-IT" sz="2000" dirty="0">
                <a:solidFill>
                  <a:srgbClr val="C00000"/>
                </a:solidFill>
                <a:latin typeface="Cambria" panose="02040503050406030204" pitchFamily="18" charset="0"/>
              </a:rPr>
            </a:br>
            <a:r>
              <a:rPr lang="it-IT" sz="2000" dirty="0">
                <a:solidFill>
                  <a:srgbClr val="C00000"/>
                </a:solidFill>
                <a:latin typeface="Cambria" panose="02040503050406030204" pitchFamily="18" charset="0"/>
              </a:rPr>
              <a:t>COSA: beni strumentali </a:t>
            </a:r>
            <a:r>
              <a:rPr lang="it-IT" sz="2000" dirty="0" smtClean="0">
                <a:solidFill>
                  <a:srgbClr val="C00000"/>
                </a:solidFill>
                <a:latin typeface="Cambria" panose="02040503050406030204" pitchFamily="18" charset="0"/>
              </a:rPr>
              <a:t>nuovi , esclusi: </a:t>
            </a:r>
          </a:p>
          <a:p>
            <a:r>
              <a:rPr lang="it-IT" sz="2000" dirty="0">
                <a:solidFill>
                  <a:srgbClr val="C00000"/>
                </a:solidFill>
                <a:latin typeface="Cambria" panose="02040503050406030204" pitchFamily="18" charset="0"/>
              </a:rPr>
              <a:t>	</a:t>
            </a:r>
            <a:r>
              <a:rPr lang="it-IT" sz="2000" dirty="0" smtClean="0">
                <a:solidFill>
                  <a:srgbClr val="C00000"/>
                </a:solidFill>
                <a:latin typeface="Cambria" panose="02040503050406030204" pitchFamily="18" charset="0"/>
              </a:rPr>
              <a:t>- beni </a:t>
            </a:r>
            <a:r>
              <a:rPr lang="it-IT" sz="2000" dirty="0">
                <a:solidFill>
                  <a:srgbClr val="C00000"/>
                </a:solidFill>
                <a:latin typeface="Cambria" panose="02040503050406030204" pitchFamily="18" charset="0"/>
              </a:rPr>
              <a:t>materiali strumentali con un coefficiente di </a:t>
            </a:r>
            <a:r>
              <a:rPr lang="it-IT" sz="2000" dirty="0" smtClean="0">
                <a:solidFill>
                  <a:srgbClr val="C00000"/>
                </a:solidFill>
                <a:latin typeface="Cambria" panose="02040503050406030204" pitchFamily="18" charset="0"/>
              </a:rPr>
              <a:t>	ammortamento </a:t>
            </a:r>
            <a:r>
              <a:rPr lang="it-IT" sz="2000" dirty="0">
                <a:solidFill>
                  <a:srgbClr val="C00000"/>
                </a:solidFill>
                <a:latin typeface="Cambria" panose="02040503050406030204" pitchFamily="18" charset="0"/>
              </a:rPr>
              <a:t>&lt; 6,5% </a:t>
            </a:r>
            <a:endParaRPr lang="it-IT" sz="2000" dirty="0" smtClean="0">
              <a:solidFill>
                <a:srgbClr val="C00000"/>
              </a:solidFill>
              <a:latin typeface="Cambria" panose="02040503050406030204" pitchFamily="18" charset="0"/>
            </a:endParaRPr>
          </a:p>
          <a:p>
            <a:r>
              <a:rPr lang="it-IT" sz="2000" dirty="0">
                <a:solidFill>
                  <a:srgbClr val="C00000"/>
                </a:solidFill>
                <a:latin typeface="Cambria" panose="02040503050406030204" pitchFamily="18" charset="0"/>
              </a:rPr>
              <a:t>	</a:t>
            </a:r>
            <a:r>
              <a:rPr lang="it-IT" sz="2000" dirty="0" smtClean="0">
                <a:solidFill>
                  <a:srgbClr val="C00000"/>
                </a:solidFill>
                <a:latin typeface="Cambria" panose="02040503050406030204" pitchFamily="18" charset="0"/>
              </a:rPr>
              <a:t>- fabbricati </a:t>
            </a:r>
            <a:r>
              <a:rPr lang="it-IT" sz="2000" dirty="0">
                <a:solidFill>
                  <a:srgbClr val="C00000"/>
                </a:solidFill>
                <a:latin typeface="Cambria" panose="02040503050406030204" pitchFamily="18" charset="0"/>
              </a:rPr>
              <a:t>e </a:t>
            </a:r>
            <a:r>
              <a:rPr lang="it-IT" sz="2000" dirty="0" smtClean="0">
                <a:solidFill>
                  <a:srgbClr val="C00000"/>
                </a:solidFill>
                <a:latin typeface="Cambria" panose="02040503050406030204" pitchFamily="18" charset="0"/>
              </a:rPr>
              <a:t>costruzioni</a:t>
            </a:r>
            <a:r>
              <a:rPr lang="it-IT" sz="2000" dirty="0">
                <a:solidFill>
                  <a:srgbClr val="C00000"/>
                </a:solidFill>
                <a:latin typeface="Cambria" panose="02040503050406030204" pitchFamily="18" charset="0"/>
              </a:rPr>
              <a:t/>
            </a:r>
            <a:br>
              <a:rPr lang="it-IT" sz="2000" dirty="0">
                <a:solidFill>
                  <a:srgbClr val="C00000"/>
                </a:solidFill>
                <a:latin typeface="Cambria" panose="02040503050406030204" pitchFamily="18" charset="0"/>
              </a:rPr>
            </a:br>
            <a:r>
              <a:rPr lang="it-IT" sz="2000" dirty="0">
                <a:solidFill>
                  <a:srgbClr val="C00000"/>
                </a:solidFill>
                <a:latin typeface="Cambria" panose="02040503050406030204" pitchFamily="18" charset="0"/>
              </a:rPr>
              <a:t/>
            </a:r>
            <a:br>
              <a:rPr lang="it-IT" sz="2000" dirty="0">
                <a:solidFill>
                  <a:srgbClr val="C00000"/>
                </a:solidFill>
                <a:latin typeface="Cambria" panose="02040503050406030204" pitchFamily="18" charset="0"/>
              </a:rPr>
            </a:br>
            <a:r>
              <a:rPr lang="it-IT" sz="2000" dirty="0">
                <a:solidFill>
                  <a:srgbClr val="C00000"/>
                </a:solidFill>
                <a:latin typeface="Cambria" panose="02040503050406030204" pitchFamily="18" charset="0"/>
              </a:rPr>
              <a:t>AGEVOLAZIONE: ai fini della sola determinazione delle quote di ammortamento e/o dei canoni di leasing deducibili il costo di acquisizione va maggiorato del 40</a:t>
            </a:r>
            <a:r>
              <a:rPr lang="it-IT" sz="2000" dirty="0" smtClean="0">
                <a:solidFill>
                  <a:srgbClr val="C00000"/>
                </a:solidFill>
                <a:latin typeface="Cambria" panose="02040503050406030204" pitchFamily="18" charset="0"/>
              </a:rPr>
              <a:t>%</a:t>
            </a:r>
          </a:p>
        </p:txBody>
      </p:sp>
    </p:spTree>
    <p:extLst>
      <p:ext uri="{BB962C8B-B14F-4D97-AF65-F5344CB8AC3E}">
        <p14:creationId xmlns:p14="http://schemas.microsoft.com/office/powerpoint/2010/main" val="2511874652"/>
      </p:ext>
    </p:extLst>
  </p:cSld>
  <p:clrMapOvr>
    <a:masterClrMapping/>
  </p:clrMapOvr>
  <p:transition spd="slow">
    <p:blinds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72046" y="784349"/>
            <a:ext cx="6696744" cy="369332"/>
          </a:xfrm>
          <a:prstGeom prst="rect">
            <a:avLst/>
          </a:prstGeom>
          <a:noFill/>
        </p:spPr>
        <p:txBody>
          <a:bodyPr wrap="square" rtlCol="0">
            <a:spAutoFit/>
          </a:bodyPr>
          <a:lstStyle/>
          <a:p>
            <a:pPr lvl="0" algn="r"/>
            <a:r>
              <a:rPr lang="it-IT" sz="1800" b="1" dirty="0">
                <a:solidFill>
                  <a:srgbClr val="C00000"/>
                </a:solidFill>
                <a:latin typeface="Cambria" panose="02040503050406030204" pitchFamily="18" charset="0"/>
              </a:rPr>
              <a:t>Il «super ammortamento</a:t>
            </a:r>
            <a:r>
              <a:rPr lang="it-IT" sz="1800" b="1" dirty="0" smtClean="0">
                <a:solidFill>
                  <a:srgbClr val="C00000"/>
                </a:solidFill>
                <a:latin typeface="Cambria" panose="02040503050406030204" pitchFamily="18" charset="0"/>
              </a:rPr>
              <a:t>»</a:t>
            </a:r>
            <a:endParaRPr lang="it-IT" sz="1800" dirty="0">
              <a:solidFill>
                <a:srgbClr val="C00000"/>
              </a:solidFill>
              <a:latin typeface="Cambria" panose="02040503050406030204" pitchFamily="18" charset="0"/>
            </a:endParaRPr>
          </a:p>
        </p:txBody>
      </p:sp>
      <p:sp>
        <p:nvSpPr>
          <p:cNvPr id="5" name="CasellaDiTesto 4"/>
          <p:cNvSpPr txBox="1"/>
          <p:nvPr/>
        </p:nvSpPr>
        <p:spPr>
          <a:xfrm>
            <a:off x="844055" y="1504429"/>
            <a:ext cx="6840760" cy="3170099"/>
          </a:xfrm>
          <a:prstGeom prst="rect">
            <a:avLst/>
          </a:prstGeom>
          <a:noFill/>
        </p:spPr>
        <p:txBody>
          <a:bodyPr wrap="square" rtlCol="0">
            <a:spAutoFit/>
          </a:bodyPr>
          <a:lstStyle/>
          <a:p>
            <a:r>
              <a:rPr lang="it-IT" sz="2000" dirty="0" smtClean="0">
                <a:solidFill>
                  <a:srgbClr val="C00000"/>
                </a:solidFill>
                <a:latin typeface="Cambria" panose="02040503050406030204" pitchFamily="18" charset="0"/>
              </a:rPr>
              <a:t>Esclusione da Irap: interpretazione letterale ma non sistematica della norma</a:t>
            </a:r>
            <a:r>
              <a:rPr lang="it-IT" sz="2000" dirty="0">
                <a:solidFill>
                  <a:srgbClr val="C00000"/>
                </a:solidFill>
                <a:latin typeface="Cambria" panose="02040503050406030204" pitchFamily="18" charset="0"/>
              </a:rPr>
              <a:t/>
            </a:r>
            <a:br>
              <a:rPr lang="it-IT" sz="2000" dirty="0">
                <a:solidFill>
                  <a:srgbClr val="C00000"/>
                </a:solidFill>
                <a:latin typeface="Cambria" panose="02040503050406030204" pitchFamily="18" charset="0"/>
              </a:rPr>
            </a:br>
            <a:r>
              <a:rPr lang="it-IT" sz="2000" dirty="0">
                <a:solidFill>
                  <a:srgbClr val="C00000"/>
                </a:solidFill>
                <a:latin typeface="Cambria" panose="02040503050406030204" pitchFamily="18" charset="0"/>
              </a:rPr>
              <a:t/>
            </a:r>
            <a:br>
              <a:rPr lang="it-IT" sz="2000" dirty="0">
                <a:solidFill>
                  <a:srgbClr val="C00000"/>
                </a:solidFill>
                <a:latin typeface="Cambria" panose="02040503050406030204" pitchFamily="18" charset="0"/>
              </a:rPr>
            </a:br>
            <a:r>
              <a:rPr lang="it-IT" sz="2000" dirty="0" smtClean="0">
                <a:solidFill>
                  <a:srgbClr val="C00000"/>
                </a:solidFill>
                <a:latin typeface="Cambria" panose="02040503050406030204" pitchFamily="18" charset="0"/>
              </a:rPr>
              <a:t>Il costo dei beni </a:t>
            </a:r>
            <a:r>
              <a:rPr lang="it-IT" sz="2000" dirty="0">
                <a:solidFill>
                  <a:srgbClr val="C00000"/>
                </a:solidFill>
                <a:latin typeface="Cambria" panose="02040503050406030204" pitchFamily="18" charset="0"/>
              </a:rPr>
              <a:t>strumentali </a:t>
            </a:r>
            <a:r>
              <a:rPr lang="it-IT" sz="2000" dirty="0" smtClean="0">
                <a:solidFill>
                  <a:srgbClr val="C00000"/>
                </a:solidFill>
                <a:latin typeface="Cambria" panose="02040503050406030204" pitchFamily="18" charset="0"/>
              </a:rPr>
              <a:t>va al netto di eventuali contributi</a:t>
            </a:r>
            <a:r>
              <a:rPr lang="it-IT" sz="2000" dirty="0">
                <a:solidFill>
                  <a:srgbClr val="C00000"/>
                </a:solidFill>
                <a:latin typeface="Cambria" panose="02040503050406030204" pitchFamily="18" charset="0"/>
              </a:rPr>
              <a:t/>
            </a:r>
            <a:br>
              <a:rPr lang="it-IT" sz="2000" dirty="0">
                <a:solidFill>
                  <a:srgbClr val="C00000"/>
                </a:solidFill>
                <a:latin typeface="Cambria" panose="02040503050406030204" pitchFamily="18" charset="0"/>
              </a:rPr>
            </a:br>
            <a:r>
              <a:rPr lang="it-IT" sz="2000" dirty="0">
                <a:solidFill>
                  <a:srgbClr val="C00000"/>
                </a:solidFill>
                <a:latin typeface="Cambria" panose="02040503050406030204" pitchFamily="18" charset="0"/>
              </a:rPr>
              <a:t/>
            </a:r>
            <a:br>
              <a:rPr lang="it-IT" sz="2000" dirty="0">
                <a:solidFill>
                  <a:srgbClr val="C00000"/>
                </a:solidFill>
                <a:latin typeface="Cambria" panose="02040503050406030204" pitchFamily="18" charset="0"/>
              </a:rPr>
            </a:br>
            <a:r>
              <a:rPr lang="it-IT" sz="2000" dirty="0" smtClean="0">
                <a:solidFill>
                  <a:srgbClr val="C00000"/>
                </a:solidFill>
                <a:latin typeface="Cambria" panose="02040503050406030204" pitchFamily="18" charset="0"/>
              </a:rPr>
              <a:t>Solo chi completa l’ammortamento ne beneficia interamente</a:t>
            </a:r>
          </a:p>
          <a:p>
            <a:endParaRPr lang="it-IT" sz="2000" dirty="0">
              <a:solidFill>
                <a:srgbClr val="C00000"/>
              </a:solidFill>
              <a:latin typeface="Cambria" panose="02040503050406030204" pitchFamily="18" charset="0"/>
            </a:endParaRPr>
          </a:p>
          <a:p>
            <a:r>
              <a:rPr lang="it-IT" sz="2000" dirty="0" smtClean="0">
                <a:solidFill>
                  <a:srgbClr val="C00000"/>
                </a:solidFill>
                <a:latin typeface="Cambria" panose="02040503050406030204" pitchFamily="18" charset="0"/>
              </a:rPr>
              <a:t>No imposte differite</a:t>
            </a:r>
          </a:p>
          <a:p>
            <a:endParaRPr lang="it-IT" sz="2000" dirty="0">
              <a:solidFill>
                <a:srgbClr val="C00000"/>
              </a:solidFill>
              <a:latin typeface="Cambria" panose="02040503050406030204" pitchFamily="18" charset="0"/>
            </a:endParaRPr>
          </a:p>
          <a:p>
            <a:r>
              <a:rPr lang="it-IT" sz="2000" dirty="0" smtClean="0">
                <a:solidFill>
                  <a:srgbClr val="C00000"/>
                </a:solidFill>
                <a:latin typeface="Cambria" panose="02040503050406030204" pitchFamily="18" charset="0"/>
              </a:rPr>
              <a:t>Sì beni inferiori a euro 516,46</a:t>
            </a:r>
            <a:endParaRPr lang="it-IT" sz="2000" dirty="0" smtClean="0">
              <a:solidFill>
                <a:srgbClr val="C00000"/>
              </a:solidFill>
              <a:latin typeface="Cambria" panose="02040503050406030204" pitchFamily="18" charset="0"/>
            </a:endParaRPr>
          </a:p>
        </p:txBody>
      </p:sp>
    </p:spTree>
    <p:extLst>
      <p:ext uri="{BB962C8B-B14F-4D97-AF65-F5344CB8AC3E}">
        <p14:creationId xmlns:p14="http://schemas.microsoft.com/office/powerpoint/2010/main" val="112562426"/>
      </p:ext>
    </p:extLst>
  </p:cSld>
  <p:clrMapOvr>
    <a:masterClrMapping/>
  </p:clrMapOvr>
  <p:transition spd="slow">
    <p:blinds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72046" y="784349"/>
            <a:ext cx="6696744" cy="369332"/>
          </a:xfrm>
          <a:prstGeom prst="rect">
            <a:avLst/>
          </a:prstGeom>
          <a:noFill/>
        </p:spPr>
        <p:txBody>
          <a:bodyPr wrap="square" rtlCol="0">
            <a:spAutoFit/>
          </a:bodyPr>
          <a:lstStyle/>
          <a:p>
            <a:pPr lvl="0" algn="r"/>
            <a:r>
              <a:rPr lang="it-IT" sz="1800" b="1" dirty="0">
                <a:solidFill>
                  <a:srgbClr val="C00000"/>
                </a:solidFill>
                <a:latin typeface="Cambria" panose="02040503050406030204" pitchFamily="18" charset="0"/>
              </a:rPr>
              <a:t>Il «super ammortamento</a:t>
            </a:r>
            <a:r>
              <a:rPr lang="it-IT" sz="1800" b="1" dirty="0" smtClean="0">
                <a:solidFill>
                  <a:srgbClr val="C00000"/>
                </a:solidFill>
                <a:latin typeface="Cambria" panose="02040503050406030204" pitchFamily="18" charset="0"/>
              </a:rPr>
              <a:t>»</a:t>
            </a:r>
            <a:endParaRPr lang="it-IT" sz="1800" dirty="0">
              <a:solidFill>
                <a:srgbClr val="C00000"/>
              </a:solidFill>
              <a:latin typeface="Cambria" panose="02040503050406030204" pitchFamily="18" charset="0"/>
            </a:endParaRPr>
          </a:p>
        </p:txBody>
      </p:sp>
      <p:sp>
        <p:nvSpPr>
          <p:cNvPr id="5" name="CasellaDiTesto 4"/>
          <p:cNvSpPr txBox="1"/>
          <p:nvPr/>
        </p:nvSpPr>
        <p:spPr>
          <a:xfrm>
            <a:off x="844055" y="1504429"/>
            <a:ext cx="6840760" cy="2554545"/>
          </a:xfrm>
          <a:prstGeom prst="rect">
            <a:avLst/>
          </a:prstGeom>
          <a:noFill/>
        </p:spPr>
        <p:txBody>
          <a:bodyPr wrap="square" rtlCol="0">
            <a:spAutoFit/>
          </a:bodyPr>
          <a:lstStyle/>
          <a:p>
            <a:r>
              <a:rPr lang="it-IT" sz="2000" dirty="0">
                <a:solidFill>
                  <a:srgbClr val="C00000"/>
                </a:solidFill>
                <a:latin typeface="Cambria" panose="02040503050406030204" pitchFamily="18" charset="0"/>
              </a:rPr>
              <a:t>MODALITA’: variazione in diminuzione in Unico </a:t>
            </a:r>
            <a:r>
              <a:rPr lang="it-IT" sz="2000" dirty="0" smtClean="0">
                <a:solidFill>
                  <a:srgbClr val="C00000"/>
                </a:solidFill>
                <a:latin typeface="Cambria" panose="02040503050406030204" pitchFamily="18" charset="0"/>
              </a:rPr>
              <a:t/>
            </a:r>
            <a:br>
              <a:rPr lang="it-IT" sz="2000" dirty="0" smtClean="0">
                <a:solidFill>
                  <a:srgbClr val="C00000"/>
                </a:solidFill>
                <a:latin typeface="Cambria" panose="02040503050406030204" pitchFamily="18" charset="0"/>
              </a:rPr>
            </a:br>
            <a:r>
              <a:rPr lang="it-IT" sz="2000" dirty="0" smtClean="0">
                <a:solidFill>
                  <a:srgbClr val="C00000"/>
                </a:solidFill>
                <a:latin typeface="Cambria" panose="02040503050406030204" pitchFamily="18" charset="0"/>
              </a:rPr>
              <a:t/>
            </a:r>
            <a:br>
              <a:rPr lang="it-IT" sz="2000" dirty="0" smtClean="0">
                <a:solidFill>
                  <a:srgbClr val="C00000"/>
                </a:solidFill>
                <a:latin typeface="Cambria" panose="02040503050406030204" pitchFamily="18" charset="0"/>
              </a:rPr>
            </a:br>
            <a:r>
              <a:rPr lang="it-IT" sz="2000" dirty="0" smtClean="0">
                <a:solidFill>
                  <a:srgbClr val="C00000"/>
                </a:solidFill>
                <a:latin typeface="Cambria" panose="02040503050406030204" pitchFamily="18" charset="0"/>
              </a:rPr>
              <a:t>PERIODO </a:t>
            </a:r>
            <a:r>
              <a:rPr lang="it-IT" sz="2000" dirty="0">
                <a:solidFill>
                  <a:srgbClr val="C00000"/>
                </a:solidFill>
                <a:latin typeface="Cambria" panose="02040503050406030204" pitchFamily="18" charset="0"/>
              </a:rPr>
              <a:t>AGEVOLATO: </a:t>
            </a:r>
            <a:r>
              <a:rPr lang="it-IT" sz="2000" dirty="0" smtClean="0">
                <a:solidFill>
                  <a:srgbClr val="C00000"/>
                </a:solidFill>
                <a:latin typeface="Cambria" panose="02040503050406030204" pitchFamily="18" charset="0"/>
              </a:rPr>
              <a:t>dal 15 </a:t>
            </a:r>
            <a:r>
              <a:rPr lang="it-IT" sz="2000" dirty="0" err="1" smtClean="0">
                <a:solidFill>
                  <a:srgbClr val="C00000"/>
                </a:solidFill>
                <a:latin typeface="Cambria" panose="02040503050406030204" pitchFamily="18" charset="0"/>
              </a:rPr>
              <a:t>ott</a:t>
            </a:r>
            <a:r>
              <a:rPr lang="it-IT" sz="2000" dirty="0" smtClean="0">
                <a:solidFill>
                  <a:srgbClr val="C00000"/>
                </a:solidFill>
                <a:latin typeface="Cambria" panose="02040503050406030204" pitchFamily="18" charset="0"/>
              </a:rPr>
              <a:t> 2015 </a:t>
            </a:r>
            <a:r>
              <a:rPr lang="it-IT" sz="2000" dirty="0">
                <a:solidFill>
                  <a:srgbClr val="C00000"/>
                </a:solidFill>
                <a:latin typeface="Cambria" panose="02040503050406030204" pitchFamily="18" charset="0"/>
              </a:rPr>
              <a:t>al </a:t>
            </a:r>
            <a:r>
              <a:rPr lang="it-IT" sz="2000" dirty="0" smtClean="0">
                <a:solidFill>
                  <a:srgbClr val="C00000"/>
                </a:solidFill>
                <a:latin typeface="Cambria" panose="02040503050406030204" pitchFamily="18" charset="0"/>
              </a:rPr>
              <a:t>31 </a:t>
            </a:r>
            <a:r>
              <a:rPr lang="it-IT" sz="2000" dirty="0" err="1" smtClean="0">
                <a:solidFill>
                  <a:srgbClr val="C00000"/>
                </a:solidFill>
                <a:latin typeface="Cambria" panose="02040503050406030204" pitchFamily="18" charset="0"/>
              </a:rPr>
              <a:t>dic</a:t>
            </a:r>
            <a:r>
              <a:rPr lang="it-IT" sz="2000" dirty="0" smtClean="0">
                <a:solidFill>
                  <a:srgbClr val="C00000"/>
                </a:solidFill>
                <a:latin typeface="Cambria" panose="02040503050406030204" pitchFamily="18" charset="0"/>
              </a:rPr>
              <a:t> 2016</a:t>
            </a:r>
            <a:r>
              <a:rPr lang="it-IT" sz="2000" dirty="0">
                <a:solidFill>
                  <a:srgbClr val="C00000"/>
                </a:solidFill>
                <a:latin typeface="Cambria" panose="02040503050406030204" pitchFamily="18" charset="0"/>
              </a:rPr>
              <a:t>.</a:t>
            </a:r>
          </a:p>
          <a:p>
            <a:r>
              <a:rPr lang="it-IT" sz="2000" dirty="0" smtClean="0">
                <a:solidFill>
                  <a:srgbClr val="C00000"/>
                </a:solidFill>
                <a:latin typeface="Cambria" panose="02040503050406030204" pitchFamily="18" charset="0"/>
              </a:rPr>
              <a:t/>
            </a:r>
            <a:br>
              <a:rPr lang="it-IT" sz="2000" dirty="0" smtClean="0">
                <a:solidFill>
                  <a:srgbClr val="C00000"/>
                </a:solidFill>
                <a:latin typeface="Cambria" panose="02040503050406030204" pitchFamily="18" charset="0"/>
              </a:rPr>
            </a:br>
            <a:r>
              <a:rPr lang="it-IT" sz="2000" dirty="0" smtClean="0">
                <a:solidFill>
                  <a:srgbClr val="C00000"/>
                </a:solidFill>
                <a:latin typeface="Cambria" panose="02040503050406030204" pitchFamily="18" charset="0"/>
              </a:rPr>
              <a:t>INVESTIMENTO: riferimento </a:t>
            </a:r>
            <a:r>
              <a:rPr lang="it-IT" sz="2000" dirty="0">
                <a:solidFill>
                  <a:srgbClr val="C00000"/>
                </a:solidFill>
                <a:latin typeface="Cambria" panose="02040503050406030204" pitchFamily="18" charset="0"/>
              </a:rPr>
              <a:t>ai criteri generali del </a:t>
            </a:r>
            <a:r>
              <a:rPr lang="it-IT" sz="2000" dirty="0" smtClean="0">
                <a:solidFill>
                  <a:srgbClr val="C00000"/>
                </a:solidFill>
                <a:latin typeface="Cambria" panose="02040503050406030204" pitchFamily="18" charset="0"/>
              </a:rPr>
              <a:t>TUIR (anche </a:t>
            </a:r>
            <a:r>
              <a:rPr lang="it-IT" sz="2000" dirty="0">
                <a:solidFill>
                  <a:srgbClr val="C00000"/>
                </a:solidFill>
                <a:latin typeface="Cambria" panose="02040503050406030204" pitchFamily="18" charset="0"/>
              </a:rPr>
              <a:t>in relazione ai </a:t>
            </a:r>
            <a:r>
              <a:rPr lang="it-IT" sz="2000" dirty="0" smtClean="0">
                <a:solidFill>
                  <a:srgbClr val="C00000"/>
                </a:solidFill>
                <a:latin typeface="Cambria" panose="02040503050406030204" pitchFamily="18" charset="0"/>
              </a:rPr>
              <a:t>professionisti)</a:t>
            </a:r>
            <a:br>
              <a:rPr lang="it-IT" sz="2000" dirty="0" smtClean="0">
                <a:solidFill>
                  <a:srgbClr val="C00000"/>
                </a:solidFill>
                <a:latin typeface="Cambria" panose="02040503050406030204" pitchFamily="18" charset="0"/>
              </a:rPr>
            </a:br>
            <a:r>
              <a:rPr lang="it-IT" sz="2000" dirty="0" smtClean="0">
                <a:solidFill>
                  <a:srgbClr val="C00000"/>
                </a:solidFill>
                <a:latin typeface="Cambria" panose="02040503050406030204" pitchFamily="18" charset="0"/>
              </a:rPr>
              <a:t/>
            </a:r>
            <a:br>
              <a:rPr lang="it-IT" sz="2000" dirty="0" smtClean="0">
                <a:solidFill>
                  <a:srgbClr val="C00000"/>
                </a:solidFill>
                <a:latin typeface="Cambria" panose="02040503050406030204" pitchFamily="18" charset="0"/>
              </a:rPr>
            </a:br>
            <a:endParaRPr lang="it-IT" sz="2000" dirty="0">
              <a:solidFill>
                <a:srgbClr val="C00000"/>
              </a:solidFill>
              <a:latin typeface="Cambria" panose="02040503050406030204" pitchFamily="18" charset="0"/>
            </a:endParaRPr>
          </a:p>
        </p:txBody>
      </p:sp>
    </p:spTree>
    <p:extLst>
      <p:ext uri="{BB962C8B-B14F-4D97-AF65-F5344CB8AC3E}">
        <p14:creationId xmlns:p14="http://schemas.microsoft.com/office/powerpoint/2010/main" val="175264481"/>
      </p:ext>
    </p:extLst>
  </p:cSld>
  <p:clrMapOvr>
    <a:masterClrMapping/>
  </p:clrMapOvr>
  <p:transition spd="slow">
    <p:blinds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72046" y="784349"/>
            <a:ext cx="6696744" cy="369332"/>
          </a:xfrm>
          <a:prstGeom prst="rect">
            <a:avLst/>
          </a:prstGeom>
          <a:noFill/>
        </p:spPr>
        <p:txBody>
          <a:bodyPr wrap="square" rtlCol="0">
            <a:spAutoFit/>
          </a:bodyPr>
          <a:lstStyle/>
          <a:p>
            <a:pPr lvl="0" algn="r"/>
            <a:r>
              <a:rPr lang="it-IT" sz="1800" b="1" dirty="0">
                <a:solidFill>
                  <a:srgbClr val="C00000"/>
                </a:solidFill>
                <a:latin typeface="Cambria" panose="02040503050406030204" pitchFamily="18" charset="0"/>
              </a:rPr>
              <a:t>Il «super ammortamento</a:t>
            </a:r>
            <a:r>
              <a:rPr lang="it-IT" sz="1800" b="1" dirty="0" smtClean="0">
                <a:solidFill>
                  <a:srgbClr val="C00000"/>
                </a:solidFill>
                <a:latin typeface="Cambria" panose="02040503050406030204" pitchFamily="18" charset="0"/>
              </a:rPr>
              <a:t>»</a:t>
            </a:r>
            <a:endParaRPr lang="it-IT" sz="1800" dirty="0">
              <a:solidFill>
                <a:srgbClr val="C00000"/>
              </a:solidFill>
              <a:latin typeface="Cambria" panose="02040503050406030204" pitchFamily="18" charset="0"/>
            </a:endParaRPr>
          </a:p>
        </p:txBody>
      </p:sp>
      <p:sp>
        <p:nvSpPr>
          <p:cNvPr id="5" name="CasellaDiTesto 4"/>
          <p:cNvSpPr txBox="1"/>
          <p:nvPr/>
        </p:nvSpPr>
        <p:spPr>
          <a:xfrm>
            <a:off x="844055" y="1504429"/>
            <a:ext cx="6840760" cy="3477875"/>
          </a:xfrm>
          <a:prstGeom prst="rect">
            <a:avLst/>
          </a:prstGeom>
          <a:noFill/>
        </p:spPr>
        <p:txBody>
          <a:bodyPr wrap="square" rtlCol="0">
            <a:spAutoFit/>
          </a:bodyPr>
          <a:lstStyle/>
          <a:p>
            <a:r>
              <a:rPr lang="it-IT" sz="2000" dirty="0" smtClean="0">
                <a:solidFill>
                  <a:srgbClr val="C00000"/>
                </a:solidFill>
                <a:latin typeface="Cambria" panose="02040503050406030204" pitchFamily="18" charset="0"/>
              </a:rPr>
              <a:t>In </a:t>
            </a:r>
            <a:r>
              <a:rPr lang="it-IT" sz="2000" dirty="0">
                <a:solidFill>
                  <a:srgbClr val="C00000"/>
                </a:solidFill>
                <a:latin typeface="Cambria" panose="02040503050406030204" pitchFamily="18" charset="0"/>
              </a:rPr>
              <a:t>Unico </a:t>
            </a:r>
            <a:r>
              <a:rPr lang="it-IT" sz="2000" dirty="0" smtClean="0">
                <a:solidFill>
                  <a:srgbClr val="C00000"/>
                </a:solidFill>
                <a:latin typeface="Cambria" panose="02040503050406030204" pitchFamily="18" charset="0"/>
              </a:rPr>
              <a:t>apposito codice (50)</a:t>
            </a:r>
          </a:p>
          <a:p>
            <a:endParaRPr lang="it-IT" sz="2000" dirty="0">
              <a:solidFill>
                <a:srgbClr val="C00000"/>
              </a:solidFill>
              <a:latin typeface="Cambria" panose="02040503050406030204" pitchFamily="18" charset="0"/>
            </a:endParaRPr>
          </a:p>
          <a:p>
            <a:r>
              <a:rPr lang="it-IT" sz="2000" dirty="0" smtClean="0">
                <a:solidFill>
                  <a:srgbClr val="C00000"/>
                </a:solidFill>
                <a:latin typeface="Cambria" panose="02040503050406030204" pitchFamily="18" charset="0"/>
              </a:rPr>
              <a:t>Se ammortamento civilistico &lt; a quello fiscale, si applica il 40% sul fiscale</a:t>
            </a:r>
            <a:r>
              <a:rPr lang="it-IT" sz="2000" dirty="0" smtClean="0">
                <a:solidFill>
                  <a:srgbClr val="C00000"/>
                </a:solidFill>
                <a:latin typeface="Cambria" panose="02040503050406030204" pitchFamily="18" charset="0"/>
              </a:rPr>
              <a:t/>
            </a:r>
            <a:br>
              <a:rPr lang="it-IT" sz="2000" dirty="0" smtClean="0">
                <a:solidFill>
                  <a:srgbClr val="C00000"/>
                </a:solidFill>
                <a:latin typeface="Cambria" panose="02040503050406030204" pitchFamily="18" charset="0"/>
              </a:rPr>
            </a:br>
            <a:r>
              <a:rPr lang="it-IT" sz="2000" dirty="0" smtClean="0">
                <a:solidFill>
                  <a:srgbClr val="C00000"/>
                </a:solidFill>
                <a:latin typeface="Cambria" panose="02040503050406030204" pitchFamily="18" charset="0"/>
              </a:rPr>
              <a:t/>
            </a:r>
            <a:br>
              <a:rPr lang="it-IT" sz="2000" dirty="0" smtClean="0">
                <a:solidFill>
                  <a:srgbClr val="C00000"/>
                </a:solidFill>
                <a:latin typeface="Cambria" panose="02040503050406030204" pitchFamily="18" charset="0"/>
              </a:rPr>
            </a:br>
            <a:r>
              <a:rPr lang="it-IT" sz="2000" dirty="0" smtClean="0">
                <a:solidFill>
                  <a:srgbClr val="C00000"/>
                </a:solidFill>
                <a:latin typeface="Cambria" panose="02040503050406030204" pitchFamily="18" charset="0"/>
              </a:rPr>
              <a:t>La spettanza del bonus: effettuazione dell’acquisto 109 co 1 e 2 del </a:t>
            </a:r>
            <a:r>
              <a:rPr lang="it-IT" sz="2000" dirty="0" err="1" smtClean="0">
                <a:solidFill>
                  <a:srgbClr val="C00000"/>
                </a:solidFill>
                <a:latin typeface="Cambria" panose="02040503050406030204" pitchFamily="18" charset="0"/>
              </a:rPr>
              <a:t>Tuir</a:t>
            </a:r>
            <a:endParaRPr lang="it-IT" sz="2000" dirty="0" smtClean="0">
              <a:solidFill>
                <a:srgbClr val="C00000"/>
              </a:solidFill>
              <a:latin typeface="Cambria" panose="02040503050406030204" pitchFamily="18" charset="0"/>
            </a:endParaRPr>
          </a:p>
          <a:p>
            <a:endParaRPr lang="it-IT" sz="2000" dirty="0">
              <a:solidFill>
                <a:srgbClr val="C00000"/>
              </a:solidFill>
              <a:latin typeface="Cambria" panose="02040503050406030204" pitchFamily="18" charset="0"/>
            </a:endParaRPr>
          </a:p>
          <a:p>
            <a:r>
              <a:rPr lang="it-IT" sz="2000" dirty="0" smtClean="0">
                <a:solidFill>
                  <a:srgbClr val="C00000"/>
                </a:solidFill>
                <a:latin typeface="Cambria" panose="02040503050406030204" pitchFamily="18" charset="0"/>
              </a:rPr>
              <a:t>La fruizione del bonus: entrata in funzione</a:t>
            </a:r>
            <a:r>
              <a:rPr lang="it-IT" sz="2000" dirty="0" smtClean="0">
                <a:solidFill>
                  <a:srgbClr val="C00000"/>
                </a:solidFill>
                <a:latin typeface="Cambria" panose="02040503050406030204" pitchFamily="18" charset="0"/>
              </a:rPr>
              <a:t/>
            </a:r>
            <a:br>
              <a:rPr lang="it-IT" sz="2000" dirty="0" smtClean="0">
                <a:solidFill>
                  <a:srgbClr val="C00000"/>
                </a:solidFill>
                <a:latin typeface="Cambria" panose="02040503050406030204" pitchFamily="18" charset="0"/>
              </a:rPr>
            </a:br>
            <a:r>
              <a:rPr lang="it-IT" sz="2000" dirty="0" smtClean="0">
                <a:solidFill>
                  <a:srgbClr val="C00000"/>
                </a:solidFill>
                <a:latin typeface="Cambria" panose="02040503050406030204" pitchFamily="18" charset="0"/>
              </a:rPr>
              <a:t/>
            </a:r>
            <a:br>
              <a:rPr lang="it-IT" sz="2000" dirty="0" smtClean="0">
                <a:solidFill>
                  <a:srgbClr val="C00000"/>
                </a:solidFill>
                <a:latin typeface="Cambria" panose="02040503050406030204" pitchFamily="18" charset="0"/>
              </a:rPr>
            </a:br>
            <a:endParaRPr lang="it-IT" sz="2000" dirty="0">
              <a:solidFill>
                <a:srgbClr val="C00000"/>
              </a:solidFill>
              <a:latin typeface="Cambria" panose="02040503050406030204" pitchFamily="18" charset="0"/>
            </a:endParaRPr>
          </a:p>
        </p:txBody>
      </p:sp>
    </p:spTree>
    <p:extLst>
      <p:ext uri="{BB962C8B-B14F-4D97-AF65-F5344CB8AC3E}">
        <p14:creationId xmlns:p14="http://schemas.microsoft.com/office/powerpoint/2010/main" val="2184783146"/>
      </p:ext>
    </p:extLst>
  </p:cSld>
  <p:clrMapOvr>
    <a:masterClrMapping/>
  </p:clrMapOvr>
  <p:transition spd="slow">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00038" y="856357"/>
            <a:ext cx="6749989" cy="3185487"/>
          </a:xfrm>
          <a:prstGeom prst="rect">
            <a:avLst/>
          </a:prstGeom>
          <a:noFill/>
        </p:spPr>
        <p:txBody>
          <a:bodyPr wrap="none" rtlCol="0">
            <a:spAutoFit/>
          </a:bodyPr>
          <a:lstStyle/>
          <a:p>
            <a:r>
              <a:rPr lang="it-IT" sz="2000" b="1" dirty="0">
                <a:solidFill>
                  <a:srgbClr val="C00000"/>
                </a:solidFill>
                <a:latin typeface="Cambria" panose="02040503050406030204" pitchFamily="18" charset="0"/>
              </a:rPr>
              <a:t>IL REGIME </a:t>
            </a:r>
            <a:r>
              <a:rPr lang="it-IT" sz="2000" b="1" dirty="0" smtClean="0">
                <a:solidFill>
                  <a:srgbClr val="C00000"/>
                </a:solidFill>
                <a:latin typeface="Cambria" panose="02040503050406030204" pitchFamily="18" charset="0"/>
              </a:rPr>
              <a:t>FORFETARIO: COSA CAMBIA?</a:t>
            </a:r>
          </a:p>
          <a:p>
            <a:endParaRPr lang="it-IT" sz="2000" dirty="0">
              <a:solidFill>
                <a:srgbClr val="C00000"/>
              </a:solidFill>
              <a:latin typeface="Cambria" panose="02040503050406030204" pitchFamily="18" charset="0"/>
            </a:endParaRPr>
          </a:p>
          <a:p>
            <a:r>
              <a:rPr lang="it-IT" sz="2000" dirty="0">
                <a:solidFill>
                  <a:srgbClr val="C00000"/>
                </a:solidFill>
                <a:latin typeface="Cambria" panose="02040503050406030204" pitchFamily="18" charset="0"/>
              </a:rPr>
              <a:t>Vengono modificati</a:t>
            </a:r>
            <a:r>
              <a:rPr lang="it-IT" sz="2000" dirty="0" smtClean="0">
                <a:solidFill>
                  <a:srgbClr val="C00000"/>
                </a:solidFill>
                <a:latin typeface="Cambria" panose="02040503050406030204" pitchFamily="18" charset="0"/>
              </a:rPr>
              <a:t>:</a:t>
            </a:r>
            <a:br>
              <a:rPr lang="it-IT" sz="2000" dirty="0" smtClean="0">
                <a:solidFill>
                  <a:srgbClr val="C00000"/>
                </a:solidFill>
                <a:latin typeface="Cambria" panose="02040503050406030204" pitchFamily="18" charset="0"/>
              </a:rPr>
            </a:br>
            <a:endParaRPr lang="it-IT" sz="2000" dirty="0">
              <a:solidFill>
                <a:srgbClr val="C00000"/>
              </a:solidFill>
              <a:latin typeface="Cambria" panose="02040503050406030204" pitchFamily="18" charset="0"/>
            </a:endParaRPr>
          </a:p>
          <a:p>
            <a:r>
              <a:rPr lang="it-IT" sz="2000" dirty="0">
                <a:solidFill>
                  <a:srgbClr val="C00000"/>
                </a:solidFill>
                <a:latin typeface="Cambria" panose="02040503050406030204" pitchFamily="18" charset="0"/>
              </a:rPr>
              <a:t>- alcune condizioni per l’accesso e la permanenza nel </a:t>
            </a:r>
            <a:r>
              <a:rPr lang="it-IT" sz="2000" dirty="0" smtClean="0">
                <a:solidFill>
                  <a:srgbClr val="C00000"/>
                </a:solidFill>
                <a:latin typeface="Cambria" panose="02040503050406030204" pitchFamily="18" charset="0"/>
              </a:rPr>
              <a:t>regime</a:t>
            </a:r>
            <a:br>
              <a:rPr lang="it-IT" sz="2000" dirty="0" smtClean="0">
                <a:solidFill>
                  <a:srgbClr val="C00000"/>
                </a:solidFill>
                <a:latin typeface="Cambria" panose="02040503050406030204" pitchFamily="18" charset="0"/>
              </a:rPr>
            </a:br>
            <a:endParaRPr lang="it-IT" sz="2000" dirty="0">
              <a:solidFill>
                <a:srgbClr val="C00000"/>
              </a:solidFill>
              <a:latin typeface="Cambria" panose="02040503050406030204" pitchFamily="18" charset="0"/>
            </a:endParaRPr>
          </a:p>
          <a:p>
            <a:r>
              <a:rPr lang="it-IT" sz="2000" dirty="0">
                <a:solidFill>
                  <a:srgbClr val="C00000"/>
                </a:solidFill>
                <a:latin typeface="Cambria" panose="02040503050406030204" pitchFamily="18" charset="0"/>
              </a:rPr>
              <a:t>- l’agevolazione per i soggetti che iniziano </a:t>
            </a:r>
            <a:r>
              <a:rPr lang="it-IT" sz="2000" dirty="0" smtClean="0">
                <a:solidFill>
                  <a:srgbClr val="C00000"/>
                </a:solidFill>
                <a:latin typeface="Cambria" panose="02040503050406030204" pitchFamily="18" charset="0"/>
              </a:rPr>
              <a:t>l’attività</a:t>
            </a:r>
            <a:br>
              <a:rPr lang="it-IT" sz="2000" dirty="0" smtClean="0">
                <a:solidFill>
                  <a:srgbClr val="C00000"/>
                </a:solidFill>
                <a:latin typeface="Cambria" panose="02040503050406030204" pitchFamily="18" charset="0"/>
              </a:rPr>
            </a:br>
            <a:endParaRPr lang="it-IT" sz="2000" dirty="0">
              <a:solidFill>
                <a:srgbClr val="C00000"/>
              </a:solidFill>
              <a:latin typeface="Cambria" panose="02040503050406030204" pitchFamily="18" charset="0"/>
            </a:endParaRPr>
          </a:p>
          <a:p>
            <a:r>
              <a:rPr lang="it-IT" sz="2000" dirty="0">
                <a:solidFill>
                  <a:srgbClr val="C00000"/>
                </a:solidFill>
                <a:latin typeface="Cambria" panose="02040503050406030204" pitchFamily="18" charset="0"/>
              </a:rPr>
              <a:t>- il regime contributivo</a:t>
            </a:r>
            <a:r>
              <a:rPr lang="it-IT" sz="2400" dirty="0">
                <a:latin typeface="Cambria" panose="02040503050406030204" pitchFamily="18" charset="0"/>
              </a:rPr>
              <a:t>.</a:t>
            </a:r>
          </a:p>
          <a:p>
            <a:endParaRPr lang="it-IT" dirty="0"/>
          </a:p>
        </p:txBody>
      </p:sp>
    </p:spTree>
    <p:extLst>
      <p:ext uri="{BB962C8B-B14F-4D97-AF65-F5344CB8AC3E}">
        <p14:creationId xmlns:p14="http://schemas.microsoft.com/office/powerpoint/2010/main" val="2742263110"/>
      </p:ext>
    </p:extLst>
  </p:cSld>
  <p:clrMapOvr>
    <a:masterClrMapping/>
  </p:clrMapOvr>
  <p:transition spd="slow">
    <p:blinds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72046" y="784349"/>
            <a:ext cx="6696744" cy="369332"/>
          </a:xfrm>
          <a:prstGeom prst="rect">
            <a:avLst/>
          </a:prstGeom>
          <a:noFill/>
        </p:spPr>
        <p:txBody>
          <a:bodyPr wrap="square" rtlCol="0">
            <a:spAutoFit/>
          </a:bodyPr>
          <a:lstStyle/>
          <a:p>
            <a:pPr lvl="0" algn="r"/>
            <a:r>
              <a:rPr lang="it-IT" sz="1800" b="1" dirty="0">
                <a:solidFill>
                  <a:srgbClr val="C00000"/>
                </a:solidFill>
                <a:latin typeface="Cambria" panose="02040503050406030204" pitchFamily="18" charset="0"/>
              </a:rPr>
              <a:t>Il «super ammortamento</a:t>
            </a:r>
            <a:r>
              <a:rPr lang="it-IT" sz="1800" b="1" dirty="0" smtClean="0">
                <a:solidFill>
                  <a:srgbClr val="C00000"/>
                </a:solidFill>
                <a:latin typeface="Cambria" panose="02040503050406030204" pitchFamily="18" charset="0"/>
              </a:rPr>
              <a:t>»</a:t>
            </a:r>
            <a:endParaRPr lang="it-IT" sz="1800" dirty="0">
              <a:solidFill>
                <a:srgbClr val="C00000"/>
              </a:solidFill>
              <a:latin typeface="Cambria" panose="02040503050406030204" pitchFamily="18" charset="0"/>
            </a:endParaRPr>
          </a:p>
        </p:txBody>
      </p:sp>
      <p:sp>
        <p:nvSpPr>
          <p:cNvPr id="5" name="CasellaDiTesto 4"/>
          <p:cNvSpPr txBox="1"/>
          <p:nvPr/>
        </p:nvSpPr>
        <p:spPr>
          <a:xfrm>
            <a:off x="844055" y="1288405"/>
            <a:ext cx="6840760" cy="4308872"/>
          </a:xfrm>
          <a:prstGeom prst="rect">
            <a:avLst/>
          </a:prstGeom>
          <a:noFill/>
        </p:spPr>
        <p:txBody>
          <a:bodyPr wrap="square" rtlCol="0">
            <a:spAutoFit/>
          </a:bodyPr>
          <a:lstStyle/>
          <a:p>
            <a:r>
              <a:rPr lang="it-IT" sz="2000" dirty="0">
                <a:solidFill>
                  <a:srgbClr val="C00000"/>
                </a:solidFill>
                <a:latin typeface="Cambria" panose="02040503050406030204" pitchFamily="18" charset="0"/>
              </a:rPr>
              <a:t>AUTOVETTURE: i limiti di cui all’art. 164 </a:t>
            </a:r>
            <a:r>
              <a:rPr lang="it-IT" sz="2000" dirty="0" err="1">
                <a:solidFill>
                  <a:srgbClr val="C00000"/>
                </a:solidFill>
                <a:latin typeface="Cambria" panose="02040503050406030204" pitchFamily="18" charset="0"/>
              </a:rPr>
              <a:t>tuir</a:t>
            </a:r>
            <a:r>
              <a:rPr lang="it-IT" sz="2000" dirty="0">
                <a:solidFill>
                  <a:srgbClr val="C00000"/>
                </a:solidFill>
                <a:latin typeface="Cambria" panose="02040503050406030204" pitchFamily="18" charset="0"/>
              </a:rPr>
              <a:t> vengono maggiorati del 40%  ma la percentuale di deducibilità resta invariata. </a:t>
            </a:r>
          </a:p>
          <a:p>
            <a:endParaRPr lang="it-IT" sz="2000" dirty="0">
              <a:solidFill>
                <a:srgbClr val="C00000"/>
              </a:solidFill>
              <a:latin typeface="Cambria" panose="02040503050406030204" pitchFamily="18" charset="0"/>
            </a:endParaRPr>
          </a:p>
          <a:p>
            <a:r>
              <a:rPr lang="it-IT" sz="1800" dirty="0">
                <a:solidFill>
                  <a:srgbClr val="C00000"/>
                </a:solidFill>
                <a:latin typeface="Cambria" panose="02040503050406030204" pitchFamily="18" charset="0"/>
              </a:rPr>
              <a:t>Da 18.075,99  a 	25.306,39 autovetture e autocaravan </a:t>
            </a:r>
          </a:p>
          <a:p>
            <a:r>
              <a:rPr lang="it-IT" sz="1800" dirty="0">
                <a:solidFill>
                  <a:srgbClr val="C00000"/>
                </a:solidFill>
                <a:latin typeface="Cambria" panose="02040503050406030204" pitchFamily="18" charset="0"/>
              </a:rPr>
              <a:t>Da 4.131,66  a 	5.784,32 motocicli </a:t>
            </a:r>
          </a:p>
          <a:p>
            <a:r>
              <a:rPr lang="it-IT" sz="1800" dirty="0">
                <a:solidFill>
                  <a:srgbClr val="C00000"/>
                </a:solidFill>
                <a:latin typeface="Cambria" panose="02040503050406030204" pitchFamily="18" charset="0"/>
              </a:rPr>
              <a:t>Da 2.065,83  a	2.892,16 ciclomotori </a:t>
            </a:r>
            <a:r>
              <a:rPr lang="it-IT" sz="2000" dirty="0" smtClean="0">
                <a:solidFill>
                  <a:srgbClr val="C00000"/>
                </a:solidFill>
                <a:latin typeface="Cambria" panose="02040503050406030204" pitchFamily="18" charset="0"/>
              </a:rPr>
              <a:t/>
            </a:r>
            <a:br>
              <a:rPr lang="it-IT" sz="2000" dirty="0" smtClean="0">
                <a:solidFill>
                  <a:srgbClr val="C00000"/>
                </a:solidFill>
                <a:latin typeface="Cambria" panose="02040503050406030204" pitchFamily="18" charset="0"/>
              </a:rPr>
            </a:br>
            <a:r>
              <a:rPr lang="it-IT" sz="2000" dirty="0" smtClean="0">
                <a:solidFill>
                  <a:srgbClr val="C00000"/>
                </a:solidFill>
                <a:latin typeface="Cambria" panose="02040503050406030204" pitchFamily="18" charset="0"/>
              </a:rPr>
              <a:t/>
            </a:r>
            <a:br>
              <a:rPr lang="it-IT" sz="2000" dirty="0" smtClean="0">
                <a:solidFill>
                  <a:srgbClr val="C00000"/>
                </a:solidFill>
                <a:latin typeface="Cambria" panose="02040503050406030204" pitchFamily="18" charset="0"/>
              </a:rPr>
            </a:br>
            <a:r>
              <a:rPr lang="it-IT" sz="2000" dirty="0" smtClean="0">
                <a:solidFill>
                  <a:srgbClr val="C00000"/>
                </a:solidFill>
                <a:latin typeface="Cambria" panose="02040503050406030204" pitchFamily="18" charset="0"/>
              </a:rPr>
              <a:t>ACCONTI</a:t>
            </a:r>
            <a:r>
              <a:rPr lang="it-IT" sz="2000" dirty="0">
                <a:solidFill>
                  <a:srgbClr val="C00000"/>
                </a:solidFill>
                <a:latin typeface="Cambria" panose="02040503050406030204" pitchFamily="18" charset="0"/>
              </a:rPr>
              <a:t>: </a:t>
            </a:r>
            <a:r>
              <a:rPr lang="it-IT" sz="2000" dirty="0" smtClean="0">
                <a:solidFill>
                  <a:srgbClr val="C00000"/>
                </a:solidFill>
                <a:latin typeface="Cambria" panose="02040503050406030204" pitchFamily="18" charset="0"/>
              </a:rPr>
              <a:t>il super ammortamento non deve inficiare il calcolo dell’acconto per </a:t>
            </a:r>
            <a:r>
              <a:rPr lang="it-IT" sz="2000" dirty="0">
                <a:solidFill>
                  <a:srgbClr val="C00000"/>
                </a:solidFill>
                <a:latin typeface="Cambria" panose="02040503050406030204" pitchFamily="18" charset="0"/>
              </a:rPr>
              <a:t>il </a:t>
            </a:r>
            <a:r>
              <a:rPr lang="it-IT" sz="2000" dirty="0" smtClean="0">
                <a:solidFill>
                  <a:srgbClr val="C00000"/>
                </a:solidFill>
                <a:latin typeface="Cambria" panose="02040503050406030204" pitchFamily="18" charset="0"/>
              </a:rPr>
              <a:t>2016</a:t>
            </a:r>
          </a:p>
          <a:p>
            <a:endParaRPr lang="it-IT" sz="2000" dirty="0">
              <a:solidFill>
                <a:srgbClr val="C00000"/>
              </a:solidFill>
              <a:latin typeface="Cambria" panose="02040503050406030204" pitchFamily="18" charset="0"/>
            </a:endParaRPr>
          </a:p>
          <a:p>
            <a:r>
              <a:rPr lang="it-IT" sz="2000" dirty="0" smtClean="0">
                <a:solidFill>
                  <a:srgbClr val="C00000"/>
                </a:solidFill>
                <a:latin typeface="Cambria" panose="02040503050406030204" pitchFamily="18" charset="0"/>
              </a:rPr>
              <a:t>La riduzione dell’imponibile </a:t>
            </a:r>
            <a:r>
              <a:rPr lang="it-IT" sz="2000" dirty="0" err="1" smtClean="0">
                <a:solidFill>
                  <a:srgbClr val="C00000"/>
                </a:solidFill>
                <a:latin typeface="Cambria" panose="02040503050406030204" pitchFamily="18" charset="0"/>
              </a:rPr>
              <a:t>Ires</a:t>
            </a:r>
            <a:r>
              <a:rPr lang="it-IT" sz="2000" dirty="0" smtClean="0">
                <a:solidFill>
                  <a:srgbClr val="C00000"/>
                </a:solidFill>
                <a:latin typeface="Cambria" panose="02040503050406030204" pitchFamily="18" charset="0"/>
              </a:rPr>
              <a:t> per le «comodo»</a:t>
            </a:r>
            <a:endParaRPr lang="it-IT" sz="2000" dirty="0">
              <a:solidFill>
                <a:srgbClr val="C00000"/>
              </a:solidFill>
              <a:latin typeface="Cambria" panose="02040503050406030204" pitchFamily="18" charset="0"/>
            </a:endParaRPr>
          </a:p>
          <a:p>
            <a:r>
              <a:rPr lang="it-IT" sz="2000" dirty="0" smtClean="0">
                <a:solidFill>
                  <a:srgbClr val="C00000"/>
                </a:solidFill>
                <a:latin typeface="Cambria" panose="02040503050406030204" pitchFamily="18" charset="0"/>
              </a:rPr>
              <a:t/>
            </a:r>
            <a:br>
              <a:rPr lang="it-IT" sz="2000" dirty="0" smtClean="0">
                <a:solidFill>
                  <a:srgbClr val="C00000"/>
                </a:solidFill>
                <a:latin typeface="Cambria" panose="02040503050406030204" pitchFamily="18" charset="0"/>
              </a:rPr>
            </a:br>
            <a:endParaRPr lang="it-IT" sz="2000" dirty="0">
              <a:solidFill>
                <a:srgbClr val="C00000"/>
              </a:solidFill>
              <a:latin typeface="Cambria" panose="02040503050406030204" pitchFamily="18" charset="0"/>
            </a:endParaRPr>
          </a:p>
        </p:txBody>
      </p:sp>
    </p:spTree>
    <p:extLst>
      <p:ext uri="{BB962C8B-B14F-4D97-AF65-F5344CB8AC3E}">
        <p14:creationId xmlns:p14="http://schemas.microsoft.com/office/powerpoint/2010/main" val="3430750528"/>
      </p:ext>
    </p:extLst>
  </p:cSld>
  <p:clrMapOvr>
    <a:masterClrMapping/>
  </p:clrMapOvr>
  <p:transition spd="slow">
    <p:blinds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72046" y="784349"/>
            <a:ext cx="6696744" cy="369332"/>
          </a:xfrm>
          <a:prstGeom prst="rect">
            <a:avLst/>
          </a:prstGeom>
          <a:noFill/>
        </p:spPr>
        <p:txBody>
          <a:bodyPr wrap="square" rtlCol="0">
            <a:spAutoFit/>
          </a:bodyPr>
          <a:lstStyle/>
          <a:p>
            <a:r>
              <a:rPr lang="it-IT" sz="1800" b="1" dirty="0">
                <a:solidFill>
                  <a:srgbClr val="C00000"/>
                </a:solidFill>
                <a:latin typeface="Cambria" panose="02040503050406030204" pitchFamily="18" charset="0"/>
              </a:rPr>
              <a:t>Accertamento imposte sui redditi e </a:t>
            </a:r>
            <a:r>
              <a:rPr lang="it-IT" sz="1800" b="1" dirty="0" smtClean="0">
                <a:solidFill>
                  <a:srgbClr val="C00000"/>
                </a:solidFill>
                <a:latin typeface="Cambria" panose="02040503050406030204" pitchFamily="18" charset="0"/>
              </a:rPr>
              <a:t>Iva</a:t>
            </a:r>
            <a:endParaRPr lang="it-IT" sz="1800" dirty="0">
              <a:solidFill>
                <a:srgbClr val="C00000"/>
              </a:solidFill>
              <a:latin typeface="Cambria" panose="02040503050406030204" pitchFamily="18" charset="0"/>
            </a:endParaRPr>
          </a:p>
        </p:txBody>
      </p:sp>
      <p:sp>
        <p:nvSpPr>
          <p:cNvPr id="5" name="CasellaDiTesto 4"/>
          <p:cNvSpPr txBox="1"/>
          <p:nvPr/>
        </p:nvSpPr>
        <p:spPr>
          <a:xfrm>
            <a:off x="628030" y="1360413"/>
            <a:ext cx="6840760" cy="3693319"/>
          </a:xfrm>
          <a:prstGeom prst="rect">
            <a:avLst/>
          </a:prstGeom>
          <a:noFill/>
        </p:spPr>
        <p:txBody>
          <a:bodyPr wrap="square" rtlCol="0">
            <a:spAutoFit/>
          </a:bodyPr>
          <a:lstStyle/>
          <a:p>
            <a:pPr algn="just"/>
            <a:r>
              <a:rPr lang="it-IT" sz="1800" dirty="0" smtClean="0">
                <a:solidFill>
                  <a:srgbClr val="C00000"/>
                </a:solidFill>
                <a:latin typeface="Cambria" panose="02040503050406030204" pitchFamily="18" charset="0"/>
              </a:rPr>
              <a:t>I termini </a:t>
            </a:r>
            <a:r>
              <a:rPr lang="it-IT" sz="1800" dirty="0">
                <a:solidFill>
                  <a:srgbClr val="C00000"/>
                </a:solidFill>
                <a:latin typeface="Cambria" panose="02040503050406030204" pitchFamily="18" charset="0"/>
              </a:rPr>
              <a:t>per l’accertamento delle imposte sui redditi e </a:t>
            </a:r>
            <a:r>
              <a:rPr lang="it-IT" sz="1800" dirty="0" smtClean="0">
                <a:solidFill>
                  <a:srgbClr val="C00000"/>
                </a:solidFill>
                <a:latin typeface="Cambria" panose="02040503050406030204" pitchFamily="18" charset="0"/>
              </a:rPr>
              <a:t>dell’IVA</a:t>
            </a:r>
            <a:r>
              <a:rPr lang="it-IT" sz="1800" dirty="0">
                <a:solidFill>
                  <a:srgbClr val="C00000"/>
                </a:solidFill>
                <a:latin typeface="Cambria" panose="02040503050406030204" pitchFamily="18" charset="0"/>
              </a:rPr>
              <a:t> </a:t>
            </a:r>
            <a:r>
              <a:rPr lang="it-IT" sz="1800" dirty="0" smtClean="0">
                <a:solidFill>
                  <a:srgbClr val="C00000"/>
                </a:solidFill>
                <a:latin typeface="Cambria" panose="02040503050406030204" pitchFamily="18" charset="0"/>
              </a:rPr>
              <a:t>sono modificati come segue:</a:t>
            </a:r>
            <a:endParaRPr lang="it-IT" sz="1800" dirty="0">
              <a:solidFill>
                <a:srgbClr val="C00000"/>
              </a:solidFill>
              <a:latin typeface="Cambria" panose="02040503050406030204" pitchFamily="18" charset="0"/>
            </a:endParaRPr>
          </a:p>
          <a:p>
            <a:pPr marL="285750" indent="-285750" algn="just">
              <a:buFontTx/>
              <a:buChar char="-"/>
            </a:pPr>
            <a:r>
              <a:rPr lang="it-IT" sz="1800" dirty="0" smtClean="0">
                <a:solidFill>
                  <a:srgbClr val="C00000"/>
                </a:solidFill>
                <a:latin typeface="Cambria" panose="02040503050406030204" pitchFamily="18" charset="0"/>
              </a:rPr>
              <a:t>Nel caso di presentazione della dichiarazione, il termine è il 31/12 </a:t>
            </a:r>
            <a:r>
              <a:rPr lang="it-IT" sz="1800" dirty="0">
                <a:solidFill>
                  <a:srgbClr val="C00000"/>
                </a:solidFill>
                <a:latin typeface="Cambria" panose="02040503050406030204" pitchFamily="18" charset="0"/>
              </a:rPr>
              <a:t>del V</a:t>
            </a:r>
            <a:r>
              <a:rPr lang="it-IT" sz="1800" dirty="0" smtClean="0">
                <a:solidFill>
                  <a:srgbClr val="C00000"/>
                </a:solidFill>
                <a:latin typeface="Cambria" panose="02040503050406030204" pitchFamily="18" charset="0"/>
              </a:rPr>
              <a:t> </a:t>
            </a:r>
            <a:r>
              <a:rPr lang="it-IT" sz="1800" dirty="0">
                <a:solidFill>
                  <a:srgbClr val="C00000"/>
                </a:solidFill>
                <a:latin typeface="Cambria" panose="02040503050406030204" pitchFamily="18" charset="0"/>
              </a:rPr>
              <a:t>anno </a:t>
            </a:r>
            <a:r>
              <a:rPr lang="it-IT" sz="1800" dirty="0" smtClean="0">
                <a:solidFill>
                  <a:srgbClr val="C00000"/>
                </a:solidFill>
                <a:latin typeface="Cambria" panose="02040503050406030204" pitchFamily="18" charset="0"/>
              </a:rPr>
              <a:t>successivo (prima IV);</a:t>
            </a:r>
          </a:p>
          <a:p>
            <a:pPr algn="just"/>
            <a:r>
              <a:rPr lang="it-IT" sz="1800" dirty="0" smtClean="0">
                <a:solidFill>
                  <a:srgbClr val="C00000"/>
                </a:solidFill>
                <a:latin typeface="Cambria" panose="02040503050406030204" pitchFamily="18" charset="0"/>
              </a:rPr>
              <a:t>- </a:t>
            </a:r>
            <a:r>
              <a:rPr lang="it-IT" sz="1800" dirty="0">
                <a:solidFill>
                  <a:srgbClr val="C00000"/>
                </a:solidFill>
                <a:latin typeface="Cambria" panose="02040503050406030204" pitchFamily="18" charset="0"/>
              </a:rPr>
              <a:t>Nel caso di </a:t>
            </a:r>
            <a:r>
              <a:rPr lang="it-IT" sz="1800" dirty="0" smtClean="0">
                <a:solidFill>
                  <a:srgbClr val="C00000"/>
                </a:solidFill>
                <a:latin typeface="Cambria" panose="02040503050406030204" pitchFamily="18" charset="0"/>
              </a:rPr>
              <a:t>omessa presentazione </a:t>
            </a:r>
            <a:r>
              <a:rPr lang="it-IT" sz="1800" dirty="0">
                <a:solidFill>
                  <a:srgbClr val="C00000"/>
                </a:solidFill>
                <a:latin typeface="Cambria" panose="02040503050406030204" pitchFamily="18" charset="0"/>
              </a:rPr>
              <a:t>della dichiarazione, il termine è il </a:t>
            </a:r>
            <a:r>
              <a:rPr lang="it-IT" sz="1800">
                <a:solidFill>
                  <a:srgbClr val="C00000"/>
                </a:solidFill>
                <a:latin typeface="Cambria" panose="02040503050406030204" pitchFamily="18" charset="0"/>
              </a:rPr>
              <a:t>31/12 </a:t>
            </a:r>
            <a:r>
              <a:rPr lang="it-IT" sz="1800" smtClean="0">
                <a:solidFill>
                  <a:srgbClr val="C00000"/>
                </a:solidFill>
                <a:latin typeface="Cambria" panose="02040503050406030204" pitchFamily="18" charset="0"/>
              </a:rPr>
              <a:t>del VII </a:t>
            </a:r>
            <a:r>
              <a:rPr lang="it-IT" sz="1800" dirty="0">
                <a:solidFill>
                  <a:srgbClr val="C00000"/>
                </a:solidFill>
                <a:latin typeface="Cambria" panose="02040503050406030204" pitchFamily="18" charset="0"/>
              </a:rPr>
              <a:t>anno successivo (prima </a:t>
            </a:r>
            <a:r>
              <a:rPr lang="it-IT" sz="1800" dirty="0" smtClean="0">
                <a:solidFill>
                  <a:srgbClr val="C00000"/>
                </a:solidFill>
                <a:latin typeface="Cambria" panose="02040503050406030204" pitchFamily="18" charset="0"/>
              </a:rPr>
              <a:t>V).</a:t>
            </a:r>
            <a:br>
              <a:rPr lang="it-IT" sz="1800" dirty="0" smtClean="0">
                <a:solidFill>
                  <a:srgbClr val="C00000"/>
                </a:solidFill>
                <a:latin typeface="Cambria" panose="02040503050406030204" pitchFamily="18" charset="0"/>
              </a:rPr>
            </a:br>
            <a:endParaRPr lang="it-IT" sz="1800" dirty="0">
              <a:solidFill>
                <a:srgbClr val="C00000"/>
              </a:solidFill>
              <a:latin typeface="Cambria" panose="02040503050406030204" pitchFamily="18" charset="0"/>
            </a:endParaRPr>
          </a:p>
          <a:p>
            <a:pPr algn="just"/>
            <a:r>
              <a:rPr lang="it-IT" sz="1800" dirty="0" smtClean="0">
                <a:solidFill>
                  <a:srgbClr val="C00000"/>
                </a:solidFill>
                <a:latin typeface="Cambria" panose="02040503050406030204" pitchFamily="18" charset="0"/>
              </a:rPr>
              <a:t>Viene poi parificata la </a:t>
            </a:r>
            <a:r>
              <a:rPr lang="it-IT" sz="1800" dirty="0">
                <a:solidFill>
                  <a:srgbClr val="C00000"/>
                </a:solidFill>
                <a:latin typeface="Cambria" panose="02040503050406030204" pitchFamily="18" charset="0"/>
              </a:rPr>
              <a:t>dichiarazione IVA nulla </a:t>
            </a:r>
            <a:r>
              <a:rPr lang="it-IT" sz="1800" dirty="0" smtClean="0">
                <a:solidFill>
                  <a:srgbClr val="C00000"/>
                </a:solidFill>
                <a:latin typeface="Cambria" panose="02040503050406030204" pitchFamily="18" charset="0"/>
              </a:rPr>
              <a:t>all’omessa dichiarazione</a:t>
            </a:r>
            <a:endParaRPr lang="it-IT" sz="1800" dirty="0">
              <a:solidFill>
                <a:srgbClr val="C00000"/>
              </a:solidFill>
              <a:latin typeface="Cambria" panose="02040503050406030204" pitchFamily="18" charset="0"/>
            </a:endParaRPr>
          </a:p>
          <a:p>
            <a:pPr algn="just"/>
            <a:r>
              <a:rPr lang="it-IT" sz="1800" dirty="0" smtClean="0">
                <a:solidFill>
                  <a:srgbClr val="C00000"/>
                </a:solidFill>
                <a:latin typeface="Cambria" panose="02040503050406030204" pitchFamily="18" charset="0"/>
              </a:rPr>
              <a:t/>
            </a:r>
            <a:br>
              <a:rPr lang="it-IT" sz="1800" dirty="0" smtClean="0">
                <a:solidFill>
                  <a:srgbClr val="C00000"/>
                </a:solidFill>
                <a:latin typeface="Cambria" panose="02040503050406030204" pitchFamily="18" charset="0"/>
              </a:rPr>
            </a:br>
            <a:r>
              <a:rPr lang="it-IT" sz="1800" dirty="0" smtClean="0">
                <a:solidFill>
                  <a:srgbClr val="C00000"/>
                </a:solidFill>
                <a:latin typeface="Cambria" panose="02040503050406030204" pitchFamily="18" charset="0"/>
              </a:rPr>
              <a:t>Viene eliminata la </a:t>
            </a:r>
            <a:r>
              <a:rPr lang="it-IT" sz="1800" dirty="0">
                <a:solidFill>
                  <a:srgbClr val="C00000"/>
                </a:solidFill>
                <a:latin typeface="Cambria" panose="02040503050406030204" pitchFamily="18" charset="0"/>
              </a:rPr>
              <a:t>norma che raddoppia i termini per l’accertamento </a:t>
            </a:r>
            <a:r>
              <a:rPr lang="it-IT" sz="1800" dirty="0" smtClean="0">
                <a:solidFill>
                  <a:srgbClr val="C00000"/>
                </a:solidFill>
                <a:latin typeface="Cambria" panose="02040503050406030204" pitchFamily="18" charset="0"/>
              </a:rPr>
              <a:t>nel </a:t>
            </a:r>
            <a:r>
              <a:rPr lang="it-IT" sz="1800" dirty="0">
                <a:solidFill>
                  <a:srgbClr val="C00000"/>
                </a:solidFill>
                <a:latin typeface="Cambria" panose="02040503050406030204" pitchFamily="18" charset="0"/>
              </a:rPr>
              <a:t>caso di violazione che comporta obbligo di denuncia (D.Lgs.74/2000). </a:t>
            </a:r>
          </a:p>
        </p:txBody>
      </p:sp>
    </p:spTree>
    <p:extLst>
      <p:ext uri="{BB962C8B-B14F-4D97-AF65-F5344CB8AC3E}">
        <p14:creationId xmlns:p14="http://schemas.microsoft.com/office/powerpoint/2010/main" val="2602592773"/>
      </p:ext>
    </p:extLst>
  </p:cSld>
  <p:clrMapOvr>
    <a:masterClrMapping/>
  </p:clrMapOvr>
  <p:transition spd="slow">
    <p:blinds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72046" y="784349"/>
            <a:ext cx="6696744" cy="369332"/>
          </a:xfrm>
          <a:prstGeom prst="rect">
            <a:avLst/>
          </a:prstGeom>
          <a:noFill/>
        </p:spPr>
        <p:txBody>
          <a:bodyPr wrap="square" rtlCol="0">
            <a:spAutoFit/>
          </a:bodyPr>
          <a:lstStyle/>
          <a:p>
            <a:pPr algn="r"/>
            <a:r>
              <a:rPr lang="it-IT" sz="1800" b="1" dirty="0">
                <a:solidFill>
                  <a:srgbClr val="C00000"/>
                </a:solidFill>
                <a:latin typeface="Cambria" panose="02040503050406030204" pitchFamily="18" charset="0"/>
              </a:rPr>
              <a:t>Accertamento imposte sui redditi e </a:t>
            </a:r>
            <a:r>
              <a:rPr lang="it-IT" sz="1800" b="1" dirty="0" smtClean="0">
                <a:solidFill>
                  <a:srgbClr val="C00000"/>
                </a:solidFill>
                <a:latin typeface="Cambria" panose="02040503050406030204" pitchFamily="18" charset="0"/>
              </a:rPr>
              <a:t>Iva</a:t>
            </a:r>
            <a:endParaRPr lang="it-IT" sz="1800" dirty="0">
              <a:solidFill>
                <a:srgbClr val="C00000"/>
              </a:solidFill>
              <a:latin typeface="Cambria" panose="02040503050406030204" pitchFamily="18" charset="0"/>
            </a:endParaRPr>
          </a:p>
        </p:txBody>
      </p:sp>
      <p:sp>
        <p:nvSpPr>
          <p:cNvPr id="5" name="CasellaDiTesto 4"/>
          <p:cNvSpPr txBox="1"/>
          <p:nvPr/>
        </p:nvSpPr>
        <p:spPr>
          <a:xfrm>
            <a:off x="844055" y="1504429"/>
            <a:ext cx="6840760" cy="2554545"/>
          </a:xfrm>
          <a:prstGeom prst="rect">
            <a:avLst/>
          </a:prstGeom>
          <a:noFill/>
        </p:spPr>
        <p:txBody>
          <a:bodyPr wrap="square" rtlCol="0">
            <a:spAutoFit/>
          </a:bodyPr>
          <a:lstStyle/>
          <a:p>
            <a:pPr algn="just"/>
            <a:r>
              <a:rPr lang="it-IT" sz="2000" dirty="0" smtClean="0">
                <a:solidFill>
                  <a:srgbClr val="C00000"/>
                </a:solidFill>
                <a:latin typeface="Cambria" panose="02040503050406030204" pitchFamily="18" charset="0"/>
              </a:rPr>
              <a:t>Dette </a:t>
            </a:r>
            <a:r>
              <a:rPr lang="it-IT" sz="2000" dirty="0">
                <a:solidFill>
                  <a:srgbClr val="C00000"/>
                </a:solidFill>
                <a:latin typeface="Cambria" panose="02040503050406030204" pitchFamily="18" charset="0"/>
              </a:rPr>
              <a:t>norme si applicano agli avvisi di relativi al periodo d’imposta in corso alla data del 31/12/2016 e ai periodi successivi (quindi, a partire dalla dichiarazione dei redditi 2017</a:t>
            </a:r>
            <a:r>
              <a:rPr lang="it-IT" sz="2000" dirty="0" smtClean="0">
                <a:solidFill>
                  <a:srgbClr val="C00000"/>
                </a:solidFill>
                <a:latin typeface="Cambria" panose="02040503050406030204" pitchFamily="18" charset="0"/>
              </a:rPr>
              <a:t>).</a:t>
            </a:r>
          </a:p>
          <a:p>
            <a:pPr algn="just"/>
            <a:endParaRPr lang="it-IT" sz="2000" dirty="0" smtClean="0">
              <a:solidFill>
                <a:srgbClr val="C00000"/>
              </a:solidFill>
              <a:latin typeface="Cambria" panose="02040503050406030204" pitchFamily="18" charset="0"/>
            </a:endParaRPr>
          </a:p>
          <a:p>
            <a:pPr algn="just"/>
            <a:endParaRPr lang="it-IT" sz="2000" dirty="0" smtClean="0">
              <a:solidFill>
                <a:srgbClr val="C00000"/>
              </a:solidFill>
              <a:latin typeface="Cambria" panose="02040503050406030204" pitchFamily="18" charset="0"/>
            </a:endParaRPr>
          </a:p>
          <a:p>
            <a:pPr algn="just"/>
            <a:r>
              <a:rPr lang="it-IT" sz="2000" dirty="0" smtClean="0">
                <a:solidFill>
                  <a:srgbClr val="C00000"/>
                </a:solidFill>
                <a:latin typeface="Cambria" panose="02040503050406030204" pitchFamily="18" charset="0"/>
              </a:rPr>
              <a:t>Il raddoppio dei termini nel regime transitorio: dal </a:t>
            </a:r>
            <a:r>
              <a:rPr lang="it-IT" sz="2000" dirty="0" err="1" smtClean="0">
                <a:solidFill>
                  <a:srgbClr val="C00000"/>
                </a:solidFill>
                <a:latin typeface="Cambria" panose="02040503050406030204" pitchFamily="18" charset="0"/>
              </a:rPr>
              <a:t>D.Lgs.</a:t>
            </a:r>
            <a:r>
              <a:rPr lang="it-IT" sz="2000" dirty="0" smtClean="0">
                <a:solidFill>
                  <a:srgbClr val="C00000"/>
                </a:solidFill>
                <a:latin typeface="Cambria" panose="02040503050406030204" pitchFamily="18" charset="0"/>
              </a:rPr>
              <a:t> n. 128/15 alla L. n. 208/15: un refuso normativo?</a:t>
            </a:r>
          </a:p>
        </p:txBody>
      </p:sp>
    </p:spTree>
    <p:extLst>
      <p:ext uri="{BB962C8B-B14F-4D97-AF65-F5344CB8AC3E}">
        <p14:creationId xmlns:p14="http://schemas.microsoft.com/office/powerpoint/2010/main" val="1434179760"/>
      </p:ext>
    </p:extLst>
  </p:cSld>
  <p:clrMapOvr>
    <a:masterClrMapping/>
  </p:clrMapOvr>
  <p:transition spd="slow">
    <p:blinds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72046" y="784349"/>
            <a:ext cx="6696744" cy="369332"/>
          </a:xfrm>
          <a:prstGeom prst="rect">
            <a:avLst/>
          </a:prstGeom>
          <a:noFill/>
        </p:spPr>
        <p:txBody>
          <a:bodyPr wrap="square" rtlCol="0">
            <a:spAutoFit/>
          </a:bodyPr>
          <a:lstStyle/>
          <a:p>
            <a:r>
              <a:rPr lang="it-IT" sz="1800" b="1" dirty="0">
                <a:solidFill>
                  <a:srgbClr val="C00000"/>
                </a:solidFill>
                <a:latin typeface="Cambria" panose="02040503050406030204" pitchFamily="18" charset="0"/>
              </a:rPr>
              <a:t>Pagamenti </a:t>
            </a:r>
            <a:r>
              <a:rPr lang="it-IT" sz="1800" b="1" dirty="0" smtClean="0">
                <a:solidFill>
                  <a:srgbClr val="C00000"/>
                </a:solidFill>
                <a:latin typeface="Cambria" panose="02040503050406030204" pitchFamily="18" charset="0"/>
              </a:rPr>
              <a:t>elettronici</a:t>
            </a:r>
            <a:endParaRPr lang="it-IT" sz="1800" dirty="0">
              <a:solidFill>
                <a:srgbClr val="C00000"/>
              </a:solidFill>
              <a:latin typeface="Cambria" panose="02040503050406030204" pitchFamily="18" charset="0"/>
            </a:endParaRPr>
          </a:p>
        </p:txBody>
      </p:sp>
      <p:sp>
        <p:nvSpPr>
          <p:cNvPr id="5" name="CasellaDiTesto 4"/>
          <p:cNvSpPr txBox="1"/>
          <p:nvPr/>
        </p:nvSpPr>
        <p:spPr>
          <a:xfrm>
            <a:off x="844055" y="1504429"/>
            <a:ext cx="6840760" cy="1938992"/>
          </a:xfrm>
          <a:prstGeom prst="rect">
            <a:avLst/>
          </a:prstGeom>
          <a:noFill/>
        </p:spPr>
        <p:txBody>
          <a:bodyPr wrap="square" rtlCol="0">
            <a:spAutoFit/>
          </a:bodyPr>
          <a:lstStyle/>
          <a:p>
            <a:r>
              <a:rPr lang="it-IT" sz="2000" dirty="0" smtClean="0">
                <a:solidFill>
                  <a:srgbClr val="C00000"/>
                </a:solidFill>
                <a:latin typeface="Cambria" panose="02040503050406030204" pitchFamily="18" charset="0"/>
              </a:rPr>
              <a:t>Anche i commercianti </a:t>
            </a:r>
            <a:r>
              <a:rPr lang="it-IT" sz="2000" dirty="0">
                <a:solidFill>
                  <a:srgbClr val="C00000"/>
                </a:solidFill>
                <a:latin typeface="Cambria" panose="02040503050406030204" pitchFamily="18" charset="0"/>
              </a:rPr>
              <a:t>e i professionisti </a:t>
            </a:r>
            <a:r>
              <a:rPr lang="it-IT" sz="2000" dirty="0" smtClean="0">
                <a:solidFill>
                  <a:srgbClr val="C00000"/>
                </a:solidFill>
                <a:latin typeface="Cambria" panose="02040503050406030204" pitchFamily="18" charset="0"/>
              </a:rPr>
              <a:t>hanno l’obbligo di </a:t>
            </a:r>
            <a:r>
              <a:rPr lang="it-IT" sz="2000" dirty="0">
                <a:solidFill>
                  <a:srgbClr val="C00000"/>
                </a:solidFill>
                <a:latin typeface="Cambria" panose="02040503050406030204" pitchFamily="18" charset="0"/>
              </a:rPr>
              <a:t>accettare pagamenti </a:t>
            </a:r>
            <a:r>
              <a:rPr lang="it-IT" sz="2000" dirty="0" smtClean="0">
                <a:solidFill>
                  <a:srgbClr val="C00000"/>
                </a:solidFill>
                <a:latin typeface="Cambria" panose="02040503050406030204" pitchFamily="18" charset="0"/>
              </a:rPr>
              <a:t>mediante </a:t>
            </a:r>
            <a:r>
              <a:rPr lang="it-IT" sz="2000" dirty="0">
                <a:solidFill>
                  <a:srgbClr val="C00000"/>
                </a:solidFill>
                <a:latin typeface="Cambria" panose="02040503050406030204" pitchFamily="18" charset="0"/>
              </a:rPr>
              <a:t>carte di credito, </a:t>
            </a:r>
            <a:r>
              <a:rPr lang="it-IT" sz="2000" dirty="0" smtClean="0">
                <a:solidFill>
                  <a:srgbClr val="C00000"/>
                </a:solidFill>
                <a:latin typeface="Cambria" panose="02040503050406030204" pitchFamily="18" charset="0"/>
              </a:rPr>
              <a:t>tranne </a:t>
            </a:r>
            <a:r>
              <a:rPr lang="it-IT" sz="2000" dirty="0">
                <a:solidFill>
                  <a:srgbClr val="C00000"/>
                </a:solidFill>
                <a:latin typeface="Cambria" panose="02040503050406030204" pitchFamily="18" charset="0"/>
              </a:rPr>
              <a:t>nei casi di oggettiva impossibilità tecnica</a:t>
            </a:r>
            <a:r>
              <a:rPr lang="it-IT" sz="2000" dirty="0" smtClean="0">
                <a:solidFill>
                  <a:srgbClr val="C00000"/>
                </a:solidFill>
                <a:latin typeface="Cambria" panose="02040503050406030204" pitchFamily="18" charset="0"/>
              </a:rPr>
              <a:t>.</a:t>
            </a:r>
            <a:br>
              <a:rPr lang="it-IT" sz="2000" dirty="0" smtClean="0">
                <a:solidFill>
                  <a:srgbClr val="C00000"/>
                </a:solidFill>
                <a:latin typeface="Cambria" panose="02040503050406030204" pitchFamily="18" charset="0"/>
              </a:rPr>
            </a:br>
            <a:r>
              <a:rPr lang="it-IT" sz="2000" dirty="0">
                <a:solidFill>
                  <a:srgbClr val="C00000"/>
                </a:solidFill>
                <a:latin typeface="Cambria" panose="02040503050406030204" pitchFamily="18" charset="0"/>
              </a:rPr>
              <a:t/>
            </a:r>
            <a:br>
              <a:rPr lang="it-IT" sz="2000" dirty="0">
                <a:solidFill>
                  <a:srgbClr val="C00000"/>
                </a:solidFill>
                <a:latin typeface="Cambria" panose="02040503050406030204" pitchFamily="18" charset="0"/>
              </a:rPr>
            </a:br>
            <a:r>
              <a:rPr lang="it-IT" sz="2000" dirty="0" smtClean="0">
                <a:solidFill>
                  <a:srgbClr val="C00000"/>
                </a:solidFill>
                <a:latin typeface="Cambria" panose="02040503050406030204" pitchFamily="18" charset="0"/>
              </a:rPr>
              <a:t>Saranno </a:t>
            </a:r>
            <a:r>
              <a:rPr lang="it-IT" sz="2000" dirty="0">
                <a:solidFill>
                  <a:srgbClr val="C00000"/>
                </a:solidFill>
                <a:latin typeface="Cambria" panose="02040503050406030204" pitchFamily="18" charset="0"/>
              </a:rPr>
              <a:t>definite </a:t>
            </a:r>
            <a:r>
              <a:rPr lang="it-IT" sz="2000" dirty="0" smtClean="0">
                <a:solidFill>
                  <a:srgbClr val="C00000"/>
                </a:solidFill>
                <a:latin typeface="Cambria" panose="02040503050406030204" pitchFamily="18" charset="0"/>
              </a:rPr>
              <a:t>con DM anche </a:t>
            </a:r>
            <a:r>
              <a:rPr lang="it-IT" sz="2000" dirty="0">
                <a:solidFill>
                  <a:srgbClr val="C00000"/>
                </a:solidFill>
                <a:latin typeface="Cambria" panose="02040503050406030204" pitchFamily="18" charset="0"/>
              </a:rPr>
              <a:t>le fattispecie costituenti illecito e le relative sanzioni amministrative pecuniarie.</a:t>
            </a:r>
          </a:p>
        </p:txBody>
      </p:sp>
    </p:spTree>
    <p:extLst>
      <p:ext uri="{BB962C8B-B14F-4D97-AF65-F5344CB8AC3E}">
        <p14:creationId xmlns:p14="http://schemas.microsoft.com/office/powerpoint/2010/main" val="4035715618"/>
      </p:ext>
    </p:extLst>
  </p:cSld>
  <p:clrMapOvr>
    <a:masterClrMapping/>
  </p:clrMapOvr>
  <p:transition spd="slow">
    <p:blinds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72046" y="784349"/>
            <a:ext cx="6696744" cy="369332"/>
          </a:xfrm>
          <a:prstGeom prst="rect">
            <a:avLst/>
          </a:prstGeom>
          <a:noFill/>
        </p:spPr>
        <p:txBody>
          <a:bodyPr wrap="square" rtlCol="0">
            <a:spAutoFit/>
          </a:bodyPr>
          <a:lstStyle/>
          <a:p>
            <a:r>
              <a:rPr lang="it-IT" sz="1800" b="1" dirty="0">
                <a:solidFill>
                  <a:srgbClr val="C00000"/>
                </a:solidFill>
                <a:latin typeface="Cambria" panose="02040503050406030204" pitchFamily="18" charset="0"/>
              </a:rPr>
              <a:t>Limite all’utilizzo del </a:t>
            </a:r>
            <a:r>
              <a:rPr lang="it-IT" sz="1800" b="1" dirty="0" smtClean="0">
                <a:solidFill>
                  <a:srgbClr val="C00000"/>
                </a:solidFill>
                <a:latin typeface="Cambria" panose="02040503050406030204" pitchFamily="18" charset="0"/>
              </a:rPr>
              <a:t>contante</a:t>
            </a:r>
            <a:endParaRPr lang="it-IT" sz="1800" dirty="0">
              <a:solidFill>
                <a:srgbClr val="C00000"/>
              </a:solidFill>
              <a:latin typeface="Cambria" panose="02040503050406030204" pitchFamily="18" charset="0"/>
            </a:endParaRPr>
          </a:p>
        </p:txBody>
      </p:sp>
      <p:sp>
        <p:nvSpPr>
          <p:cNvPr id="5" name="CasellaDiTesto 4"/>
          <p:cNvSpPr txBox="1"/>
          <p:nvPr/>
        </p:nvSpPr>
        <p:spPr>
          <a:xfrm>
            <a:off x="844055" y="1504429"/>
            <a:ext cx="6840760" cy="3416320"/>
          </a:xfrm>
          <a:prstGeom prst="rect">
            <a:avLst/>
          </a:prstGeom>
          <a:noFill/>
        </p:spPr>
        <p:txBody>
          <a:bodyPr wrap="square" rtlCol="0">
            <a:spAutoFit/>
          </a:bodyPr>
          <a:lstStyle/>
          <a:p>
            <a:r>
              <a:rPr lang="it-IT" sz="2000" dirty="0">
                <a:solidFill>
                  <a:srgbClr val="C00000"/>
                </a:solidFill>
                <a:latin typeface="Cambria" panose="02040503050406030204" pitchFamily="18" charset="0"/>
              </a:rPr>
              <a:t>Modificando l’ art. 49, </a:t>
            </a:r>
            <a:r>
              <a:rPr lang="it-IT" sz="2000" dirty="0" smtClean="0">
                <a:solidFill>
                  <a:srgbClr val="C00000"/>
                </a:solidFill>
                <a:latin typeface="Cambria" panose="02040503050406030204" pitchFamily="18" charset="0"/>
              </a:rPr>
              <a:t>D.Lgs.231/2007, vien aumentato da € </a:t>
            </a:r>
            <a:r>
              <a:rPr lang="it-IT" sz="2000" dirty="0">
                <a:solidFill>
                  <a:srgbClr val="C00000"/>
                </a:solidFill>
                <a:latin typeface="Cambria" panose="02040503050406030204" pitchFamily="18" charset="0"/>
              </a:rPr>
              <a:t>1000 a € 3.000 il limite previsto per </a:t>
            </a:r>
            <a:r>
              <a:rPr lang="it-IT" sz="2000" dirty="0" smtClean="0">
                <a:solidFill>
                  <a:srgbClr val="C00000"/>
                </a:solidFill>
                <a:latin typeface="Cambria" panose="02040503050406030204" pitchFamily="18" charset="0"/>
              </a:rPr>
              <a:t>:</a:t>
            </a:r>
            <a:endParaRPr lang="it-IT" sz="2000" dirty="0">
              <a:solidFill>
                <a:srgbClr val="C00000"/>
              </a:solidFill>
              <a:latin typeface="Cambria" panose="02040503050406030204" pitchFamily="18" charset="0"/>
            </a:endParaRPr>
          </a:p>
          <a:p>
            <a:r>
              <a:rPr lang="it-IT" sz="2000" dirty="0" smtClean="0">
                <a:solidFill>
                  <a:srgbClr val="C00000"/>
                </a:solidFill>
                <a:latin typeface="Cambria" panose="02040503050406030204" pitchFamily="18" charset="0"/>
              </a:rPr>
              <a:t>- </a:t>
            </a:r>
            <a:r>
              <a:rPr lang="it-IT" sz="2000" dirty="0">
                <a:solidFill>
                  <a:srgbClr val="C00000"/>
                </a:solidFill>
                <a:latin typeface="Cambria" panose="02040503050406030204" pitchFamily="18" charset="0"/>
              </a:rPr>
              <a:t>il trasferimento di denaro contante</a:t>
            </a:r>
          </a:p>
          <a:p>
            <a:r>
              <a:rPr lang="it-IT" sz="2000" dirty="0" smtClean="0">
                <a:solidFill>
                  <a:srgbClr val="C00000"/>
                </a:solidFill>
                <a:latin typeface="Cambria" panose="02040503050406030204" pitchFamily="18" charset="0"/>
              </a:rPr>
              <a:t>- </a:t>
            </a:r>
            <a:r>
              <a:rPr lang="it-IT" sz="2000" dirty="0">
                <a:solidFill>
                  <a:srgbClr val="C00000"/>
                </a:solidFill>
                <a:latin typeface="Cambria" panose="02040503050406030204" pitchFamily="18" charset="0"/>
              </a:rPr>
              <a:t>i libretti di deposito bancari o postali al portatore</a:t>
            </a:r>
          </a:p>
          <a:p>
            <a:r>
              <a:rPr lang="it-IT" sz="2000" dirty="0" smtClean="0">
                <a:solidFill>
                  <a:srgbClr val="C00000"/>
                </a:solidFill>
                <a:latin typeface="Cambria" panose="02040503050406030204" pitchFamily="18" charset="0"/>
              </a:rPr>
              <a:t>- i </a:t>
            </a:r>
            <a:r>
              <a:rPr lang="it-IT" sz="2000" dirty="0">
                <a:solidFill>
                  <a:srgbClr val="C00000"/>
                </a:solidFill>
                <a:latin typeface="Cambria" panose="02040503050406030204" pitchFamily="18" charset="0"/>
              </a:rPr>
              <a:t>titoli al portatore in euro o valuta </a:t>
            </a:r>
            <a:r>
              <a:rPr lang="it-IT" sz="2000" dirty="0" smtClean="0">
                <a:solidFill>
                  <a:srgbClr val="C00000"/>
                </a:solidFill>
                <a:latin typeface="Cambria" panose="02040503050406030204" pitchFamily="18" charset="0"/>
              </a:rPr>
              <a:t>estera</a:t>
            </a:r>
          </a:p>
          <a:p>
            <a:endParaRPr lang="it-IT" sz="2000" dirty="0" smtClean="0">
              <a:solidFill>
                <a:srgbClr val="C00000"/>
              </a:solidFill>
              <a:latin typeface="Cambria" panose="02040503050406030204" pitchFamily="18" charset="0"/>
            </a:endParaRPr>
          </a:p>
          <a:p>
            <a:endParaRPr lang="it-IT" sz="2000" dirty="0">
              <a:solidFill>
                <a:srgbClr val="C00000"/>
              </a:solidFill>
              <a:latin typeface="Cambria" panose="02040503050406030204" pitchFamily="18" charset="0"/>
            </a:endParaRPr>
          </a:p>
          <a:p>
            <a:endParaRPr lang="it-IT" sz="2000" dirty="0" smtClean="0">
              <a:solidFill>
                <a:srgbClr val="C00000"/>
              </a:solidFill>
              <a:latin typeface="Cambria" panose="02040503050406030204" pitchFamily="18" charset="0"/>
            </a:endParaRPr>
          </a:p>
          <a:p>
            <a:r>
              <a:rPr lang="it-IT" sz="1800" dirty="0" smtClean="0">
                <a:solidFill>
                  <a:srgbClr val="C00000"/>
                </a:solidFill>
                <a:latin typeface="Cambria" panose="02040503050406030204" pitchFamily="18" charset="0"/>
              </a:rPr>
              <a:t>VI modifica in 8 anni</a:t>
            </a:r>
          </a:p>
          <a:p>
            <a:r>
              <a:rPr lang="it-IT" sz="1800" dirty="0" smtClean="0">
                <a:solidFill>
                  <a:srgbClr val="C00000"/>
                </a:solidFill>
                <a:latin typeface="Cambria" panose="02040503050406030204" pitchFamily="18" charset="0"/>
              </a:rPr>
              <a:t>No </a:t>
            </a:r>
            <a:r>
              <a:rPr lang="it-IT" sz="1800" dirty="0" err="1" smtClean="0">
                <a:solidFill>
                  <a:srgbClr val="C00000"/>
                </a:solidFill>
                <a:latin typeface="Cambria" panose="02040503050406030204" pitchFamily="18" charset="0"/>
              </a:rPr>
              <a:t>favor</a:t>
            </a:r>
            <a:r>
              <a:rPr lang="it-IT" sz="1800" dirty="0" smtClean="0">
                <a:solidFill>
                  <a:srgbClr val="C00000"/>
                </a:solidFill>
                <a:latin typeface="Cambria" panose="02040503050406030204" pitchFamily="18" charset="0"/>
              </a:rPr>
              <a:t> rei (L. 689/91 art. 1)</a:t>
            </a:r>
            <a:endParaRPr lang="it-IT" sz="1800" dirty="0" smtClean="0">
              <a:solidFill>
                <a:srgbClr val="C00000"/>
              </a:solidFill>
              <a:latin typeface="Cambria" panose="02040503050406030204" pitchFamily="18" charset="0"/>
            </a:endParaRPr>
          </a:p>
          <a:p>
            <a:endParaRPr lang="it-IT" sz="2000" dirty="0">
              <a:solidFill>
                <a:srgbClr val="C00000"/>
              </a:solidFill>
              <a:latin typeface="Cambria" panose="02040503050406030204" pitchFamily="18" charset="0"/>
            </a:endParaRPr>
          </a:p>
        </p:txBody>
      </p:sp>
    </p:spTree>
    <p:extLst>
      <p:ext uri="{BB962C8B-B14F-4D97-AF65-F5344CB8AC3E}">
        <p14:creationId xmlns:p14="http://schemas.microsoft.com/office/powerpoint/2010/main" val="2718877851"/>
      </p:ext>
    </p:extLst>
  </p:cSld>
  <p:clrMapOvr>
    <a:masterClrMapping/>
  </p:clrMapOvr>
  <p:transition spd="slow">
    <p:blinds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72046" y="784349"/>
            <a:ext cx="6696744" cy="369332"/>
          </a:xfrm>
          <a:prstGeom prst="rect">
            <a:avLst/>
          </a:prstGeom>
          <a:noFill/>
        </p:spPr>
        <p:txBody>
          <a:bodyPr wrap="square" rtlCol="0">
            <a:spAutoFit/>
          </a:bodyPr>
          <a:lstStyle/>
          <a:p>
            <a:pPr algn="r"/>
            <a:r>
              <a:rPr lang="it-IT" sz="1800" b="1" dirty="0">
                <a:solidFill>
                  <a:srgbClr val="C00000"/>
                </a:solidFill>
                <a:latin typeface="Cambria" panose="02040503050406030204" pitchFamily="18" charset="0"/>
              </a:rPr>
              <a:t>Limite all’utilizzo del </a:t>
            </a:r>
            <a:r>
              <a:rPr lang="it-IT" sz="1800" b="1" dirty="0" smtClean="0">
                <a:solidFill>
                  <a:srgbClr val="C00000"/>
                </a:solidFill>
                <a:latin typeface="Cambria" panose="02040503050406030204" pitchFamily="18" charset="0"/>
              </a:rPr>
              <a:t>contante</a:t>
            </a:r>
            <a:endParaRPr lang="it-IT" sz="1800" dirty="0">
              <a:solidFill>
                <a:srgbClr val="C00000"/>
              </a:solidFill>
              <a:latin typeface="Cambria" panose="02040503050406030204" pitchFamily="18" charset="0"/>
            </a:endParaRPr>
          </a:p>
        </p:txBody>
      </p:sp>
      <p:sp>
        <p:nvSpPr>
          <p:cNvPr id="5" name="CasellaDiTesto 4"/>
          <p:cNvSpPr txBox="1"/>
          <p:nvPr/>
        </p:nvSpPr>
        <p:spPr>
          <a:xfrm>
            <a:off x="844055" y="1504429"/>
            <a:ext cx="6840760" cy="3477875"/>
          </a:xfrm>
          <a:prstGeom prst="rect">
            <a:avLst/>
          </a:prstGeom>
          <a:noFill/>
        </p:spPr>
        <p:txBody>
          <a:bodyPr wrap="square" rtlCol="0">
            <a:spAutoFit/>
          </a:bodyPr>
          <a:lstStyle/>
          <a:p>
            <a:r>
              <a:rPr lang="it-IT" sz="2000" dirty="0" smtClean="0">
                <a:solidFill>
                  <a:srgbClr val="C00000"/>
                </a:solidFill>
                <a:latin typeface="Cambria" panose="02040503050406030204" pitchFamily="18" charset="0"/>
              </a:rPr>
              <a:t>Abrogati:</a:t>
            </a:r>
            <a:br>
              <a:rPr lang="it-IT" sz="2000" dirty="0" smtClean="0">
                <a:solidFill>
                  <a:srgbClr val="C00000"/>
                </a:solidFill>
                <a:latin typeface="Cambria" panose="02040503050406030204" pitchFamily="18" charset="0"/>
              </a:rPr>
            </a:br>
            <a:endParaRPr lang="it-IT" sz="2000" dirty="0" smtClean="0">
              <a:solidFill>
                <a:srgbClr val="C00000"/>
              </a:solidFill>
              <a:latin typeface="Cambria" panose="02040503050406030204" pitchFamily="18" charset="0"/>
            </a:endParaRPr>
          </a:p>
          <a:p>
            <a:pPr marL="342900" indent="-342900">
              <a:buFontTx/>
              <a:buChar char="-"/>
            </a:pPr>
            <a:r>
              <a:rPr lang="it-IT" sz="2000" dirty="0" smtClean="0">
                <a:solidFill>
                  <a:srgbClr val="C00000"/>
                </a:solidFill>
                <a:latin typeface="Cambria" panose="02040503050406030204" pitchFamily="18" charset="0"/>
              </a:rPr>
              <a:t>l’obbligo </a:t>
            </a:r>
            <a:r>
              <a:rPr lang="it-IT" sz="2000" dirty="0">
                <a:solidFill>
                  <a:srgbClr val="C00000"/>
                </a:solidFill>
                <a:latin typeface="Cambria" panose="02040503050406030204" pitchFamily="18" charset="0"/>
              </a:rPr>
              <a:t>di pagare i canoni di locazioni di unità abitative in forme e modalità diverse dal contante e che assicurino la relativa </a:t>
            </a:r>
            <a:r>
              <a:rPr lang="it-IT" sz="2000" dirty="0" smtClean="0">
                <a:solidFill>
                  <a:srgbClr val="C00000"/>
                </a:solidFill>
                <a:latin typeface="Cambria" panose="02040503050406030204" pitchFamily="18" charset="0"/>
              </a:rPr>
              <a:t>tracciabilità;</a:t>
            </a:r>
            <a:br>
              <a:rPr lang="it-IT" sz="2000" dirty="0" smtClean="0">
                <a:solidFill>
                  <a:srgbClr val="C00000"/>
                </a:solidFill>
                <a:latin typeface="Cambria" panose="02040503050406030204" pitchFamily="18" charset="0"/>
              </a:rPr>
            </a:br>
            <a:endParaRPr lang="it-IT" sz="2000" dirty="0" smtClean="0">
              <a:solidFill>
                <a:srgbClr val="C00000"/>
              </a:solidFill>
              <a:latin typeface="Cambria" panose="02040503050406030204" pitchFamily="18" charset="0"/>
            </a:endParaRPr>
          </a:p>
          <a:p>
            <a:pPr marL="342900" indent="-342900">
              <a:buFontTx/>
              <a:buChar char="-"/>
            </a:pPr>
            <a:r>
              <a:rPr lang="it-IT" sz="2000" dirty="0">
                <a:solidFill>
                  <a:srgbClr val="C00000"/>
                </a:solidFill>
                <a:latin typeface="Cambria" panose="02040503050406030204" pitchFamily="18" charset="0"/>
              </a:rPr>
              <a:t>l’obbligo da parte dei soggetti della </a:t>
            </a:r>
            <a:r>
              <a:rPr lang="it-IT" sz="2000" dirty="0" smtClean="0">
                <a:solidFill>
                  <a:srgbClr val="C00000"/>
                </a:solidFill>
                <a:latin typeface="Cambria" panose="02040503050406030204" pitchFamily="18" charset="0"/>
              </a:rPr>
              <a:t>filiera dell’autotrasporto </a:t>
            </a:r>
            <a:r>
              <a:rPr lang="it-IT" sz="2000" dirty="0">
                <a:solidFill>
                  <a:srgbClr val="C00000"/>
                </a:solidFill>
                <a:latin typeface="Cambria" panose="02040503050406030204" pitchFamily="18" charset="0"/>
              </a:rPr>
              <a:t>di pagare il corrispettivo delle prestazioni di trasporto di merci su strada, utilizzando </a:t>
            </a:r>
            <a:r>
              <a:rPr lang="it-IT" sz="2000" dirty="0" smtClean="0">
                <a:solidFill>
                  <a:srgbClr val="C00000"/>
                </a:solidFill>
                <a:latin typeface="Cambria" panose="02040503050406030204" pitchFamily="18" charset="0"/>
              </a:rPr>
              <a:t>ogni strumento </a:t>
            </a:r>
            <a:r>
              <a:rPr lang="it-IT" sz="2000" dirty="0">
                <a:solidFill>
                  <a:srgbClr val="C00000"/>
                </a:solidFill>
                <a:latin typeface="Cambria" panose="02040503050406030204" pitchFamily="18" charset="0"/>
              </a:rPr>
              <a:t>idoneo a garantire la tracciabilità delle operazioni, a prescindere dall’importo dovuto.</a:t>
            </a:r>
            <a:endParaRPr lang="it-IT" sz="2000" dirty="0" smtClean="0">
              <a:solidFill>
                <a:srgbClr val="C00000"/>
              </a:solidFill>
              <a:latin typeface="Cambria" panose="02040503050406030204" pitchFamily="18" charset="0"/>
            </a:endParaRPr>
          </a:p>
        </p:txBody>
      </p:sp>
    </p:spTree>
    <p:extLst>
      <p:ext uri="{BB962C8B-B14F-4D97-AF65-F5344CB8AC3E}">
        <p14:creationId xmlns:p14="http://schemas.microsoft.com/office/powerpoint/2010/main" val="2615630198"/>
      </p:ext>
    </p:extLst>
  </p:cSld>
  <p:clrMapOvr>
    <a:masterClrMapping/>
  </p:clrMapOvr>
  <p:transition spd="slow">
    <p:blinds dir="vert"/>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3076575" y="168275"/>
            <a:ext cx="4591050" cy="400050"/>
          </a:xfrm>
          <a:prstGeom prst="rect">
            <a:avLst/>
          </a:prstGeom>
          <a:solidFill>
            <a:schemeClr val="folHlink"/>
          </a:solidFill>
          <a:ln w="9525">
            <a:solidFill>
              <a:srgbClr val="C00000"/>
            </a:solidFill>
            <a:miter lim="800000"/>
            <a:headEnd/>
            <a:tailEnd/>
          </a:ln>
        </p:spPr>
        <p:txBody>
          <a:bodyPr wrap="none">
            <a:spAutoFit/>
          </a:bodyPr>
          <a:lstStyle/>
          <a:p>
            <a:pPr algn="ctr"/>
            <a:r>
              <a:rPr lang="it-IT" altLang="it-IT" sz="2000" b="1">
                <a:solidFill>
                  <a:srgbClr val="C00000"/>
                </a:solidFill>
                <a:latin typeface="Verdana" pitchFamily="34" charset="0"/>
              </a:rPr>
              <a:t>Attuazione della delega fiscale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325" y="1382713"/>
            <a:ext cx="7645400"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egnaposto numero diapositiva 3"/>
          <p:cNvSpPr txBox="1">
            <a:spLocks noGrp="1"/>
          </p:cNvSpPr>
          <p:nvPr/>
        </p:nvSpPr>
        <p:spPr bwMode="auto">
          <a:xfrm>
            <a:off x="7180608" y="5320853"/>
            <a:ext cx="720230" cy="312738"/>
          </a:xfrm>
          <a:prstGeom prst="round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lIns="78684" tIns="39342" rIns="78684" bIns="39342"/>
          <a:lstStyle/>
          <a:p>
            <a:pPr algn="ctr" defTabSz="787400">
              <a:defRPr/>
            </a:pPr>
            <a:fld id="{900EAD78-B817-4D2C-BC4D-FD20E176C060}" type="slidenum">
              <a:rPr lang="it-IT" sz="1200" b="1">
                <a:solidFill>
                  <a:schemeClr val="tx1">
                    <a:lumMod val="85000"/>
                  </a:schemeClr>
                </a:solidFill>
                <a:effectLst>
                  <a:outerShdw blurRad="38100" dist="38100" dir="2700000" algn="tl">
                    <a:srgbClr val="010199"/>
                  </a:outerShdw>
                </a:effectLst>
                <a:latin typeface="Calibri" panose="020F0502020204030204" pitchFamily="34" charset="0"/>
              </a:rPr>
              <a:pPr algn="ctr" defTabSz="787400">
                <a:defRPr/>
              </a:pPr>
              <a:t>46</a:t>
            </a:fld>
            <a:endParaRPr lang="it-IT" sz="1200" b="1" dirty="0">
              <a:solidFill>
                <a:schemeClr val="tx1">
                  <a:lumMod val="85000"/>
                </a:schemeClr>
              </a:solidFill>
              <a:effectLst>
                <a:outerShdw blurRad="38100" dist="38100" dir="2700000" algn="tl">
                  <a:srgbClr val="010199"/>
                </a:outerShdw>
              </a:effectLst>
              <a:latin typeface="Calibri" panose="020F0502020204030204" pitchFamily="34" charset="0"/>
            </a:endParaRPr>
          </a:p>
        </p:txBody>
      </p:sp>
      <p:sp>
        <p:nvSpPr>
          <p:cNvPr id="6" name="CasellaDiTesto 5"/>
          <p:cNvSpPr txBox="1"/>
          <p:nvPr/>
        </p:nvSpPr>
        <p:spPr>
          <a:xfrm>
            <a:off x="195982" y="5248845"/>
            <a:ext cx="2016224" cy="306467"/>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a:spAutoFit/>
          </a:bodyPr>
          <a:lstStyle/>
          <a:p>
            <a:pPr>
              <a:defRPr/>
            </a:pPr>
            <a:r>
              <a:rPr lang="it-IT" sz="1200" b="1" dirty="0" smtClean="0">
                <a:latin typeface="Calibri" panose="020F0502020204030204" pitchFamily="34" charset="0"/>
              </a:rPr>
              <a:t>Messina, 19 febbraio 2016</a:t>
            </a:r>
            <a:endParaRPr lang="it-IT" sz="1200" b="1" dirty="0">
              <a:latin typeface="Calibri" panose="020F0502020204030204" pitchFamily="34" charset="0"/>
            </a:endParaRPr>
          </a:p>
        </p:txBody>
      </p:sp>
      <p:pic>
        <p:nvPicPr>
          <p:cNvPr id="7" name="Immagin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47" y="116631"/>
            <a:ext cx="2840670" cy="54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5253038" y="168275"/>
            <a:ext cx="1409700" cy="400050"/>
          </a:xfrm>
          <a:prstGeom prst="rect">
            <a:avLst/>
          </a:prstGeom>
          <a:solidFill>
            <a:schemeClr val="folHlink"/>
          </a:solidFill>
          <a:ln w="9525">
            <a:solidFill>
              <a:srgbClr val="C00000"/>
            </a:solidFill>
            <a:miter lim="800000"/>
            <a:headEnd/>
            <a:tailEnd/>
          </a:ln>
        </p:spPr>
        <p:txBody>
          <a:bodyPr wrap="none">
            <a:spAutoFit/>
          </a:bodyPr>
          <a:lstStyle/>
          <a:p>
            <a:pPr algn="ctr"/>
            <a:r>
              <a:rPr lang="it-IT" altLang="it-IT" sz="2000" b="1">
                <a:solidFill>
                  <a:srgbClr val="C00000"/>
                </a:solidFill>
                <a:latin typeface="Verdana" pitchFamily="34" charset="0"/>
              </a:rPr>
              <a:t>Sanzioni</a:t>
            </a:r>
          </a:p>
        </p:txBody>
      </p:sp>
      <p:sp>
        <p:nvSpPr>
          <p:cNvPr id="9" name="AutoShape 7"/>
          <p:cNvSpPr>
            <a:spLocks noChangeArrowheads="1"/>
          </p:cNvSpPr>
          <p:nvPr/>
        </p:nvSpPr>
        <p:spPr bwMode="auto">
          <a:xfrm flipH="1">
            <a:off x="268288" y="2486460"/>
            <a:ext cx="7481887" cy="1556466"/>
          </a:xfrm>
          <a:prstGeom prst="roundRect">
            <a:avLst>
              <a:gd name="adj" fmla="val 16667"/>
            </a:avLst>
          </a:prstGeom>
          <a:solidFill>
            <a:schemeClr val="tx1">
              <a:lumMod val="95000"/>
            </a:schemeClr>
          </a:solidFill>
          <a:ln w="25400" algn="ctr">
            <a:solidFill>
              <a:srgbClr val="C00000"/>
            </a:solidFill>
            <a:round/>
            <a:headEnd/>
            <a:tailEnd/>
          </a:ln>
        </p:spPr>
        <p:txBody>
          <a:bodyPr lIns="36000" tIns="10800" rIns="360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eaLnBrk="1" hangingPunct="1"/>
            <a:r>
              <a:rPr lang="it-IT" altLang="it-IT" sz="1800" b="1" u="sng" dirty="0">
                <a:solidFill>
                  <a:srgbClr val="C00000"/>
                </a:solidFill>
                <a:latin typeface="Arial Narrow" panose="020B0606020202030204" pitchFamily="34" charset="0"/>
              </a:rPr>
              <a:t>Omessa presentazione dichiarazione dei redditi e </a:t>
            </a:r>
            <a:r>
              <a:rPr lang="it-IT" altLang="it-IT" sz="1800" b="1" u="sng" dirty="0" err="1">
                <a:solidFill>
                  <a:srgbClr val="C00000"/>
                </a:solidFill>
                <a:latin typeface="Arial Narrow" panose="020B0606020202030204" pitchFamily="34" charset="0"/>
              </a:rPr>
              <a:t>irap</a:t>
            </a:r>
            <a:r>
              <a:rPr lang="it-IT" altLang="it-IT" sz="1800" b="1" u="sng" dirty="0">
                <a:solidFill>
                  <a:srgbClr val="C00000"/>
                </a:solidFill>
                <a:latin typeface="Arial Narrow" panose="020B0606020202030204" pitchFamily="34" charset="0"/>
              </a:rPr>
              <a:t>:</a:t>
            </a:r>
            <a:endParaRPr lang="it-IT" altLang="it-IT" sz="1800" b="1" dirty="0">
              <a:solidFill>
                <a:srgbClr val="C00000"/>
              </a:solidFill>
              <a:latin typeface="Arial Narrow" panose="020B0606020202030204" pitchFamily="34" charset="0"/>
            </a:endParaRPr>
          </a:p>
          <a:p>
            <a:pPr eaLnBrk="1" hangingPunct="1"/>
            <a:r>
              <a:rPr lang="it-IT" altLang="it-IT" sz="1800" b="1" dirty="0">
                <a:solidFill>
                  <a:srgbClr val="C00000"/>
                </a:solidFill>
                <a:latin typeface="Arial Narrow" panose="020B0606020202030204" pitchFamily="34" charset="0"/>
              </a:rPr>
              <a:t>- sanzione ordinaria invariata, sanzione minima arrotondata a euro 250;</a:t>
            </a:r>
          </a:p>
          <a:p>
            <a:pPr eaLnBrk="1" hangingPunct="1"/>
            <a:r>
              <a:rPr lang="it-IT" altLang="it-IT" sz="1800" b="1" dirty="0">
                <a:solidFill>
                  <a:srgbClr val="C00000"/>
                </a:solidFill>
                <a:latin typeface="Arial Narrow" panose="020B0606020202030204" pitchFamily="34" charset="0"/>
              </a:rPr>
              <a:t>- se presentata entro il termine per il periodo successivo =&gt; da 60% a 120%, con minimo di euro 200 (da 150 a 500 se non sono dovute imposte, aumentabili fino al doppio per i soggetti tenuti alle scritture contabili).</a:t>
            </a:r>
          </a:p>
        </p:txBody>
      </p:sp>
      <p:sp>
        <p:nvSpPr>
          <p:cNvPr id="7" name="AutoShape 7"/>
          <p:cNvSpPr>
            <a:spLocks noChangeArrowheads="1"/>
          </p:cNvSpPr>
          <p:nvPr/>
        </p:nvSpPr>
        <p:spPr bwMode="auto">
          <a:xfrm flipH="1">
            <a:off x="268288" y="987425"/>
            <a:ext cx="7481887" cy="365125"/>
          </a:xfrm>
          <a:prstGeom prst="roundRect">
            <a:avLst>
              <a:gd name="adj" fmla="val 16667"/>
            </a:avLst>
          </a:prstGeom>
          <a:solidFill>
            <a:schemeClr val="tx1">
              <a:lumMod val="95000"/>
            </a:schemeClr>
          </a:solidFill>
          <a:ln w="25400" algn="ctr">
            <a:solidFill>
              <a:srgbClr val="C00000"/>
            </a:solidFill>
            <a:round/>
            <a:headEnd/>
            <a:tailEnd/>
          </a:ln>
        </p:spPr>
        <p:txBody>
          <a:bodyPr tIns="108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algn="ctr" eaLnBrk="1" hangingPunct="1">
              <a:defRPr/>
            </a:pPr>
            <a:r>
              <a:rPr lang="it-IT" altLang="it-IT" sz="2000" b="1" dirty="0">
                <a:solidFill>
                  <a:srgbClr val="C00000"/>
                </a:solidFill>
                <a:latin typeface="Arial Narrow" pitchFamily="34" charset="0"/>
              </a:rPr>
              <a:t>La revisione del sistema sanzionatorio amministrativo (</a:t>
            </a:r>
            <a:r>
              <a:rPr lang="it-IT" altLang="it-IT" sz="2000" b="1" dirty="0" err="1">
                <a:solidFill>
                  <a:srgbClr val="C00000"/>
                </a:solidFill>
                <a:latin typeface="Arial Narrow" pitchFamily="34" charset="0"/>
              </a:rPr>
              <a:t>D.Lgs.</a:t>
            </a:r>
            <a:r>
              <a:rPr lang="it-IT" altLang="it-IT" sz="2000" b="1" dirty="0">
                <a:solidFill>
                  <a:srgbClr val="C00000"/>
                </a:solidFill>
                <a:latin typeface="Arial Narrow" pitchFamily="34" charset="0"/>
              </a:rPr>
              <a:t> 471/97) </a:t>
            </a:r>
          </a:p>
        </p:txBody>
      </p:sp>
    </p:spTree>
    <p:extLst>
      <p:ext uri="{BB962C8B-B14F-4D97-AF65-F5344CB8AC3E}">
        <p14:creationId xmlns:p14="http://schemas.microsoft.com/office/powerpoint/2010/main" val="2707739074"/>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5253038" y="168275"/>
            <a:ext cx="1409700" cy="400050"/>
          </a:xfrm>
          <a:prstGeom prst="rect">
            <a:avLst/>
          </a:prstGeom>
          <a:solidFill>
            <a:schemeClr val="folHlink"/>
          </a:solidFill>
          <a:ln w="9525">
            <a:solidFill>
              <a:srgbClr val="C00000"/>
            </a:solidFill>
            <a:miter lim="800000"/>
            <a:headEnd/>
            <a:tailEnd/>
          </a:ln>
        </p:spPr>
        <p:txBody>
          <a:bodyPr wrap="none">
            <a:spAutoFit/>
          </a:bodyPr>
          <a:lstStyle/>
          <a:p>
            <a:pPr algn="ctr"/>
            <a:r>
              <a:rPr lang="it-IT" altLang="it-IT" sz="2000" b="1">
                <a:solidFill>
                  <a:srgbClr val="C00000"/>
                </a:solidFill>
                <a:latin typeface="Verdana" pitchFamily="34" charset="0"/>
              </a:rPr>
              <a:t>Sanzioni</a:t>
            </a:r>
          </a:p>
        </p:txBody>
      </p:sp>
      <p:sp>
        <p:nvSpPr>
          <p:cNvPr id="9" name="AutoShape 7"/>
          <p:cNvSpPr>
            <a:spLocks noChangeArrowheads="1"/>
          </p:cNvSpPr>
          <p:nvPr/>
        </p:nvSpPr>
        <p:spPr bwMode="auto">
          <a:xfrm flipH="1">
            <a:off x="268288" y="1720850"/>
            <a:ext cx="7481887" cy="3087688"/>
          </a:xfrm>
          <a:prstGeom prst="roundRect">
            <a:avLst>
              <a:gd name="adj" fmla="val 16667"/>
            </a:avLst>
          </a:prstGeom>
          <a:solidFill>
            <a:schemeClr val="tx1">
              <a:lumMod val="95000"/>
            </a:schemeClr>
          </a:solidFill>
          <a:ln w="25400" algn="ctr">
            <a:solidFill>
              <a:srgbClr val="C00000"/>
            </a:solidFill>
            <a:round/>
            <a:headEnd/>
            <a:tailEnd/>
          </a:ln>
        </p:spPr>
        <p:txBody>
          <a:bodyPr lIns="36000" tIns="10800" rIns="360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marL="0" indent="0" eaLnBrk="1" hangingPunct="1">
              <a:defRPr/>
            </a:pPr>
            <a:r>
              <a:rPr lang="it-IT" altLang="it-IT" sz="1800" b="1" dirty="0">
                <a:solidFill>
                  <a:srgbClr val="C00000"/>
                </a:solidFill>
                <a:latin typeface="Arial Narrow" pitchFamily="34" charset="0"/>
              </a:rPr>
              <a:t>Infedele dichiarazione:</a:t>
            </a:r>
          </a:p>
          <a:p>
            <a:pPr marL="0" indent="0" eaLnBrk="1" hangingPunct="1">
              <a:defRPr/>
            </a:pPr>
            <a:r>
              <a:rPr lang="it-IT" altLang="it-IT" sz="1800" b="1" dirty="0">
                <a:solidFill>
                  <a:srgbClr val="C00000"/>
                </a:solidFill>
                <a:latin typeface="Arial Narrow" pitchFamily="34" charset="0"/>
              </a:rPr>
              <a:t>- sanzione ordinaria da 90% a 180%: </a:t>
            </a:r>
          </a:p>
          <a:p>
            <a:pPr marL="0" indent="0" eaLnBrk="1" hangingPunct="1">
              <a:defRPr/>
            </a:pPr>
            <a:r>
              <a:rPr lang="it-IT" altLang="it-IT" sz="1800" b="1" dirty="0" smtClean="0">
                <a:solidFill>
                  <a:srgbClr val="C00000"/>
                </a:solidFill>
                <a:latin typeface="Arial Narrow" pitchFamily="34" charset="0"/>
              </a:rPr>
              <a:t>	- </a:t>
            </a:r>
            <a:r>
              <a:rPr lang="it-IT" altLang="it-IT" sz="1800" b="1" dirty="0">
                <a:solidFill>
                  <a:srgbClr val="C00000"/>
                </a:solidFill>
                <a:latin typeface="Arial Narrow" pitchFamily="34" charset="0"/>
              </a:rPr>
              <a:t>aumentata della metà (da 135% a 270%) in caso di frode </a:t>
            </a:r>
          </a:p>
          <a:p>
            <a:pPr marL="0" indent="0" eaLnBrk="1" hangingPunct="1">
              <a:defRPr/>
            </a:pPr>
            <a:r>
              <a:rPr lang="it-IT" altLang="it-IT" sz="1800" b="1" dirty="0">
                <a:solidFill>
                  <a:srgbClr val="C00000"/>
                </a:solidFill>
                <a:latin typeface="Arial Narrow" pitchFamily="34" charset="0"/>
              </a:rPr>
              <a:t>	- ridotta di un terzo (da 60% a 120%) se </a:t>
            </a:r>
          </a:p>
          <a:p>
            <a:pPr marL="0" indent="0" eaLnBrk="1" hangingPunct="1">
              <a:defRPr/>
            </a:pPr>
            <a:r>
              <a:rPr lang="it-IT" altLang="it-IT" sz="1800" b="1" dirty="0">
                <a:solidFill>
                  <a:srgbClr val="C00000"/>
                </a:solidFill>
                <a:latin typeface="Arial Narrow" pitchFamily="34" charset="0"/>
              </a:rPr>
              <a:t>	</a:t>
            </a:r>
            <a:r>
              <a:rPr lang="it-IT" altLang="it-IT" sz="1800" b="1" dirty="0" smtClean="0">
                <a:solidFill>
                  <a:srgbClr val="C00000"/>
                </a:solidFill>
                <a:latin typeface="Arial Narrow" pitchFamily="34" charset="0"/>
              </a:rPr>
              <a:t>- </a:t>
            </a:r>
            <a:r>
              <a:rPr lang="it-IT" altLang="it-IT" sz="1800" b="1" dirty="0">
                <a:solidFill>
                  <a:srgbClr val="C00000"/>
                </a:solidFill>
                <a:latin typeface="Arial Narrow" pitchFamily="34" charset="0"/>
              </a:rPr>
              <a:t>maggiore imposta &lt; 3% dell' imposta e &lt; a 30.000, oppure se</a:t>
            </a:r>
          </a:p>
          <a:p>
            <a:pPr marL="0" indent="0" eaLnBrk="1" hangingPunct="1">
              <a:defRPr/>
            </a:pPr>
            <a:r>
              <a:rPr lang="it-IT" altLang="it-IT" sz="1800" b="1" dirty="0">
                <a:solidFill>
                  <a:srgbClr val="C00000"/>
                </a:solidFill>
                <a:latin typeface="Arial Narrow" pitchFamily="34" charset="0"/>
              </a:rPr>
              <a:t>	</a:t>
            </a:r>
            <a:r>
              <a:rPr lang="it-IT" altLang="it-IT" sz="1800" b="1" dirty="0" smtClean="0">
                <a:solidFill>
                  <a:srgbClr val="C00000"/>
                </a:solidFill>
                <a:latin typeface="Arial Narrow" pitchFamily="34" charset="0"/>
              </a:rPr>
              <a:t>- </a:t>
            </a:r>
            <a:r>
              <a:rPr lang="it-IT" altLang="it-IT" sz="1800" b="1" dirty="0">
                <a:solidFill>
                  <a:srgbClr val="C00000"/>
                </a:solidFill>
                <a:latin typeface="Arial Narrow" pitchFamily="34" charset="0"/>
              </a:rPr>
              <a:t>errore su imputazione temporale, </a:t>
            </a:r>
            <a:r>
              <a:rPr lang="it-IT" altLang="it-IT" sz="1800" b="1" dirty="0" err="1">
                <a:solidFill>
                  <a:srgbClr val="C00000"/>
                </a:solidFill>
                <a:latin typeface="Arial Narrow" pitchFamily="34" charset="0"/>
              </a:rPr>
              <a:t>purchè</a:t>
            </a:r>
            <a:r>
              <a:rPr lang="it-IT" altLang="it-IT" sz="1800" b="1" dirty="0">
                <a:solidFill>
                  <a:srgbClr val="C00000"/>
                </a:solidFill>
                <a:latin typeface="Arial Narrow" pitchFamily="34" charset="0"/>
              </a:rPr>
              <a:t> inserito in anno contestato </a:t>
            </a:r>
            <a:endParaRPr lang="it-IT" altLang="it-IT" sz="1800" b="1" dirty="0" smtClean="0">
              <a:solidFill>
                <a:srgbClr val="C00000"/>
              </a:solidFill>
              <a:latin typeface="Arial Narrow" pitchFamily="34" charset="0"/>
            </a:endParaRPr>
          </a:p>
          <a:p>
            <a:pPr marL="0" indent="0" eaLnBrk="1" hangingPunct="1">
              <a:defRPr/>
            </a:pPr>
            <a:r>
              <a:rPr lang="it-IT" altLang="it-IT" sz="1800" b="1" dirty="0">
                <a:solidFill>
                  <a:srgbClr val="C00000"/>
                </a:solidFill>
                <a:latin typeface="Arial Narrow" pitchFamily="34" charset="0"/>
              </a:rPr>
              <a:t>	</a:t>
            </a:r>
            <a:r>
              <a:rPr lang="it-IT" altLang="it-IT" sz="1800" b="1" dirty="0" smtClean="0">
                <a:solidFill>
                  <a:srgbClr val="C00000"/>
                </a:solidFill>
                <a:latin typeface="Arial Narrow" pitchFamily="34" charset="0"/>
              </a:rPr>
              <a:t>   (</a:t>
            </a:r>
            <a:r>
              <a:rPr lang="it-IT" altLang="it-IT" sz="1800" b="1" dirty="0">
                <a:solidFill>
                  <a:srgbClr val="C00000"/>
                </a:solidFill>
                <a:latin typeface="Arial Narrow" pitchFamily="34" charset="0"/>
              </a:rPr>
              <a:t>250 </a:t>
            </a:r>
            <a:r>
              <a:rPr lang="it-IT" altLang="it-IT" sz="1800" b="1" dirty="0" smtClean="0">
                <a:solidFill>
                  <a:srgbClr val="C00000"/>
                </a:solidFill>
                <a:latin typeface="Arial Narrow" pitchFamily="34" charset="0"/>
              </a:rPr>
              <a:t>euro </a:t>
            </a:r>
            <a:r>
              <a:rPr lang="it-IT" altLang="it-IT" sz="1800" b="1" dirty="0">
                <a:solidFill>
                  <a:srgbClr val="C00000"/>
                </a:solidFill>
                <a:latin typeface="Arial Narrow" pitchFamily="34" charset="0"/>
              </a:rPr>
              <a:t>se non c'è danno per l'erario).</a:t>
            </a:r>
          </a:p>
          <a:p>
            <a:pPr marL="0" indent="0" eaLnBrk="1" hangingPunct="1">
              <a:defRPr/>
            </a:pPr>
            <a:endParaRPr lang="it-IT" altLang="it-IT" sz="1800" b="1" dirty="0">
              <a:solidFill>
                <a:srgbClr val="C00000"/>
              </a:solidFill>
              <a:latin typeface="Arial Narrow" pitchFamily="34" charset="0"/>
            </a:endParaRPr>
          </a:p>
          <a:p>
            <a:pPr marL="0" indent="0" algn="ctr" eaLnBrk="1" hangingPunct="1">
              <a:defRPr/>
            </a:pPr>
            <a:r>
              <a:rPr lang="it-IT" altLang="it-IT" sz="1800" b="1" dirty="0" smtClean="0">
                <a:solidFill>
                  <a:srgbClr val="C00000"/>
                </a:solidFill>
                <a:latin typeface="Arial Narrow" pitchFamily="34" charset="0"/>
              </a:rPr>
              <a:t>Osservazioni </a:t>
            </a:r>
            <a:r>
              <a:rPr lang="it-IT" altLang="it-IT" sz="1800" b="1" dirty="0">
                <a:solidFill>
                  <a:srgbClr val="C00000"/>
                </a:solidFill>
                <a:latin typeface="Arial Narrow" pitchFamily="34" charset="0"/>
              </a:rPr>
              <a:t>in tema di principio di proporzionalità </a:t>
            </a:r>
            <a:endParaRPr lang="it-IT" altLang="it-IT" sz="1800" b="1" dirty="0" smtClean="0">
              <a:solidFill>
                <a:srgbClr val="C00000"/>
              </a:solidFill>
              <a:latin typeface="Arial Narrow" pitchFamily="34" charset="0"/>
            </a:endParaRPr>
          </a:p>
          <a:p>
            <a:pPr marL="0" indent="0" algn="ctr" eaLnBrk="1" hangingPunct="1">
              <a:defRPr/>
            </a:pPr>
            <a:r>
              <a:rPr lang="it-IT" altLang="it-IT" sz="1800" b="1" dirty="0" smtClean="0">
                <a:solidFill>
                  <a:srgbClr val="C00000"/>
                </a:solidFill>
                <a:latin typeface="Arial Narrow" pitchFamily="34" charset="0"/>
              </a:rPr>
              <a:t>(</a:t>
            </a:r>
            <a:r>
              <a:rPr lang="it-IT" altLang="it-IT" sz="1800" b="1" dirty="0">
                <a:solidFill>
                  <a:srgbClr val="C00000"/>
                </a:solidFill>
                <a:latin typeface="Arial Narrow" pitchFamily="34" charset="0"/>
              </a:rPr>
              <a:t>limite </a:t>
            </a:r>
            <a:r>
              <a:rPr lang="it-IT" altLang="it-IT" sz="1800" b="1" dirty="0" err="1">
                <a:solidFill>
                  <a:srgbClr val="C00000"/>
                </a:solidFill>
                <a:latin typeface="Arial Narrow" pitchFamily="34" charset="0"/>
              </a:rPr>
              <a:t>max</a:t>
            </a:r>
            <a:r>
              <a:rPr lang="it-IT" altLang="it-IT" sz="1800" b="1" dirty="0">
                <a:solidFill>
                  <a:srgbClr val="C00000"/>
                </a:solidFill>
                <a:latin typeface="Arial Narrow" pitchFamily="34" charset="0"/>
              </a:rPr>
              <a:t> ricchezza dichiarata all'erario)</a:t>
            </a:r>
          </a:p>
        </p:txBody>
      </p:sp>
      <p:sp>
        <p:nvSpPr>
          <p:cNvPr id="7" name="AutoShape 7"/>
          <p:cNvSpPr>
            <a:spLocks noChangeArrowheads="1"/>
          </p:cNvSpPr>
          <p:nvPr/>
        </p:nvSpPr>
        <p:spPr bwMode="auto">
          <a:xfrm flipH="1">
            <a:off x="268288" y="987425"/>
            <a:ext cx="7481887" cy="365125"/>
          </a:xfrm>
          <a:prstGeom prst="roundRect">
            <a:avLst>
              <a:gd name="adj" fmla="val 16667"/>
            </a:avLst>
          </a:prstGeom>
          <a:solidFill>
            <a:schemeClr val="tx1">
              <a:lumMod val="95000"/>
            </a:schemeClr>
          </a:solidFill>
          <a:ln w="25400" algn="ctr">
            <a:solidFill>
              <a:srgbClr val="C00000"/>
            </a:solidFill>
            <a:round/>
            <a:headEnd/>
            <a:tailEnd/>
          </a:ln>
        </p:spPr>
        <p:txBody>
          <a:bodyPr tIns="108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algn="ctr" eaLnBrk="1" hangingPunct="1">
              <a:defRPr/>
            </a:pPr>
            <a:r>
              <a:rPr lang="it-IT" altLang="it-IT" sz="2000" b="1" dirty="0">
                <a:solidFill>
                  <a:srgbClr val="C00000"/>
                </a:solidFill>
                <a:latin typeface="Arial Narrow" pitchFamily="34" charset="0"/>
              </a:rPr>
              <a:t>La revisione del sistema sanzionatorio amministrativo (</a:t>
            </a:r>
            <a:r>
              <a:rPr lang="it-IT" altLang="it-IT" sz="2000" b="1" dirty="0" err="1">
                <a:solidFill>
                  <a:srgbClr val="C00000"/>
                </a:solidFill>
                <a:latin typeface="Arial Narrow" pitchFamily="34" charset="0"/>
              </a:rPr>
              <a:t>D.Lgs.</a:t>
            </a:r>
            <a:r>
              <a:rPr lang="it-IT" altLang="it-IT" sz="2000" b="1" dirty="0">
                <a:solidFill>
                  <a:srgbClr val="C00000"/>
                </a:solidFill>
                <a:latin typeface="Arial Narrow" pitchFamily="34" charset="0"/>
              </a:rPr>
              <a:t> 471/97) </a:t>
            </a:r>
          </a:p>
        </p:txBody>
      </p:sp>
      <p:sp>
        <p:nvSpPr>
          <p:cNvPr id="6" name="Segnaposto numero diapositiva 3"/>
          <p:cNvSpPr txBox="1">
            <a:spLocks noGrp="1"/>
          </p:cNvSpPr>
          <p:nvPr/>
        </p:nvSpPr>
        <p:spPr bwMode="auto">
          <a:xfrm>
            <a:off x="7180608" y="5320853"/>
            <a:ext cx="720230" cy="312738"/>
          </a:xfrm>
          <a:prstGeom prst="round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lIns="78684" tIns="39342" rIns="78684" bIns="39342"/>
          <a:lstStyle/>
          <a:p>
            <a:pPr algn="ctr" defTabSz="787400">
              <a:defRPr/>
            </a:pPr>
            <a:fld id="{900EAD78-B817-4D2C-BC4D-FD20E176C060}" type="slidenum">
              <a:rPr lang="it-IT" sz="1200" b="1">
                <a:solidFill>
                  <a:schemeClr val="tx1">
                    <a:lumMod val="85000"/>
                  </a:schemeClr>
                </a:solidFill>
                <a:effectLst>
                  <a:outerShdw blurRad="38100" dist="38100" dir="2700000" algn="tl">
                    <a:srgbClr val="010199"/>
                  </a:outerShdw>
                </a:effectLst>
                <a:latin typeface="Calibri" panose="020F0502020204030204" pitchFamily="34" charset="0"/>
              </a:rPr>
              <a:pPr algn="ctr" defTabSz="787400">
                <a:defRPr/>
              </a:pPr>
              <a:t>48</a:t>
            </a:fld>
            <a:endParaRPr lang="it-IT" sz="1200" b="1" dirty="0">
              <a:solidFill>
                <a:schemeClr val="tx1">
                  <a:lumMod val="85000"/>
                </a:schemeClr>
              </a:solidFill>
              <a:effectLst>
                <a:outerShdw blurRad="38100" dist="38100" dir="2700000" algn="tl">
                  <a:srgbClr val="010199"/>
                </a:outerShdw>
              </a:effectLst>
              <a:latin typeface="Calibri" panose="020F0502020204030204" pitchFamily="34" charset="0"/>
            </a:endParaRPr>
          </a:p>
        </p:txBody>
      </p:sp>
      <p:sp>
        <p:nvSpPr>
          <p:cNvPr id="8" name="CasellaDiTesto 7"/>
          <p:cNvSpPr txBox="1"/>
          <p:nvPr/>
        </p:nvSpPr>
        <p:spPr>
          <a:xfrm>
            <a:off x="195982" y="5248845"/>
            <a:ext cx="2016224" cy="306467"/>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a:spAutoFit/>
          </a:bodyPr>
          <a:lstStyle/>
          <a:p>
            <a:pPr>
              <a:defRPr/>
            </a:pPr>
            <a:r>
              <a:rPr lang="it-IT" sz="1200" b="1" dirty="0" smtClean="0">
                <a:latin typeface="Calibri" panose="020F0502020204030204" pitchFamily="34" charset="0"/>
              </a:rPr>
              <a:t>Messina, 19 febbraio 2016</a:t>
            </a:r>
            <a:endParaRPr lang="it-IT" sz="1200" b="1" dirty="0">
              <a:latin typeface="Calibri" panose="020F0502020204030204" pitchFamily="34" charset="0"/>
            </a:endParaRPr>
          </a:p>
        </p:txBody>
      </p:sp>
      <p:pic>
        <p:nvPicPr>
          <p:cNvPr id="10" name="Immagin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47" y="116631"/>
            <a:ext cx="2840670" cy="54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5253038" y="168275"/>
            <a:ext cx="1409700" cy="400050"/>
          </a:xfrm>
          <a:prstGeom prst="rect">
            <a:avLst/>
          </a:prstGeom>
          <a:solidFill>
            <a:schemeClr val="folHlink"/>
          </a:solidFill>
          <a:ln w="9525">
            <a:solidFill>
              <a:srgbClr val="C00000"/>
            </a:solidFill>
            <a:miter lim="800000"/>
            <a:headEnd/>
            <a:tailEnd/>
          </a:ln>
        </p:spPr>
        <p:txBody>
          <a:bodyPr wrap="none">
            <a:spAutoFit/>
          </a:bodyPr>
          <a:lstStyle/>
          <a:p>
            <a:pPr algn="ctr"/>
            <a:r>
              <a:rPr lang="it-IT" altLang="it-IT" sz="2000" b="1">
                <a:solidFill>
                  <a:srgbClr val="C00000"/>
                </a:solidFill>
                <a:latin typeface="Verdana" pitchFamily="34" charset="0"/>
              </a:rPr>
              <a:t>Sanzioni</a:t>
            </a:r>
          </a:p>
        </p:txBody>
      </p:sp>
      <p:sp>
        <p:nvSpPr>
          <p:cNvPr id="9" name="AutoShape 7"/>
          <p:cNvSpPr>
            <a:spLocks noChangeArrowheads="1"/>
          </p:cNvSpPr>
          <p:nvPr/>
        </p:nvSpPr>
        <p:spPr bwMode="auto">
          <a:xfrm flipH="1">
            <a:off x="268288" y="1720850"/>
            <a:ext cx="7481887" cy="3087688"/>
          </a:xfrm>
          <a:prstGeom prst="roundRect">
            <a:avLst>
              <a:gd name="adj" fmla="val 16667"/>
            </a:avLst>
          </a:prstGeom>
          <a:solidFill>
            <a:schemeClr val="tx1">
              <a:lumMod val="95000"/>
            </a:schemeClr>
          </a:solidFill>
          <a:ln w="25400" algn="ctr">
            <a:solidFill>
              <a:srgbClr val="C00000"/>
            </a:solidFill>
            <a:round/>
            <a:headEnd/>
            <a:tailEnd/>
          </a:ln>
        </p:spPr>
        <p:txBody>
          <a:bodyPr lIns="36000" tIns="10800" rIns="360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marL="0" indent="0" eaLnBrk="1" hangingPunct="1">
              <a:defRPr/>
            </a:pPr>
            <a:r>
              <a:rPr lang="it-IT" altLang="it-IT" sz="1800" b="1" dirty="0">
                <a:solidFill>
                  <a:srgbClr val="C00000"/>
                </a:solidFill>
                <a:latin typeface="Arial Narrow" pitchFamily="34" charset="0"/>
              </a:rPr>
              <a:t>Omessa presentazione dichiarazione sostituti di imposta:</a:t>
            </a:r>
          </a:p>
          <a:p>
            <a:pPr marL="0" indent="0" eaLnBrk="1" hangingPunct="1">
              <a:defRPr/>
            </a:pPr>
            <a:r>
              <a:rPr lang="it-IT" altLang="it-IT" sz="1800" b="1" dirty="0">
                <a:solidFill>
                  <a:srgbClr val="C00000"/>
                </a:solidFill>
                <a:latin typeface="Arial Narrow" pitchFamily="34" charset="0"/>
              </a:rPr>
              <a:t>- sanzione ordinaria invariata, sanzione minima arrotondata a euro 250;</a:t>
            </a:r>
          </a:p>
          <a:p>
            <a:pPr marL="0" indent="0" eaLnBrk="1" hangingPunct="1">
              <a:defRPr/>
            </a:pPr>
            <a:r>
              <a:rPr lang="it-IT" altLang="it-IT" sz="1800" b="1" dirty="0">
                <a:solidFill>
                  <a:srgbClr val="C00000"/>
                </a:solidFill>
                <a:latin typeface="Arial Narrow" pitchFamily="34" charset="0"/>
              </a:rPr>
              <a:t>- se presentata entro il termine per il periodo successivo =&gt; da 60% a 120%, con minimo di euro 200.</a:t>
            </a:r>
          </a:p>
          <a:p>
            <a:pPr marL="0" indent="0" eaLnBrk="1" hangingPunct="1">
              <a:defRPr/>
            </a:pPr>
            <a:endParaRPr lang="it-IT" altLang="it-IT" sz="1800" b="1" dirty="0">
              <a:solidFill>
                <a:srgbClr val="C00000"/>
              </a:solidFill>
              <a:latin typeface="Arial Narrow" pitchFamily="34" charset="0"/>
            </a:endParaRPr>
          </a:p>
          <a:p>
            <a:pPr marL="0" indent="0" eaLnBrk="1" hangingPunct="1">
              <a:defRPr/>
            </a:pPr>
            <a:r>
              <a:rPr lang="it-IT" altLang="it-IT" sz="1800" b="1" dirty="0">
                <a:solidFill>
                  <a:srgbClr val="C00000"/>
                </a:solidFill>
                <a:latin typeface="Arial Narrow" pitchFamily="34" charset="0"/>
              </a:rPr>
              <a:t>Infedele dichiarazione:</a:t>
            </a:r>
          </a:p>
          <a:p>
            <a:pPr marL="0" indent="0" eaLnBrk="1" hangingPunct="1">
              <a:defRPr/>
            </a:pPr>
            <a:r>
              <a:rPr lang="it-IT" altLang="it-IT" sz="1800" b="1" dirty="0">
                <a:solidFill>
                  <a:srgbClr val="C00000"/>
                </a:solidFill>
                <a:latin typeface="Arial Narrow" pitchFamily="34" charset="0"/>
              </a:rPr>
              <a:t>- sanzione ordinaria da 90% a 180%: </a:t>
            </a:r>
          </a:p>
          <a:p>
            <a:pPr marL="0" indent="0" eaLnBrk="1" hangingPunct="1">
              <a:defRPr/>
            </a:pPr>
            <a:r>
              <a:rPr lang="it-IT" altLang="it-IT" sz="1800" b="1" dirty="0">
                <a:solidFill>
                  <a:srgbClr val="C00000"/>
                </a:solidFill>
                <a:latin typeface="Arial Narrow" pitchFamily="34" charset="0"/>
              </a:rPr>
              <a:t>	- aumentata della metà (da 135% a 270%) in caso di frode </a:t>
            </a:r>
          </a:p>
          <a:p>
            <a:pPr marL="0" indent="0" eaLnBrk="1" hangingPunct="1">
              <a:defRPr/>
            </a:pPr>
            <a:r>
              <a:rPr lang="it-IT" altLang="it-IT" sz="1800" b="1" dirty="0">
                <a:solidFill>
                  <a:srgbClr val="C00000"/>
                </a:solidFill>
                <a:latin typeface="Arial Narrow" pitchFamily="34" charset="0"/>
              </a:rPr>
              <a:t>	- ridotta di un terzo (da 60% a 120%) se </a:t>
            </a:r>
          </a:p>
          <a:p>
            <a:pPr marL="0" indent="0" eaLnBrk="1" hangingPunct="1">
              <a:defRPr/>
            </a:pPr>
            <a:r>
              <a:rPr lang="it-IT" altLang="it-IT" sz="1800" b="1" dirty="0">
                <a:solidFill>
                  <a:srgbClr val="C00000"/>
                </a:solidFill>
                <a:latin typeface="Arial Narrow" pitchFamily="34" charset="0"/>
              </a:rPr>
              <a:t>		- maggiore imposta &lt; 3% delle ritenute totali e &lt; a 30.000.</a:t>
            </a:r>
          </a:p>
        </p:txBody>
      </p:sp>
      <p:sp>
        <p:nvSpPr>
          <p:cNvPr id="7" name="AutoShape 7"/>
          <p:cNvSpPr>
            <a:spLocks noChangeArrowheads="1"/>
          </p:cNvSpPr>
          <p:nvPr/>
        </p:nvSpPr>
        <p:spPr bwMode="auto">
          <a:xfrm flipH="1">
            <a:off x="268288" y="987425"/>
            <a:ext cx="7481887" cy="365125"/>
          </a:xfrm>
          <a:prstGeom prst="roundRect">
            <a:avLst>
              <a:gd name="adj" fmla="val 16667"/>
            </a:avLst>
          </a:prstGeom>
          <a:solidFill>
            <a:schemeClr val="tx1">
              <a:lumMod val="95000"/>
            </a:schemeClr>
          </a:solidFill>
          <a:ln w="25400" algn="ctr">
            <a:solidFill>
              <a:srgbClr val="C00000"/>
            </a:solidFill>
            <a:round/>
            <a:headEnd/>
            <a:tailEnd/>
          </a:ln>
        </p:spPr>
        <p:txBody>
          <a:bodyPr tIns="108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algn="ctr" eaLnBrk="1" hangingPunct="1">
              <a:defRPr/>
            </a:pPr>
            <a:r>
              <a:rPr lang="it-IT" altLang="it-IT" sz="2000" b="1" dirty="0">
                <a:solidFill>
                  <a:srgbClr val="C00000"/>
                </a:solidFill>
                <a:latin typeface="Arial Narrow" pitchFamily="34" charset="0"/>
              </a:rPr>
              <a:t>La revisione del sistema sanzionatorio amministrativo (</a:t>
            </a:r>
            <a:r>
              <a:rPr lang="it-IT" altLang="it-IT" sz="2000" b="1" dirty="0" err="1">
                <a:solidFill>
                  <a:srgbClr val="C00000"/>
                </a:solidFill>
                <a:latin typeface="Arial Narrow" pitchFamily="34" charset="0"/>
              </a:rPr>
              <a:t>D.Lgs.</a:t>
            </a:r>
            <a:r>
              <a:rPr lang="it-IT" altLang="it-IT" sz="2000" b="1" dirty="0">
                <a:solidFill>
                  <a:srgbClr val="C00000"/>
                </a:solidFill>
                <a:latin typeface="Arial Narrow" pitchFamily="34" charset="0"/>
              </a:rPr>
              <a:t> 471/97) </a:t>
            </a:r>
          </a:p>
        </p:txBody>
      </p:sp>
      <p:sp>
        <p:nvSpPr>
          <p:cNvPr id="6" name="Segnaposto numero diapositiva 3"/>
          <p:cNvSpPr txBox="1">
            <a:spLocks noGrp="1"/>
          </p:cNvSpPr>
          <p:nvPr/>
        </p:nvSpPr>
        <p:spPr bwMode="auto">
          <a:xfrm>
            <a:off x="7180608" y="5320853"/>
            <a:ext cx="720230" cy="312738"/>
          </a:xfrm>
          <a:prstGeom prst="round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lIns="78684" tIns="39342" rIns="78684" bIns="39342"/>
          <a:lstStyle/>
          <a:p>
            <a:pPr algn="ctr" defTabSz="787400">
              <a:defRPr/>
            </a:pPr>
            <a:fld id="{900EAD78-B817-4D2C-BC4D-FD20E176C060}" type="slidenum">
              <a:rPr lang="it-IT" sz="1200" b="1">
                <a:solidFill>
                  <a:schemeClr val="tx1">
                    <a:lumMod val="85000"/>
                  </a:schemeClr>
                </a:solidFill>
                <a:effectLst>
                  <a:outerShdw blurRad="38100" dist="38100" dir="2700000" algn="tl">
                    <a:srgbClr val="010199"/>
                  </a:outerShdw>
                </a:effectLst>
                <a:latin typeface="Calibri" panose="020F0502020204030204" pitchFamily="34" charset="0"/>
              </a:rPr>
              <a:pPr algn="ctr" defTabSz="787400">
                <a:defRPr/>
              </a:pPr>
              <a:t>49</a:t>
            </a:fld>
            <a:endParaRPr lang="it-IT" sz="1200" b="1" dirty="0">
              <a:solidFill>
                <a:schemeClr val="tx1">
                  <a:lumMod val="85000"/>
                </a:schemeClr>
              </a:solidFill>
              <a:effectLst>
                <a:outerShdw blurRad="38100" dist="38100" dir="2700000" algn="tl">
                  <a:srgbClr val="010199"/>
                </a:outerShdw>
              </a:effectLst>
              <a:latin typeface="Calibri" panose="020F0502020204030204" pitchFamily="34" charset="0"/>
            </a:endParaRPr>
          </a:p>
        </p:txBody>
      </p:sp>
      <p:sp>
        <p:nvSpPr>
          <p:cNvPr id="8" name="CasellaDiTesto 7"/>
          <p:cNvSpPr txBox="1"/>
          <p:nvPr/>
        </p:nvSpPr>
        <p:spPr>
          <a:xfrm>
            <a:off x="195982" y="5248845"/>
            <a:ext cx="2016224" cy="306467"/>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a:spAutoFit/>
          </a:bodyPr>
          <a:lstStyle/>
          <a:p>
            <a:pPr>
              <a:defRPr/>
            </a:pPr>
            <a:r>
              <a:rPr lang="it-IT" sz="1200" b="1" dirty="0" smtClean="0">
                <a:latin typeface="Calibri" panose="020F0502020204030204" pitchFamily="34" charset="0"/>
              </a:rPr>
              <a:t>Messina, 19 febbraio 2016</a:t>
            </a:r>
            <a:endParaRPr lang="it-IT" sz="1200" b="1" dirty="0">
              <a:latin typeface="Calibri" panose="020F0502020204030204" pitchFamily="34" charset="0"/>
            </a:endParaRPr>
          </a:p>
        </p:txBody>
      </p:sp>
      <p:pic>
        <p:nvPicPr>
          <p:cNvPr id="10" name="Immagin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47" y="116631"/>
            <a:ext cx="2840670" cy="54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998" y="1256467"/>
            <a:ext cx="7344816" cy="2892464"/>
          </a:xfrm>
          <a:prstGeom prst="rect">
            <a:avLst/>
          </a:prstGeom>
          <a:noFill/>
          <a:ln>
            <a:noFill/>
          </a:ln>
        </p:spPr>
      </p:pic>
      <p:sp>
        <p:nvSpPr>
          <p:cNvPr id="5" name="CasellaDiTesto 4"/>
          <p:cNvSpPr txBox="1"/>
          <p:nvPr/>
        </p:nvSpPr>
        <p:spPr>
          <a:xfrm>
            <a:off x="1420118" y="856357"/>
            <a:ext cx="6303520" cy="400110"/>
          </a:xfrm>
          <a:prstGeom prst="rect">
            <a:avLst/>
          </a:prstGeom>
          <a:noFill/>
        </p:spPr>
        <p:txBody>
          <a:bodyPr wrap="none" rtlCol="0">
            <a:spAutoFit/>
          </a:bodyPr>
          <a:lstStyle/>
          <a:p>
            <a:r>
              <a:rPr lang="it-IT" sz="2000" b="1" dirty="0" smtClean="0">
                <a:solidFill>
                  <a:srgbClr val="C00000"/>
                </a:solidFill>
                <a:latin typeface="Cambria" panose="02040503050406030204" pitchFamily="18" charset="0"/>
              </a:rPr>
              <a:t>COSA CAMBIA? - Condizioni di accesso e permanenza</a:t>
            </a:r>
            <a:endParaRPr lang="it-IT" sz="2000" b="1" dirty="0">
              <a:solidFill>
                <a:srgbClr val="C00000"/>
              </a:solidFill>
              <a:latin typeface="Cambria" panose="02040503050406030204" pitchFamily="18" charset="0"/>
            </a:endParaRPr>
          </a:p>
        </p:txBody>
      </p:sp>
    </p:spTree>
    <p:extLst>
      <p:ext uri="{BB962C8B-B14F-4D97-AF65-F5344CB8AC3E}">
        <p14:creationId xmlns:p14="http://schemas.microsoft.com/office/powerpoint/2010/main" val="63234980"/>
      </p:ext>
    </p:extLst>
  </p:cSld>
  <p:clrMapOvr>
    <a:masterClrMapping/>
  </p:clrMapOvr>
  <p:transition spd="slow">
    <p:blinds dir="vert"/>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5253038" y="168275"/>
            <a:ext cx="1409700" cy="400050"/>
          </a:xfrm>
          <a:prstGeom prst="rect">
            <a:avLst/>
          </a:prstGeom>
          <a:solidFill>
            <a:schemeClr val="folHlink"/>
          </a:solidFill>
          <a:ln w="9525">
            <a:solidFill>
              <a:srgbClr val="C00000"/>
            </a:solidFill>
            <a:miter lim="800000"/>
            <a:headEnd/>
            <a:tailEnd/>
          </a:ln>
        </p:spPr>
        <p:txBody>
          <a:bodyPr wrap="none">
            <a:spAutoFit/>
          </a:bodyPr>
          <a:lstStyle/>
          <a:p>
            <a:pPr algn="ctr"/>
            <a:r>
              <a:rPr lang="it-IT" altLang="it-IT" sz="2000" b="1">
                <a:solidFill>
                  <a:srgbClr val="C00000"/>
                </a:solidFill>
                <a:latin typeface="Verdana" pitchFamily="34" charset="0"/>
              </a:rPr>
              <a:t>Sanzioni</a:t>
            </a:r>
          </a:p>
        </p:txBody>
      </p:sp>
      <p:sp>
        <p:nvSpPr>
          <p:cNvPr id="9" name="AutoShape 7"/>
          <p:cNvSpPr>
            <a:spLocks noChangeArrowheads="1"/>
          </p:cNvSpPr>
          <p:nvPr/>
        </p:nvSpPr>
        <p:spPr bwMode="auto">
          <a:xfrm flipH="1">
            <a:off x="268288" y="1414463"/>
            <a:ext cx="7481887" cy="3702050"/>
          </a:xfrm>
          <a:prstGeom prst="roundRect">
            <a:avLst>
              <a:gd name="adj" fmla="val 16667"/>
            </a:avLst>
          </a:prstGeom>
          <a:solidFill>
            <a:schemeClr val="tx1">
              <a:lumMod val="95000"/>
            </a:schemeClr>
          </a:solidFill>
          <a:ln w="25400" algn="ctr">
            <a:solidFill>
              <a:srgbClr val="C00000"/>
            </a:solidFill>
            <a:round/>
            <a:headEnd/>
            <a:tailEnd/>
          </a:ln>
        </p:spPr>
        <p:txBody>
          <a:bodyPr lIns="36000" tIns="10800" rIns="360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marL="0" indent="0" eaLnBrk="1" hangingPunct="1">
              <a:defRPr/>
            </a:pPr>
            <a:r>
              <a:rPr lang="it-IT" altLang="it-IT" sz="1800" b="1" dirty="0">
                <a:solidFill>
                  <a:srgbClr val="C00000"/>
                </a:solidFill>
                <a:latin typeface="Arial Narrow" pitchFamily="34" charset="0"/>
              </a:rPr>
              <a:t>Omessa presentazione dichiarazione Iva:</a:t>
            </a:r>
          </a:p>
          <a:p>
            <a:pPr marL="0" indent="0" eaLnBrk="1" hangingPunct="1">
              <a:defRPr/>
            </a:pPr>
            <a:r>
              <a:rPr lang="it-IT" altLang="it-IT" sz="1800" b="1" dirty="0">
                <a:solidFill>
                  <a:srgbClr val="C00000"/>
                </a:solidFill>
                <a:latin typeface="Arial Narrow" pitchFamily="34" charset="0"/>
              </a:rPr>
              <a:t>- sanzione ordinaria invariata, sanzione minima arrotondata a euro 250;</a:t>
            </a:r>
          </a:p>
          <a:p>
            <a:pPr marL="0" indent="0" eaLnBrk="1" hangingPunct="1">
              <a:defRPr/>
            </a:pPr>
            <a:r>
              <a:rPr lang="it-IT" altLang="it-IT" sz="1800" b="1" dirty="0">
                <a:solidFill>
                  <a:srgbClr val="C00000"/>
                </a:solidFill>
                <a:latin typeface="Arial Narrow" pitchFamily="34" charset="0"/>
              </a:rPr>
              <a:t>- se presentata entro il termine per il periodo successivo =&gt; da 60% a 120%, con minimo di euro 200.</a:t>
            </a:r>
          </a:p>
          <a:p>
            <a:pPr marL="0" indent="0" eaLnBrk="1" hangingPunct="1">
              <a:defRPr/>
            </a:pPr>
            <a:endParaRPr lang="it-IT" altLang="it-IT" sz="1800" b="1" dirty="0">
              <a:solidFill>
                <a:srgbClr val="C00000"/>
              </a:solidFill>
              <a:latin typeface="Arial Narrow" pitchFamily="34" charset="0"/>
            </a:endParaRPr>
          </a:p>
          <a:p>
            <a:pPr marL="0" indent="0" eaLnBrk="1" hangingPunct="1">
              <a:defRPr/>
            </a:pPr>
            <a:r>
              <a:rPr lang="it-IT" altLang="it-IT" sz="1800" b="1" dirty="0">
                <a:solidFill>
                  <a:srgbClr val="C00000"/>
                </a:solidFill>
                <a:latin typeface="Arial Narrow" pitchFamily="34" charset="0"/>
              </a:rPr>
              <a:t>Infedele dichiarazione:</a:t>
            </a:r>
          </a:p>
          <a:p>
            <a:pPr marL="0" indent="0" eaLnBrk="1" hangingPunct="1">
              <a:defRPr/>
            </a:pPr>
            <a:r>
              <a:rPr lang="it-IT" altLang="it-IT" sz="1800" b="1" dirty="0">
                <a:solidFill>
                  <a:srgbClr val="C00000"/>
                </a:solidFill>
                <a:latin typeface="Arial Narrow" pitchFamily="34" charset="0"/>
              </a:rPr>
              <a:t>- sanzione ordinaria da 90% a 180%: </a:t>
            </a:r>
          </a:p>
          <a:p>
            <a:pPr marL="0" indent="0" eaLnBrk="1" hangingPunct="1">
              <a:defRPr/>
            </a:pPr>
            <a:r>
              <a:rPr lang="it-IT" altLang="it-IT" sz="1800" b="1" dirty="0">
                <a:solidFill>
                  <a:srgbClr val="C00000"/>
                </a:solidFill>
                <a:latin typeface="Arial Narrow" pitchFamily="34" charset="0"/>
              </a:rPr>
              <a:t>	- aumentata della metà (da 135% a 270%) in caso di frode </a:t>
            </a:r>
          </a:p>
          <a:p>
            <a:pPr marL="0" indent="0" eaLnBrk="1" hangingPunct="1">
              <a:defRPr/>
            </a:pPr>
            <a:r>
              <a:rPr lang="it-IT" altLang="it-IT" sz="1800" b="1" dirty="0">
                <a:solidFill>
                  <a:srgbClr val="C00000"/>
                </a:solidFill>
                <a:latin typeface="Arial Narrow" pitchFamily="34" charset="0"/>
              </a:rPr>
              <a:t>	- ridotta di un terzo (da 60% a 120%) se </a:t>
            </a:r>
          </a:p>
          <a:p>
            <a:pPr marL="0" indent="0" eaLnBrk="1" hangingPunct="1">
              <a:defRPr/>
            </a:pPr>
            <a:r>
              <a:rPr lang="it-IT" altLang="it-IT" sz="1800" b="1" dirty="0">
                <a:solidFill>
                  <a:srgbClr val="C00000"/>
                </a:solidFill>
                <a:latin typeface="Arial Narrow" pitchFamily="34" charset="0"/>
              </a:rPr>
              <a:t>		- maggiore imposta &lt; 3% delle ritenute totali e &lt; a 30.000.</a:t>
            </a:r>
          </a:p>
          <a:p>
            <a:pPr marL="0" indent="0" eaLnBrk="1" hangingPunct="1">
              <a:defRPr/>
            </a:pPr>
            <a:endParaRPr lang="it-IT" altLang="it-IT" sz="1800" b="1" dirty="0">
              <a:solidFill>
                <a:srgbClr val="C00000"/>
              </a:solidFill>
              <a:latin typeface="Arial Narrow" pitchFamily="34" charset="0"/>
            </a:endParaRPr>
          </a:p>
          <a:p>
            <a:pPr marL="0" indent="0" eaLnBrk="1" hangingPunct="1">
              <a:defRPr/>
            </a:pPr>
            <a:r>
              <a:rPr lang="it-IT" altLang="it-IT" sz="1800" b="1" dirty="0">
                <a:solidFill>
                  <a:srgbClr val="C00000"/>
                </a:solidFill>
                <a:latin typeface="Arial Narrow" pitchFamily="34" charset="0"/>
              </a:rPr>
              <a:t>Illegittima (assenza requisiti art. 30) istanza di rimborso Iva =&gt; 30</a:t>
            </a:r>
            <a:r>
              <a:rPr lang="it-IT" altLang="it-IT" sz="1800" b="1" dirty="0" smtClean="0">
                <a:solidFill>
                  <a:srgbClr val="C00000"/>
                </a:solidFill>
                <a:latin typeface="Arial Narrow" pitchFamily="34" charset="0"/>
              </a:rPr>
              <a:t>%</a:t>
            </a:r>
            <a:endParaRPr lang="it-IT" altLang="it-IT" sz="1800" b="1" dirty="0">
              <a:solidFill>
                <a:srgbClr val="C00000"/>
              </a:solidFill>
              <a:latin typeface="Arial Narrow" pitchFamily="34" charset="0"/>
            </a:endParaRPr>
          </a:p>
        </p:txBody>
      </p:sp>
      <p:sp>
        <p:nvSpPr>
          <p:cNvPr id="7" name="AutoShape 7"/>
          <p:cNvSpPr>
            <a:spLocks noChangeArrowheads="1"/>
          </p:cNvSpPr>
          <p:nvPr/>
        </p:nvSpPr>
        <p:spPr bwMode="auto">
          <a:xfrm flipH="1">
            <a:off x="268288" y="987425"/>
            <a:ext cx="7481887" cy="365125"/>
          </a:xfrm>
          <a:prstGeom prst="roundRect">
            <a:avLst>
              <a:gd name="adj" fmla="val 16667"/>
            </a:avLst>
          </a:prstGeom>
          <a:solidFill>
            <a:schemeClr val="tx1">
              <a:lumMod val="95000"/>
            </a:schemeClr>
          </a:solidFill>
          <a:ln w="25400" algn="ctr">
            <a:solidFill>
              <a:srgbClr val="C00000"/>
            </a:solidFill>
            <a:round/>
            <a:headEnd/>
            <a:tailEnd/>
          </a:ln>
        </p:spPr>
        <p:txBody>
          <a:bodyPr tIns="108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algn="ctr" eaLnBrk="1" hangingPunct="1">
              <a:defRPr/>
            </a:pPr>
            <a:r>
              <a:rPr lang="it-IT" altLang="it-IT" sz="2000" b="1" dirty="0">
                <a:solidFill>
                  <a:srgbClr val="C00000"/>
                </a:solidFill>
                <a:latin typeface="Arial Narrow" pitchFamily="34" charset="0"/>
              </a:rPr>
              <a:t>La revisione del sistema sanzionatorio amministrativo (</a:t>
            </a:r>
            <a:r>
              <a:rPr lang="it-IT" altLang="it-IT" sz="2000" b="1" dirty="0" err="1">
                <a:solidFill>
                  <a:srgbClr val="C00000"/>
                </a:solidFill>
                <a:latin typeface="Arial Narrow" pitchFamily="34" charset="0"/>
              </a:rPr>
              <a:t>D.Lgs.</a:t>
            </a:r>
            <a:r>
              <a:rPr lang="it-IT" altLang="it-IT" sz="2000" b="1" dirty="0">
                <a:solidFill>
                  <a:srgbClr val="C00000"/>
                </a:solidFill>
                <a:latin typeface="Arial Narrow" pitchFamily="34" charset="0"/>
              </a:rPr>
              <a:t> 471/97) </a:t>
            </a:r>
          </a:p>
        </p:txBody>
      </p:sp>
      <p:sp>
        <p:nvSpPr>
          <p:cNvPr id="8" name="Segnaposto numero diapositiva 3"/>
          <p:cNvSpPr txBox="1">
            <a:spLocks noGrp="1"/>
          </p:cNvSpPr>
          <p:nvPr/>
        </p:nvSpPr>
        <p:spPr bwMode="auto">
          <a:xfrm>
            <a:off x="7180608" y="5320853"/>
            <a:ext cx="720230" cy="312738"/>
          </a:xfrm>
          <a:prstGeom prst="round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lIns="78684" tIns="39342" rIns="78684" bIns="39342"/>
          <a:lstStyle/>
          <a:p>
            <a:pPr algn="ctr" defTabSz="787400">
              <a:defRPr/>
            </a:pPr>
            <a:fld id="{900EAD78-B817-4D2C-BC4D-FD20E176C060}" type="slidenum">
              <a:rPr lang="it-IT" sz="1200" b="1">
                <a:solidFill>
                  <a:schemeClr val="tx1">
                    <a:lumMod val="85000"/>
                  </a:schemeClr>
                </a:solidFill>
                <a:effectLst>
                  <a:outerShdw blurRad="38100" dist="38100" dir="2700000" algn="tl">
                    <a:srgbClr val="010199"/>
                  </a:outerShdw>
                </a:effectLst>
                <a:latin typeface="Calibri" panose="020F0502020204030204" pitchFamily="34" charset="0"/>
              </a:rPr>
              <a:pPr algn="ctr" defTabSz="787400">
                <a:defRPr/>
              </a:pPr>
              <a:t>50</a:t>
            </a:fld>
            <a:endParaRPr lang="it-IT" sz="1200" b="1" dirty="0">
              <a:solidFill>
                <a:schemeClr val="tx1">
                  <a:lumMod val="85000"/>
                </a:schemeClr>
              </a:solidFill>
              <a:effectLst>
                <a:outerShdw blurRad="38100" dist="38100" dir="2700000" algn="tl">
                  <a:srgbClr val="010199"/>
                </a:outerShdw>
              </a:effectLst>
              <a:latin typeface="Calibri" panose="020F0502020204030204" pitchFamily="34" charset="0"/>
            </a:endParaRPr>
          </a:p>
        </p:txBody>
      </p:sp>
      <p:sp>
        <p:nvSpPr>
          <p:cNvPr id="11" name="CasellaDiTesto 10"/>
          <p:cNvSpPr txBox="1"/>
          <p:nvPr/>
        </p:nvSpPr>
        <p:spPr>
          <a:xfrm>
            <a:off x="195982" y="5248845"/>
            <a:ext cx="2016224" cy="306467"/>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a:spAutoFit/>
          </a:bodyPr>
          <a:lstStyle/>
          <a:p>
            <a:pPr>
              <a:defRPr/>
            </a:pPr>
            <a:r>
              <a:rPr lang="it-IT" sz="1200" b="1" dirty="0" smtClean="0">
                <a:latin typeface="Calibri" panose="020F0502020204030204" pitchFamily="34" charset="0"/>
              </a:rPr>
              <a:t>Messina, 19 febbraio 2016</a:t>
            </a:r>
            <a:endParaRPr lang="it-IT" sz="1200" b="1" dirty="0">
              <a:latin typeface="Calibri" panose="020F0502020204030204" pitchFamily="34" charset="0"/>
            </a:endParaRPr>
          </a:p>
        </p:txBody>
      </p:sp>
      <p:pic>
        <p:nvPicPr>
          <p:cNvPr id="12" name="Immagin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47" y="116631"/>
            <a:ext cx="2840670" cy="54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5253038" y="168275"/>
            <a:ext cx="1409700" cy="400050"/>
          </a:xfrm>
          <a:prstGeom prst="rect">
            <a:avLst/>
          </a:prstGeom>
          <a:solidFill>
            <a:schemeClr val="folHlink"/>
          </a:solidFill>
          <a:ln w="9525">
            <a:solidFill>
              <a:srgbClr val="C00000"/>
            </a:solidFill>
            <a:miter lim="800000"/>
            <a:headEnd/>
            <a:tailEnd/>
          </a:ln>
        </p:spPr>
        <p:txBody>
          <a:bodyPr wrap="none">
            <a:spAutoFit/>
          </a:bodyPr>
          <a:lstStyle/>
          <a:p>
            <a:pPr algn="ctr"/>
            <a:r>
              <a:rPr lang="it-IT" altLang="it-IT" sz="2000" b="1">
                <a:solidFill>
                  <a:srgbClr val="C00000"/>
                </a:solidFill>
                <a:latin typeface="Verdana" pitchFamily="34" charset="0"/>
              </a:rPr>
              <a:t>Sanzioni</a:t>
            </a:r>
          </a:p>
        </p:txBody>
      </p:sp>
      <p:sp>
        <p:nvSpPr>
          <p:cNvPr id="9" name="AutoShape 7"/>
          <p:cNvSpPr>
            <a:spLocks noChangeArrowheads="1"/>
          </p:cNvSpPr>
          <p:nvPr/>
        </p:nvSpPr>
        <p:spPr bwMode="auto">
          <a:xfrm flipH="1">
            <a:off x="268288" y="1874322"/>
            <a:ext cx="7481887" cy="2782333"/>
          </a:xfrm>
          <a:prstGeom prst="roundRect">
            <a:avLst>
              <a:gd name="adj" fmla="val 16667"/>
            </a:avLst>
          </a:prstGeom>
          <a:solidFill>
            <a:schemeClr val="tx1">
              <a:lumMod val="95000"/>
            </a:schemeClr>
          </a:solidFill>
          <a:ln w="25400" algn="ctr">
            <a:solidFill>
              <a:srgbClr val="C00000"/>
            </a:solidFill>
            <a:round/>
            <a:headEnd/>
            <a:tailEnd/>
          </a:ln>
        </p:spPr>
        <p:txBody>
          <a:bodyPr lIns="36000" tIns="10800" rIns="360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marL="0" indent="0" eaLnBrk="1" hangingPunct="1">
              <a:defRPr/>
            </a:pPr>
            <a:r>
              <a:rPr lang="it-IT" altLang="it-IT" sz="1800" b="1" dirty="0">
                <a:solidFill>
                  <a:srgbClr val="C00000"/>
                </a:solidFill>
                <a:latin typeface="Arial Narrow" pitchFamily="34" charset="0"/>
              </a:rPr>
              <a:t>Violazione degli obblighi relativi alla documentazione, registrazione ed individuazione delle operazioni soggette </a:t>
            </a:r>
            <a:r>
              <a:rPr lang="it-IT" altLang="it-IT" sz="1800" b="1" dirty="0" smtClean="0">
                <a:solidFill>
                  <a:srgbClr val="C00000"/>
                </a:solidFill>
                <a:latin typeface="Arial Narrow" pitchFamily="34" charset="0"/>
              </a:rPr>
              <a:t>all‘iva:</a:t>
            </a:r>
            <a:endParaRPr lang="it-IT" altLang="it-IT" sz="1800" b="1" dirty="0">
              <a:solidFill>
                <a:srgbClr val="C00000"/>
              </a:solidFill>
              <a:latin typeface="Arial Narrow" pitchFamily="34" charset="0"/>
            </a:endParaRPr>
          </a:p>
          <a:p>
            <a:pPr marL="0" indent="0" eaLnBrk="1" hangingPunct="1">
              <a:defRPr/>
            </a:pPr>
            <a:endParaRPr lang="it-IT" altLang="it-IT" sz="1800" b="1" dirty="0">
              <a:solidFill>
                <a:srgbClr val="C00000"/>
              </a:solidFill>
              <a:latin typeface="Arial Narrow" pitchFamily="34" charset="0"/>
            </a:endParaRPr>
          </a:p>
          <a:p>
            <a:pPr marL="0" indent="0" eaLnBrk="1" hangingPunct="1">
              <a:defRPr/>
            </a:pPr>
            <a:r>
              <a:rPr lang="it-IT" altLang="it-IT" sz="1800" b="1" dirty="0">
                <a:solidFill>
                  <a:srgbClr val="C00000"/>
                </a:solidFill>
                <a:latin typeface="Arial Narrow" pitchFamily="34" charset="0"/>
              </a:rPr>
              <a:t>- sanzione ordinaria da 90% a 180</a:t>
            </a:r>
            <a:r>
              <a:rPr lang="it-IT" altLang="it-IT" sz="1800" b="1" dirty="0" smtClean="0">
                <a:solidFill>
                  <a:srgbClr val="C00000"/>
                </a:solidFill>
                <a:latin typeface="Arial Narrow" pitchFamily="34" charset="0"/>
              </a:rPr>
              <a:t>%;</a:t>
            </a:r>
            <a:endParaRPr lang="it-IT" altLang="it-IT" sz="1800" b="1" dirty="0">
              <a:solidFill>
                <a:srgbClr val="C00000"/>
              </a:solidFill>
              <a:latin typeface="Arial Narrow" pitchFamily="34" charset="0"/>
            </a:endParaRPr>
          </a:p>
          <a:p>
            <a:pPr marL="0" indent="0" eaLnBrk="1" hangingPunct="1">
              <a:defRPr/>
            </a:pPr>
            <a:r>
              <a:rPr lang="it-IT" altLang="it-IT" sz="1800" b="1" dirty="0" smtClean="0">
                <a:solidFill>
                  <a:srgbClr val="C00000"/>
                </a:solidFill>
                <a:latin typeface="Arial Narrow" pitchFamily="34" charset="0"/>
              </a:rPr>
              <a:t/>
            </a:r>
            <a:br>
              <a:rPr lang="it-IT" altLang="it-IT" sz="1800" b="1" dirty="0" smtClean="0">
                <a:solidFill>
                  <a:srgbClr val="C00000"/>
                </a:solidFill>
                <a:latin typeface="Arial Narrow" pitchFamily="34" charset="0"/>
              </a:rPr>
            </a:br>
            <a:r>
              <a:rPr lang="it-IT" altLang="it-IT" sz="1800" b="1" dirty="0" smtClean="0">
                <a:solidFill>
                  <a:srgbClr val="C00000"/>
                </a:solidFill>
                <a:latin typeface="Arial Narrow" pitchFamily="34" charset="0"/>
              </a:rPr>
              <a:t>- se la violazione non ha inciso sulla corretta liquidazione del tributo: da € 250 a 2’ (es: </a:t>
            </a:r>
            <a:r>
              <a:rPr lang="it-IT" altLang="it-IT" sz="1800" b="1" dirty="0" err="1" smtClean="0">
                <a:solidFill>
                  <a:srgbClr val="C00000"/>
                </a:solidFill>
                <a:latin typeface="Arial Narrow" pitchFamily="34" charset="0"/>
              </a:rPr>
              <a:t>ft</a:t>
            </a:r>
            <a:r>
              <a:rPr lang="it-IT" altLang="it-IT" sz="1800" b="1" dirty="0" smtClean="0">
                <a:solidFill>
                  <a:srgbClr val="C00000"/>
                </a:solidFill>
                <a:latin typeface="Arial Narrow" pitchFamily="34" charset="0"/>
              </a:rPr>
              <a:t> su dichiarazione di intento)</a:t>
            </a:r>
            <a:endParaRPr lang="it-IT" altLang="it-IT" sz="1800" b="1" dirty="0">
              <a:solidFill>
                <a:srgbClr val="C00000"/>
              </a:solidFill>
              <a:latin typeface="Arial Narrow" pitchFamily="34" charset="0"/>
            </a:endParaRPr>
          </a:p>
          <a:p>
            <a:pPr marL="0" indent="0" eaLnBrk="1" hangingPunct="1">
              <a:defRPr/>
            </a:pPr>
            <a:r>
              <a:rPr lang="it-IT" altLang="it-IT" sz="1800" b="1" dirty="0">
                <a:solidFill>
                  <a:srgbClr val="C00000"/>
                </a:solidFill>
                <a:latin typeface="Arial Narrow" pitchFamily="34" charset="0"/>
              </a:rPr>
              <a:t>		</a:t>
            </a:r>
          </a:p>
          <a:p>
            <a:pPr marL="0" indent="0" eaLnBrk="1" hangingPunct="1">
              <a:defRPr/>
            </a:pPr>
            <a:endParaRPr lang="it-IT" altLang="it-IT" sz="1800" b="1" dirty="0">
              <a:solidFill>
                <a:srgbClr val="C00000"/>
              </a:solidFill>
              <a:latin typeface="Arial Narrow" pitchFamily="34" charset="0"/>
            </a:endParaRPr>
          </a:p>
        </p:txBody>
      </p:sp>
      <p:sp>
        <p:nvSpPr>
          <p:cNvPr id="7" name="AutoShape 7"/>
          <p:cNvSpPr>
            <a:spLocks noChangeArrowheads="1"/>
          </p:cNvSpPr>
          <p:nvPr/>
        </p:nvSpPr>
        <p:spPr bwMode="auto">
          <a:xfrm flipH="1">
            <a:off x="268288" y="987425"/>
            <a:ext cx="7481887" cy="365125"/>
          </a:xfrm>
          <a:prstGeom prst="roundRect">
            <a:avLst>
              <a:gd name="adj" fmla="val 16667"/>
            </a:avLst>
          </a:prstGeom>
          <a:solidFill>
            <a:schemeClr val="tx1">
              <a:lumMod val="95000"/>
            </a:schemeClr>
          </a:solidFill>
          <a:ln w="25400" algn="ctr">
            <a:solidFill>
              <a:srgbClr val="C00000"/>
            </a:solidFill>
            <a:round/>
            <a:headEnd/>
            <a:tailEnd/>
          </a:ln>
        </p:spPr>
        <p:txBody>
          <a:bodyPr tIns="108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algn="ctr" eaLnBrk="1" hangingPunct="1">
              <a:defRPr/>
            </a:pPr>
            <a:r>
              <a:rPr lang="it-IT" altLang="it-IT" sz="2000" b="1" dirty="0">
                <a:solidFill>
                  <a:srgbClr val="C00000"/>
                </a:solidFill>
                <a:latin typeface="Arial Narrow" pitchFamily="34" charset="0"/>
              </a:rPr>
              <a:t>La revisione del sistema sanzionatorio amministrativo (</a:t>
            </a:r>
            <a:r>
              <a:rPr lang="it-IT" altLang="it-IT" sz="2000" b="1" dirty="0" err="1">
                <a:solidFill>
                  <a:srgbClr val="C00000"/>
                </a:solidFill>
                <a:latin typeface="Arial Narrow" pitchFamily="34" charset="0"/>
              </a:rPr>
              <a:t>D.Lgs.</a:t>
            </a:r>
            <a:r>
              <a:rPr lang="it-IT" altLang="it-IT" sz="2000" b="1" dirty="0">
                <a:solidFill>
                  <a:srgbClr val="C00000"/>
                </a:solidFill>
                <a:latin typeface="Arial Narrow" pitchFamily="34" charset="0"/>
              </a:rPr>
              <a:t> 471/97) </a:t>
            </a:r>
          </a:p>
        </p:txBody>
      </p:sp>
      <p:sp>
        <p:nvSpPr>
          <p:cNvPr id="6" name="Segnaposto numero diapositiva 3"/>
          <p:cNvSpPr txBox="1">
            <a:spLocks noGrp="1"/>
          </p:cNvSpPr>
          <p:nvPr/>
        </p:nvSpPr>
        <p:spPr bwMode="auto">
          <a:xfrm>
            <a:off x="7180608" y="5320853"/>
            <a:ext cx="720230" cy="312738"/>
          </a:xfrm>
          <a:prstGeom prst="round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lIns="78684" tIns="39342" rIns="78684" bIns="39342"/>
          <a:lstStyle/>
          <a:p>
            <a:pPr algn="ctr" defTabSz="787400">
              <a:defRPr/>
            </a:pPr>
            <a:fld id="{900EAD78-B817-4D2C-BC4D-FD20E176C060}" type="slidenum">
              <a:rPr lang="it-IT" sz="1200" b="1">
                <a:solidFill>
                  <a:schemeClr val="tx1">
                    <a:lumMod val="85000"/>
                  </a:schemeClr>
                </a:solidFill>
                <a:effectLst>
                  <a:outerShdw blurRad="38100" dist="38100" dir="2700000" algn="tl">
                    <a:srgbClr val="010199"/>
                  </a:outerShdw>
                </a:effectLst>
                <a:latin typeface="Calibri" panose="020F0502020204030204" pitchFamily="34" charset="0"/>
              </a:rPr>
              <a:pPr algn="ctr" defTabSz="787400">
                <a:defRPr/>
              </a:pPr>
              <a:t>51</a:t>
            </a:fld>
            <a:endParaRPr lang="it-IT" sz="1200" b="1" dirty="0">
              <a:solidFill>
                <a:schemeClr val="tx1">
                  <a:lumMod val="85000"/>
                </a:schemeClr>
              </a:solidFill>
              <a:effectLst>
                <a:outerShdw blurRad="38100" dist="38100" dir="2700000" algn="tl">
                  <a:srgbClr val="010199"/>
                </a:outerShdw>
              </a:effectLst>
              <a:latin typeface="Calibri" panose="020F0502020204030204" pitchFamily="34" charset="0"/>
            </a:endParaRPr>
          </a:p>
        </p:txBody>
      </p:sp>
      <p:sp>
        <p:nvSpPr>
          <p:cNvPr id="8" name="CasellaDiTesto 7"/>
          <p:cNvSpPr txBox="1"/>
          <p:nvPr/>
        </p:nvSpPr>
        <p:spPr>
          <a:xfrm>
            <a:off x="195982" y="5248845"/>
            <a:ext cx="2016224" cy="306467"/>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a:spAutoFit/>
          </a:bodyPr>
          <a:lstStyle/>
          <a:p>
            <a:pPr>
              <a:defRPr/>
            </a:pPr>
            <a:r>
              <a:rPr lang="it-IT" sz="1200" b="1" dirty="0" smtClean="0">
                <a:latin typeface="Calibri" panose="020F0502020204030204" pitchFamily="34" charset="0"/>
              </a:rPr>
              <a:t>Messina, 19 febbraio 2016</a:t>
            </a:r>
            <a:endParaRPr lang="it-IT" sz="1200" b="1" dirty="0">
              <a:latin typeface="Calibri" panose="020F0502020204030204" pitchFamily="34" charset="0"/>
            </a:endParaRPr>
          </a:p>
        </p:txBody>
      </p:sp>
      <p:pic>
        <p:nvPicPr>
          <p:cNvPr id="10" name="Immagin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47" y="116631"/>
            <a:ext cx="2840670" cy="54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2605594"/>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5253038" y="168275"/>
            <a:ext cx="1409700" cy="400050"/>
          </a:xfrm>
          <a:prstGeom prst="rect">
            <a:avLst/>
          </a:prstGeom>
          <a:solidFill>
            <a:schemeClr val="folHlink"/>
          </a:solidFill>
          <a:ln w="9525">
            <a:solidFill>
              <a:srgbClr val="C00000"/>
            </a:solidFill>
            <a:miter lim="800000"/>
            <a:headEnd/>
            <a:tailEnd/>
          </a:ln>
        </p:spPr>
        <p:txBody>
          <a:bodyPr wrap="none">
            <a:spAutoFit/>
          </a:bodyPr>
          <a:lstStyle/>
          <a:p>
            <a:pPr algn="ctr"/>
            <a:r>
              <a:rPr lang="it-IT" altLang="it-IT" sz="2000" b="1">
                <a:solidFill>
                  <a:srgbClr val="C00000"/>
                </a:solidFill>
                <a:latin typeface="Verdana" pitchFamily="34" charset="0"/>
              </a:rPr>
              <a:t>Sanzioni</a:t>
            </a:r>
          </a:p>
        </p:txBody>
      </p:sp>
      <p:sp>
        <p:nvSpPr>
          <p:cNvPr id="9" name="AutoShape 7"/>
          <p:cNvSpPr>
            <a:spLocks noChangeArrowheads="1"/>
          </p:cNvSpPr>
          <p:nvPr/>
        </p:nvSpPr>
        <p:spPr bwMode="auto">
          <a:xfrm flipH="1">
            <a:off x="268288" y="1647825"/>
            <a:ext cx="7481887" cy="3497263"/>
          </a:xfrm>
          <a:prstGeom prst="roundRect">
            <a:avLst>
              <a:gd name="adj" fmla="val 16667"/>
            </a:avLst>
          </a:prstGeom>
          <a:solidFill>
            <a:schemeClr val="tx1">
              <a:lumMod val="95000"/>
            </a:schemeClr>
          </a:solidFill>
          <a:ln w="25400" algn="ctr">
            <a:solidFill>
              <a:srgbClr val="C00000"/>
            </a:solidFill>
            <a:round/>
            <a:headEnd/>
            <a:tailEnd/>
          </a:ln>
        </p:spPr>
        <p:txBody>
          <a:bodyPr lIns="36000" tIns="10800" rIns="360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marL="0" indent="0" eaLnBrk="1" hangingPunct="1">
              <a:defRPr/>
            </a:pPr>
            <a:r>
              <a:rPr lang="it-IT" altLang="it-IT" b="1" dirty="0">
                <a:solidFill>
                  <a:srgbClr val="C00000"/>
                </a:solidFill>
                <a:latin typeface="Arial Narrow" pitchFamily="34" charset="0"/>
              </a:rPr>
              <a:t>Il reverse </a:t>
            </a:r>
            <a:r>
              <a:rPr lang="it-IT" altLang="it-IT" b="1" dirty="0" err="1">
                <a:solidFill>
                  <a:srgbClr val="C00000"/>
                </a:solidFill>
                <a:latin typeface="Arial Narrow" pitchFamily="34" charset="0"/>
              </a:rPr>
              <a:t>charge</a:t>
            </a:r>
            <a:r>
              <a:rPr lang="it-IT" altLang="it-IT" b="1" dirty="0">
                <a:solidFill>
                  <a:srgbClr val="C00000"/>
                </a:solidFill>
                <a:latin typeface="Arial Narrow" pitchFamily="34" charset="0"/>
              </a:rPr>
              <a:t> (deroga all'art. 17 comma 1) </a:t>
            </a:r>
          </a:p>
          <a:p>
            <a:pPr marL="0" indent="0" eaLnBrk="1" hangingPunct="1">
              <a:defRPr/>
            </a:pPr>
            <a:r>
              <a:rPr lang="it-IT" altLang="it-IT" b="1" dirty="0">
                <a:solidFill>
                  <a:srgbClr val="C00000"/>
                </a:solidFill>
                <a:latin typeface="Arial Narrow" pitchFamily="34" charset="0"/>
              </a:rPr>
              <a:t>VECCHIO Art. 6 comma 9 bis </a:t>
            </a:r>
            <a:r>
              <a:rPr lang="it-IT" altLang="it-IT" b="1" dirty="0" err="1">
                <a:solidFill>
                  <a:srgbClr val="C00000"/>
                </a:solidFill>
                <a:latin typeface="Arial Narrow" pitchFamily="34" charset="0"/>
              </a:rPr>
              <a:t>D.Lgs.</a:t>
            </a:r>
            <a:r>
              <a:rPr lang="it-IT" altLang="it-IT" b="1" dirty="0">
                <a:solidFill>
                  <a:srgbClr val="C00000"/>
                </a:solidFill>
                <a:latin typeface="Arial Narrow" pitchFamily="34" charset="0"/>
              </a:rPr>
              <a:t> 472/97:</a:t>
            </a:r>
          </a:p>
          <a:p>
            <a:pPr marL="0" indent="0" eaLnBrk="1" hangingPunct="1">
              <a:defRPr/>
            </a:pPr>
            <a:r>
              <a:rPr lang="it-IT" altLang="it-IT" b="1" dirty="0">
                <a:solidFill>
                  <a:srgbClr val="C00000"/>
                </a:solidFill>
                <a:latin typeface="Arial Narrow" pitchFamily="34" charset="0"/>
              </a:rPr>
              <a:t>- per cessionario o committente (che non assolve reverse </a:t>
            </a:r>
            <a:r>
              <a:rPr lang="it-IT" altLang="it-IT" b="1" dirty="0" err="1">
                <a:solidFill>
                  <a:srgbClr val="C00000"/>
                </a:solidFill>
                <a:latin typeface="Arial Narrow" pitchFamily="34" charset="0"/>
              </a:rPr>
              <a:t>charge</a:t>
            </a:r>
            <a:r>
              <a:rPr lang="it-IT" altLang="it-IT" b="1" dirty="0">
                <a:solidFill>
                  <a:srgbClr val="C00000"/>
                </a:solidFill>
                <a:latin typeface="Arial Narrow" pitchFamily="34" charset="0"/>
              </a:rPr>
              <a:t>)  da 1 a 2 volte l'imposta, minimo euro 258 </a:t>
            </a:r>
          </a:p>
          <a:p>
            <a:pPr marL="0" indent="0" eaLnBrk="1" hangingPunct="1">
              <a:defRPr/>
            </a:pPr>
            <a:r>
              <a:rPr lang="it-IT" altLang="it-IT" b="1" dirty="0">
                <a:solidFill>
                  <a:srgbClr val="C00000"/>
                </a:solidFill>
                <a:latin typeface="Arial Narrow" pitchFamily="34" charset="0"/>
              </a:rPr>
              <a:t>- se assolvimento irregolare  3% dell'imposta, minimo euro 258</a:t>
            </a:r>
          </a:p>
          <a:p>
            <a:pPr marL="0" indent="0" eaLnBrk="1" hangingPunct="1">
              <a:defRPr/>
            </a:pPr>
            <a:endParaRPr lang="it-IT" altLang="it-IT" b="1" dirty="0">
              <a:solidFill>
                <a:srgbClr val="C00000"/>
              </a:solidFill>
              <a:latin typeface="Arial Narrow" pitchFamily="34" charset="0"/>
            </a:endParaRPr>
          </a:p>
          <a:p>
            <a:pPr marL="0" indent="0" eaLnBrk="1" hangingPunct="1">
              <a:defRPr/>
            </a:pPr>
            <a:r>
              <a:rPr lang="it-IT" altLang="it-IT" b="1" dirty="0">
                <a:solidFill>
                  <a:srgbClr val="C00000"/>
                </a:solidFill>
                <a:latin typeface="Arial Narrow" pitchFamily="34" charset="0"/>
              </a:rPr>
              <a:t>- CTR Milano, sentenza n. 2084/XII/2015: “Nel caso di reverse </a:t>
            </a:r>
            <a:r>
              <a:rPr lang="it-IT" altLang="it-IT" b="1" dirty="0" err="1">
                <a:solidFill>
                  <a:srgbClr val="C00000"/>
                </a:solidFill>
                <a:latin typeface="Arial Narrow" pitchFamily="34" charset="0"/>
              </a:rPr>
              <a:t>charge</a:t>
            </a:r>
            <a:r>
              <a:rPr lang="it-IT" altLang="it-IT" b="1" dirty="0">
                <a:solidFill>
                  <a:srgbClr val="C00000"/>
                </a:solidFill>
                <a:latin typeface="Arial Narrow" pitchFamily="34" charset="0"/>
              </a:rPr>
              <a:t> non si verificano danni per il fisco proprio per l’assenza di un debito tributario”.</a:t>
            </a:r>
          </a:p>
          <a:p>
            <a:pPr marL="0" indent="0" eaLnBrk="1" hangingPunct="1">
              <a:defRPr/>
            </a:pPr>
            <a:r>
              <a:rPr lang="it-IT" altLang="it-IT" b="1" dirty="0">
                <a:solidFill>
                  <a:srgbClr val="C00000"/>
                </a:solidFill>
                <a:latin typeface="Arial Narrow" pitchFamily="34" charset="0"/>
              </a:rPr>
              <a:t>- Numerosi pronunciamenti del Giudice Europeo [sentenze </a:t>
            </a:r>
            <a:r>
              <a:rPr lang="it-IT" altLang="it-IT" b="1" dirty="0" err="1">
                <a:solidFill>
                  <a:srgbClr val="C00000"/>
                </a:solidFill>
                <a:latin typeface="Arial Narrow" pitchFamily="34" charset="0"/>
              </a:rPr>
              <a:t>Idexx</a:t>
            </a:r>
            <a:r>
              <a:rPr lang="it-IT" altLang="it-IT" b="1" dirty="0">
                <a:solidFill>
                  <a:srgbClr val="C00000"/>
                </a:solidFill>
                <a:latin typeface="Arial Narrow" pitchFamily="34" charset="0"/>
              </a:rPr>
              <a:t> (C-590/13 del 11-12-2014), </a:t>
            </a:r>
            <a:r>
              <a:rPr lang="it-IT" altLang="it-IT" b="1" dirty="0" err="1">
                <a:solidFill>
                  <a:srgbClr val="C00000"/>
                </a:solidFill>
                <a:latin typeface="Arial Narrow" pitchFamily="34" charset="0"/>
              </a:rPr>
              <a:t>Ecotrade</a:t>
            </a:r>
            <a:r>
              <a:rPr lang="it-IT" altLang="it-IT" b="1" dirty="0">
                <a:solidFill>
                  <a:srgbClr val="C00000"/>
                </a:solidFill>
                <a:latin typeface="Arial Narrow" pitchFamily="34" charset="0"/>
              </a:rPr>
              <a:t> (C-95/07 e C-96/07)];</a:t>
            </a:r>
          </a:p>
          <a:p>
            <a:pPr marL="0" indent="0" eaLnBrk="1" hangingPunct="1">
              <a:defRPr/>
            </a:pPr>
            <a:r>
              <a:rPr lang="it-IT" altLang="it-IT" b="1" dirty="0">
                <a:solidFill>
                  <a:srgbClr val="C00000"/>
                </a:solidFill>
                <a:latin typeface="Arial Narrow" pitchFamily="34" charset="0"/>
              </a:rPr>
              <a:t>- Corte di Giustizia 12/7/2012 causa C-284/1: la sanzione deve essere proporzionata alla gravità dell’infrazione.</a:t>
            </a:r>
          </a:p>
        </p:txBody>
      </p:sp>
      <p:sp>
        <p:nvSpPr>
          <p:cNvPr id="7" name="AutoShape 7"/>
          <p:cNvSpPr>
            <a:spLocks noChangeArrowheads="1"/>
          </p:cNvSpPr>
          <p:nvPr/>
        </p:nvSpPr>
        <p:spPr bwMode="auto">
          <a:xfrm flipH="1">
            <a:off x="268288" y="987425"/>
            <a:ext cx="7481887" cy="365125"/>
          </a:xfrm>
          <a:prstGeom prst="roundRect">
            <a:avLst>
              <a:gd name="adj" fmla="val 16667"/>
            </a:avLst>
          </a:prstGeom>
          <a:solidFill>
            <a:schemeClr val="tx1">
              <a:lumMod val="95000"/>
            </a:schemeClr>
          </a:solidFill>
          <a:ln w="25400" algn="ctr">
            <a:solidFill>
              <a:srgbClr val="C00000"/>
            </a:solidFill>
            <a:round/>
            <a:headEnd/>
            <a:tailEnd/>
          </a:ln>
        </p:spPr>
        <p:txBody>
          <a:bodyPr tIns="108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algn="ctr" eaLnBrk="1" hangingPunct="1">
              <a:defRPr/>
            </a:pPr>
            <a:r>
              <a:rPr lang="it-IT" altLang="it-IT" sz="2000" b="1" dirty="0">
                <a:solidFill>
                  <a:srgbClr val="C00000"/>
                </a:solidFill>
                <a:latin typeface="Arial Narrow" pitchFamily="34" charset="0"/>
              </a:rPr>
              <a:t>La revisione del sistema sanzionatorio amministrativo (</a:t>
            </a:r>
            <a:r>
              <a:rPr lang="it-IT" altLang="it-IT" sz="2000" b="1" dirty="0" err="1">
                <a:solidFill>
                  <a:srgbClr val="C00000"/>
                </a:solidFill>
                <a:latin typeface="Arial Narrow" pitchFamily="34" charset="0"/>
              </a:rPr>
              <a:t>D.Lgs.</a:t>
            </a:r>
            <a:r>
              <a:rPr lang="it-IT" altLang="it-IT" sz="2000" b="1" dirty="0">
                <a:solidFill>
                  <a:srgbClr val="C00000"/>
                </a:solidFill>
                <a:latin typeface="Arial Narrow" pitchFamily="34" charset="0"/>
              </a:rPr>
              <a:t> 471/97) </a:t>
            </a:r>
          </a:p>
        </p:txBody>
      </p:sp>
      <p:sp>
        <p:nvSpPr>
          <p:cNvPr id="6" name="Segnaposto numero diapositiva 3"/>
          <p:cNvSpPr txBox="1">
            <a:spLocks noGrp="1"/>
          </p:cNvSpPr>
          <p:nvPr/>
        </p:nvSpPr>
        <p:spPr bwMode="auto">
          <a:xfrm>
            <a:off x="7180608" y="5320853"/>
            <a:ext cx="720230" cy="312738"/>
          </a:xfrm>
          <a:prstGeom prst="round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lIns="78684" tIns="39342" rIns="78684" bIns="39342"/>
          <a:lstStyle/>
          <a:p>
            <a:pPr algn="ctr" defTabSz="787400">
              <a:defRPr/>
            </a:pPr>
            <a:fld id="{900EAD78-B817-4D2C-BC4D-FD20E176C060}" type="slidenum">
              <a:rPr lang="it-IT" sz="1200" b="1">
                <a:solidFill>
                  <a:schemeClr val="tx1">
                    <a:lumMod val="85000"/>
                  </a:schemeClr>
                </a:solidFill>
                <a:effectLst>
                  <a:outerShdw blurRad="38100" dist="38100" dir="2700000" algn="tl">
                    <a:srgbClr val="010199"/>
                  </a:outerShdw>
                </a:effectLst>
                <a:latin typeface="Calibri" panose="020F0502020204030204" pitchFamily="34" charset="0"/>
              </a:rPr>
              <a:pPr algn="ctr" defTabSz="787400">
                <a:defRPr/>
              </a:pPr>
              <a:t>52</a:t>
            </a:fld>
            <a:endParaRPr lang="it-IT" sz="1200" b="1" dirty="0">
              <a:solidFill>
                <a:schemeClr val="tx1">
                  <a:lumMod val="85000"/>
                </a:schemeClr>
              </a:solidFill>
              <a:effectLst>
                <a:outerShdw blurRad="38100" dist="38100" dir="2700000" algn="tl">
                  <a:srgbClr val="010199"/>
                </a:outerShdw>
              </a:effectLst>
              <a:latin typeface="Calibri" panose="020F0502020204030204" pitchFamily="34" charset="0"/>
            </a:endParaRPr>
          </a:p>
        </p:txBody>
      </p:sp>
      <p:sp>
        <p:nvSpPr>
          <p:cNvPr id="8" name="CasellaDiTesto 7"/>
          <p:cNvSpPr txBox="1"/>
          <p:nvPr/>
        </p:nvSpPr>
        <p:spPr>
          <a:xfrm>
            <a:off x="195982" y="5248845"/>
            <a:ext cx="2016224" cy="306467"/>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a:spAutoFit/>
          </a:bodyPr>
          <a:lstStyle/>
          <a:p>
            <a:pPr>
              <a:defRPr/>
            </a:pPr>
            <a:r>
              <a:rPr lang="it-IT" sz="1200" b="1" dirty="0" smtClean="0">
                <a:latin typeface="Calibri" panose="020F0502020204030204" pitchFamily="34" charset="0"/>
              </a:rPr>
              <a:t>Messina, 19 febbraio 2016</a:t>
            </a:r>
            <a:endParaRPr lang="it-IT" sz="1200" b="1" dirty="0">
              <a:latin typeface="Calibri" panose="020F0502020204030204" pitchFamily="34" charset="0"/>
            </a:endParaRPr>
          </a:p>
        </p:txBody>
      </p:sp>
      <p:pic>
        <p:nvPicPr>
          <p:cNvPr id="10" name="Immagin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47" y="116631"/>
            <a:ext cx="2840670" cy="54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5253038" y="168275"/>
            <a:ext cx="1409700" cy="400050"/>
          </a:xfrm>
          <a:prstGeom prst="rect">
            <a:avLst/>
          </a:prstGeom>
          <a:solidFill>
            <a:schemeClr val="folHlink"/>
          </a:solidFill>
          <a:ln w="9525">
            <a:solidFill>
              <a:srgbClr val="C00000"/>
            </a:solidFill>
            <a:miter lim="800000"/>
            <a:headEnd/>
            <a:tailEnd/>
          </a:ln>
        </p:spPr>
        <p:txBody>
          <a:bodyPr wrap="none">
            <a:spAutoFit/>
          </a:bodyPr>
          <a:lstStyle/>
          <a:p>
            <a:pPr algn="ctr"/>
            <a:r>
              <a:rPr lang="it-IT" altLang="it-IT" sz="2000" b="1">
                <a:solidFill>
                  <a:srgbClr val="C00000"/>
                </a:solidFill>
                <a:latin typeface="Verdana" pitchFamily="34" charset="0"/>
              </a:rPr>
              <a:t>Sanzioni</a:t>
            </a:r>
          </a:p>
        </p:txBody>
      </p:sp>
      <p:sp>
        <p:nvSpPr>
          <p:cNvPr id="7" name="AutoShape 7"/>
          <p:cNvSpPr>
            <a:spLocks noChangeArrowheads="1"/>
          </p:cNvSpPr>
          <p:nvPr/>
        </p:nvSpPr>
        <p:spPr bwMode="auto">
          <a:xfrm flipH="1">
            <a:off x="268288" y="987425"/>
            <a:ext cx="7481887" cy="365125"/>
          </a:xfrm>
          <a:prstGeom prst="roundRect">
            <a:avLst>
              <a:gd name="adj" fmla="val 16667"/>
            </a:avLst>
          </a:prstGeom>
          <a:solidFill>
            <a:schemeClr val="tx1">
              <a:lumMod val="95000"/>
            </a:schemeClr>
          </a:solidFill>
          <a:ln w="25400" algn="ctr">
            <a:solidFill>
              <a:srgbClr val="C00000"/>
            </a:solidFill>
            <a:round/>
            <a:headEnd/>
            <a:tailEnd/>
          </a:ln>
        </p:spPr>
        <p:txBody>
          <a:bodyPr tIns="108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algn="ctr" eaLnBrk="1" hangingPunct="1">
              <a:defRPr/>
            </a:pPr>
            <a:r>
              <a:rPr lang="it-IT" altLang="it-IT" sz="2000" b="1" dirty="0">
                <a:solidFill>
                  <a:srgbClr val="C00000"/>
                </a:solidFill>
                <a:latin typeface="Arial Narrow" pitchFamily="34" charset="0"/>
              </a:rPr>
              <a:t>Il decreto riforma del sistema sanzionatorio e il reverse </a:t>
            </a:r>
            <a:r>
              <a:rPr lang="it-IT" altLang="it-IT" sz="2000" b="1" dirty="0" err="1" smtClean="0">
                <a:solidFill>
                  <a:srgbClr val="C00000"/>
                </a:solidFill>
                <a:latin typeface="Arial Narrow" pitchFamily="34" charset="0"/>
              </a:rPr>
              <a:t>charge</a:t>
            </a:r>
            <a:r>
              <a:rPr lang="it-IT" altLang="it-IT" sz="2000" b="1" dirty="0" smtClean="0">
                <a:solidFill>
                  <a:srgbClr val="C00000"/>
                </a:solidFill>
                <a:latin typeface="Arial Narrow" pitchFamily="34" charset="0"/>
              </a:rPr>
              <a:t> </a:t>
            </a:r>
            <a:endParaRPr lang="it-IT" altLang="it-IT" sz="2000" b="1" dirty="0">
              <a:solidFill>
                <a:srgbClr val="C00000"/>
              </a:solidFill>
              <a:latin typeface="Arial Narrow" pitchFamily="34" charset="0"/>
            </a:endParaRPr>
          </a:p>
        </p:txBody>
      </p:sp>
      <p:graphicFrame>
        <p:nvGraphicFramePr>
          <p:cNvPr id="2" name="Tabella 1"/>
          <p:cNvGraphicFramePr>
            <a:graphicFrameLocks noGrp="1"/>
          </p:cNvGraphicFramePr>
          <p:nvPr/>
        </p:nvGraphicFramePr>
        <p:xfrm>
          <a:off x="268288" y="2033588"/>
          <a:ext cx="7221537" cy="3194049"/>
        </p:xfrm>
        <a:graphic>
          <a:graphicData uri="http://schemas.openxmlformats.org/drawingml/2006/table">
            <a:tbl>
              <a:tblPr firstRow="1" firstCol="1" bandRow="1">
                <a:tableStyleId>{5C22544A-7EE6-4342-B048-85BDC9FD1C3A}</a:tableStyleId>
              </a:tblPr>
              <a:tblGrid>
                <a:gridCol w="2573807"/>
                <a:gridCol w="2093350"/>
                <a:gridCol w="2554380"/>
              </a:tblGrid>
              <a:tr h="406582">
                <a:tc>
                  <a:txBody>
                    <a:bodyPr/>
                    <a:lstStyle/>
                    <a:p>
                      <a:pPr algn="ctr">
                        <a:lnSpc>
                          <a:spcPct val="115000"/>
                        </a:lnSpc>
                        <a:spcAft>
                          <a:spcPts val="0"/>
                        </a:spcAft>
                      </a:pPr>
                      <a:r>
                        <a:rPr lang="it-IT" sz="1600" dirty="0">
                          <a:solidFill>
                            <a:srgbClr val="C00000"/>
                          </a:solidFill>
                          <a:effectLst/>
                        </a:rPr>
                        <a:t>fattispecie</a:t>
                      </a:r>
                      <a:endParaRPr lang="it-IT" sz="1600" dirty="0">
                        <a:solidFill>
                          <a:srgbClr val="C00000"/>
                        </a:solidFill>
                        <a:effectLst/>
                        <a:latin typeface="Calibri"/>
                        <a:ea typeface="Calibri"/>
                        <a:cs typeface="Times New Roman"/>
                      </a:endParaRPr>
                    </a:p>
                  </a:txBody>
                  <a:tcPr marL="51173" marR="51173" marT="0" marB="0"/>
                </a:tc>
                <a:tc>
                  <a:txBody>
                    <a:bodyPr/>
                    <a:lstStyle/>
                    <a:p>
                      <a:pPr algn="ctr">
                        <a:lnSpc>
                          <a:spcPct val="115000"/>
                        </a:lnSpc>
                        <a:spcAft>
                          <a:spcPts val="0"/>
                        </a:spcAft>
                      </a:pPr>
                      <a:r>
                        <a:rPr lang="it-IT" sz="1600" dirty="0">
                          <a:solidFill>
                            <a:srgbClr val="C00000"/>
                          </a:solidFill>
                          <a:effectLst/>
                        </a:rPr>
                        <a:t>Norma precedente</a:t>
                      </a:r>
                      <a:endParaRPr lang="it-IT" sz="1600" dirty="0">
                        <a:solidFill>
                          <a:srgbClr val="C00000"/>
                        </a:solidFill>
                        <a:effectLst/>
                        <a:latin typeface="Calibri"/>
                        <a:ea typeface="Calibri"/>
                        <a:cs typeface="Times New Roman"/>
                      </a:endParaRPr>
                    </a:p>
                  </a:txBody>
                  <a:tcPr marL="51173" marR="51173" marT="0" marB="0"/>
                </a:tc>
                <a:tc>
                  <a:txBody>
                    <a:bodyPr/>
                    <a:lstStyle/>
                    <a:p>
                      <a:pPr algn="ctr">
                        <a:lnSpc>
                          <a:spcPct val="115000"/>
                        </a:lnSpc>
                        <a:spcAft>
                          <a:spcPts val="0"/>
                        </a:spcAft>
                      </a:pPr>
                      <a:r>
                        <a:rPr lang="it-IT" sz="1600" dirty="0">
                          <a:solidFill>
                            <a:srgbClr val="C00000"/>
                          </a:solidFill>
                          <a:effectLst/>
                        </a:rPr>
                        <a:t>Nuova norma</a:t>
                      </a:r>
                      <a:endParaRPr lang="it-IT" sz="1600" dirty="0">
                        <a:solidFill>
                          <a:srgbClr val="C00000"/>
                        </a:solidFill>
                        <a:effectLst/>
                        <a:latin typeface="Calibri"/>
                        <a:ea typeface="Calibri"/>
                        <a:cs typeface="Times New Roman"/>
                      </a:endParaRPr>
                    </a:p>
                  </a:txBody>
                  <a:tcPr marL="51173" marR="51173" marT="0" marB="0"/>
                </a:tc>
              </a:tr>
              <a:tr h="1139399">
                <a:tc>
                  <a:txBody>
                    <a:bodyPr/>
                    <a:lstStyle/>
                    <a:p>
                      <a:pPr algn="just">
                        <a:lnSpc>
                          <a:spcPct val="115000"/>
                        </a:lnSpc>
                        <a:spcAft>
                          <a:spcPts val="0"/>
                        </a:spcAft>
                      </a:pPr>
                      <a:r>
                        <a:rPr lang="it-IT" sz="1300">
                          <a:effectLst/>
                        </a:rPr>
                        <a:t>corretta emissione di fattura, ma omesso reverse in capo al cessionario</a:t>
                      </a:r>
                      <a:endParaRPr lang="it-IT" sz="800">
                        <a:effectLst/>
                        <a:latin typeface="Calibri"/>
                        <a:ea typeface="Calibri"/>
                        <a:cs typeface="Times New Roman"/>
                      </a:endParaRPr>
                    </a:p>
                  </a:txBody>
                  <a:tcPr marL="51173" marR="51173" marT="0" marB="0"/>
                </a:tc>
                <a:tc>
                  <a:txBody>
                    <a:bodyPr/>
                    <a:lstStyle/>
                    <a:p>
                      <a:pPr algn="just">
                        <a:lnSpc>
                          <a:spcPct val="115000"/>
                        </a:lnSpc>
                        <a:spcAft>
                          <a:spcPts val="0"/>
                        </a:spcAft>
                      </a:pPr>
                      <a:r>
                        <a:rPr lang="it-IT" sz="1300">
                          <a:effectLst/>
                        </a:rPr>
                        <a:t>Dal 100% al 200% dell'imposta, con minimo di euro 516</a:t>
                      </a:r>
                      <a:endParaRPr lang="it-IT" sz="800">
                        <a:effectLst/>
                        <a:latin typeface="Calibri"/>
                        <a:ea typeface="Calibri"/>
                        <a:cs typeface="Times New Roman"/>
                      </a:endParaRPr>
                    </a:p>
                  </a:txBody>
                  <a:tcPr marL="51173" marR="51173" marT="0" marB="0"/>
                </a:tc>
                <a:tc>
                  <a:txBody>
                    <a:bodyPr/>
                    <a:lstStyle/>
                    <a:p>
                      <a:pPr algn="just">
                        <a:lnSpc>
                          <a:spcPct val="115000"/>
                        </a:lnSpc>
                        <a:spcAft>
                          <a:spcPts val="0"/>
                        </a:spcAft>
                      </a:pPr>
                      <a:r>
                        <a:rPr lang="it-IT" sz="1300">
                          <a:effectLst/>
                        </a:rPr>
                        <a:t>sanzione fissa (da 500 a 20.000 euro) per ciascuna infrazione, ferma restando l’applicazione delle disposizioni del cumulo giuridico</a:t>
                      </a:r>
                      <a:endParaRPr lang="it-IT" sz="800">
                        <a:effectLst/>
                        <a:latin typeface="Calibri"/>
                        <a:ea typeface="Calibri"/>
                        <a:cs typeface="Times New Roman"/>
                      </a:endParaRPr>
                    </a:p>
                  </a:txBody>
                  <a:tcPr marL="51173" marR="51173" marT="0" marB="0"/>
                </a:tc>
              </a:tr>
              <a:tr h="941753">
                <a:tc>
                  <a:txBody>
                    <a:bodyPr/>
                    <a:lstStyle/>
                    <a:p>
                      <a:pPr algn="just">
                        <a:lnSpc>
                          <a:spcPct val="115000"/>
                        </a:lnSpc>
                        <a:spcAft>
                          <a:spcPts val="0"/>
                        </a:spcAft>
                      </a:pPr>
                      <a:r>
                        <a:rPr lang="it-IT" sz="1300">
                          <a:effectLst/>
                        </a:rPr>
                        <a:t>corretta emissione di fattura, ma omesso reverse in capo al cessionario, con omessa annotazione</a:t>
                      </a:r>
                      <a:endParaRPr lang="it-IT" sz="800">
                        <a:effectLst/>
                        <a:latin typeface="Calibri"/>
                        <a:ea typeface="Calibri"/>
                        <a:cs typeface="Times New Roman"/>
                      </a:endParaRPr>
                    </a:p>
                  </a:txBody>
                  <a:tcPr marL="51173" marR="51173" marT="0" marB="0"/>
                </a:tc>
                <a:tc>
                  <a:txBody>
                    <a:bodyPr/>
                    <a:lstStyle/>
                    <a:p>
                      <a:pPr algn="just">
                        <a:lnSpc>
                          <a:spcPct val="115000"/>
                        </a:lnSpc>
                        <a:spcAft>
                          <a:spcPts val="0"/>
                        </a:spcAft>
                      </a:pPr>
                      <a:r>
                        <a:rPr lang="it-IT" sz="1300">
                          <a:effectLst/>
                        </a:rPr>
                        <a:t>Dal 100% al 200% dell'imposta, con minimo di euro 516</a:t>
                      </a:r>
                      <a:endParaRPr lang="it-IT" sz="800">
                        <a:effectLst/>
                        <a:latin typeface="Calibri"/>
                        <a:ea typeface="Calibri"/>
                        <a:cs typeface="Times New Roman"/>
                      </a:endParaRPr>
                    </a:p>
                  </a:txBody>
                  <a:tcPr marL="51173" marR="51173" marT="0" marB="0"/>
                </a:tc>
                <a:tc>
                  <a:txBody>
                    <a:bodyPr/>
                    <a:lstStyle/>
                    <a:p>
                      <a:pPr algn="just">
                        <a:lnSpc>
                          <a:spcPct val="115000"/>
                        </a:lnSpc>
                        <a:spcAft>
                          <a:spcPts val="0"/>
                        </a:spcAft>
                      </a:pPr>
                      <a:r>
                        <a:rPr lang="it-IT" sz="1300">
                          <a:effectLst/>
                        </a:rPr>
                        <a:t>sanzione dal 5% al 10%, con il limite minimo di 1.000,00 euro</a:t>
                      </a:r>
                      <a:endParaRPr lang="it-IT" sz="800">
                        <a:effectLst/>
                        <a:latin typeface="Calibri"/>
                        <a:ea typeface="Calibri"/>
                        <a:cs typeface="Times New Roman"/>
                      </a:endParaRPr>
                    </a:p>
                  </a:txBody>
                  <a:tcPr marL="51173" marR="51173" marT="0" marB="0"/>
                </a:tc>
              </a:tr>
              <a:tr h="706315">
                <a:tc>
                  <a:txBody>
                    <a:bodyPr/>
                    <a:lstStyle/>
                    <a:p>
                      <a:pPr algn="just">
                        <a:lnSpc>
                          <a:spcPct val="115000"/>
                        </a:lnSpc>
                        <a:spcAft>
                          <a:spcPts val="0"/>
                        </a:spcAft>
                      </a:pPr>
                      <a:r>
                        <a:rPr lang="it-IT" sz="1300">
                          <a:effectLst/>
                        </a:rPr>
                        <a:t>omessa fatturazione con assenza di regolarizzazione del cessionario</a:t>
                      </a:r>
                      <a:endParaRPr lang="it-IT" sz="800">
                        <a:effectLst/>
                        <a:latin typeface="Calibri"/>
                        <a:ea typeface="Calibri"/>
                        <a:cs typeface="Times New Roman"/>
                      </a:endParaRPr>
                    </a:p>
                  </a:txBody>
                  <a:tcPr marL="51173" marR="51173" marT="0" marB="0"/>
                </a:tc>
                <a:tc>
                  <a:txBody>
                    <a:bodyPr/>
                    <a:lstStyle/>
                    <a:p>
                      <a:pPr algn="just">
                        <a:lnSpc>
                          <a:spcPct val="115000"/>
                        </a:lnSpc>
                        <a:spcAft>
                          <a:spcPts val="0"/>
                        </a:spcAft>
                      </a:pPr>
                      <a:r>
                        <a:rPr lang="it-IT" sz="1300">
                          <a:effectLst/>
                        </a:rPr>
                        <a:t>Dal 100% al 200% dell'imposta, con minimo di euro 516</a:t>
                      </a:r>
                      <a:endParaRPr lang="it-IT" sz="800">
                        <a:effectLst/>
                        <a:latin typeface="Calibri"/>
                        <a:ea typeface="Calibri"/>
                        <a:cs typeface="Times New Roman"/>
                      </a:endParaRPr>
                    </a:p>
                  </a:txBody>
                  <a:tcPr marL="51173" marR="51173" marT="0" marB="0"/>
                </a:tc>
                <a:tc>
                  <a:txBody>
                    <a:bodyPr/>
                    <a:lstStyle/>
                    <a:p>
                      <a:pPr algn="just">
                        <a:lnSpc>
                          <a:spcPct val="115000"/>
                        </a:lnSpc>
                        <a:spcAft>
                          <a:spcPts val="0"/>
                        </a:spcAft>
                      </a:pPr>
                      <a:r>
                        <a:rPr lang="it-IT" sz="1300" dirty="0">
                          <a:effectLst/>
                        </a:rPr>
                        <a:t>sanzione dal 5% al 10% dell’imponibile, con un minimo di 1.000 euro</a:t>
                      </a:r>
                      <a:endParaRPr lang="it-IT" sz="800" dirty="0">
                        <a:effectLst/>
                        <a:latin typeface="Calibri"/>
                        <a:ea typeface="Calibri"/>
                        <a:cs typeface="Times New Roman"/>
                      </a:endParaRPr>
                    </a:p>
                  </a:txBody>
                  <a:tcPr marL="51173" marR="51173" marT="0" marB="0"/>
                </a:tc>
              </a:tr>
            </a:tbl>
          </a:graphicData>
        </a:graphic>
      </p:graphicFrame>
      <p:sp>
        <p:nvSpPr>
          <p:cNvPr id="9" name="AutoShape 7"/>
          <p:cNvSpPr>
            <a:spLocks noChangeArrowheads="1"/>
          </p:cNvSpPr>
          <p:nvPr/>
        </p:nvSpPr>
        <p:spPr bwMode="auto">
          <a:xfrm flipH="1">
            <a:off x="268288" y="1720850"/>
            <a:ext cx="1368425" cy="312738"/>
          </a:xfrm>
          <a:prstGeom prst="roundRect">
            <a:avLst>
              <a:gd name="adj" fmla="val 16667"/>
            </a:avLst>
          </a:prstGeom>
          <a:solidFill>
            <a:schemeClr val="tx1">
              <a:lumMod val="95000"/>
            </a:schemeClr>
          </a:solidFill>
          <a:ln w="25400" algn="ctr">
            <a:solidFill>
              <a:srgbClr val="C00000"/>
            </a:solidFill>
            <a:round/>
            <a:headEnd/>
            <a:tailEnd/>
          </a:ln>
        </p:spPr>
        <p:txBody>
          <a:bodyPr lIns="36000" tIns="10800" rIns="360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a:defRPr/>
            </a:pPr>
            <a:r>
              <a:rPr lang="it-IT" b="1" dirty="0" smtClean="0">
                <a:solidFill>
                  <a:srgbClr val="C00000"/>
                </a:solidFill>
              </a:rPr>
              <a:t>(co. </a:t>
            </a:r>
            <a:r>
              <a:rPr lang="it-IT" b="1" dirty="0">
                <a:solidFill>
                  <a:srgbClr val="C00000"/>
                </a:solidFill>
              </a:rPr>
              <a:t>9-bis): </a:t>
            </a:r>
          </a:p>
        </p:txBody>
      </p:sp>
      <p:sp>
        <p:nvSpPr>
          <p:cNvPr id="8" name="Segnaposto numero diapositiva 3"/>
          <p:cNvSpPr txBox="1">
            <a:spLocks noGrp="1"/>
          </p:cNvSpPr>
          <p:nvPr/>
        </p:nvSpPr>
        <p:spPr bwMode="auto">
          <a:xfrm>
            <a:off x="7180608" y="5320853"/>
            <a:ext cx="720230" cy="312738"/>
          </a:xfrm>
          <a:prstGeom prst="round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lIns="78684" tIns="39342" rIns="78684" bIns="39342"/>
          <a:lstStyle/>
          <a:p>
            <a:pPr algn="ctr" defTabSz="787400">
              <a:defRPr/>
            </a:pPr>
            <a:fld id="{900EAD78-B817-4D2C-BC4D-FD20E176C060}" type="slidenum">
              <a:rPr lang="it-IT" sz="1200" b="1">
                <a:solidFill>
                  <a:schemeClr val="tx1">
                    <a:lumMod val="85000"/>
                  </a:schemeClr>
                </a:solidFill>
                <a:effectLst>
                  <a:outerShdw blurRad="38100" dist="38100" dir="2700000" algn="tl">
                    <a:srgbClr val="010199"/>
                  </a:outerShdw>
                </a:effectLst>
                <a:latin typeface="Calibri" panose="020F0502020204030204" pitchFamily="34" charset="0"/>
              </a:rPr>
              <a:pPr algn="ctr" defTabSz="787400">
                <a:defRPr/>
              </a:pPr>
              <a:t>53</a:t>
            </a:fld>
            <a:endParaRPr lang="it-IT" sz="1200" b="1" dirty="0">
              <a:solidFill>
                <a:schemeClr val="tx1">
                  <a:lumMod val="85000"/>
                </a:schemeClr>
              </a:solidFill>
              <a:effectLst>
                <a:outerShdw blurRad="38100" dist="38100" dir="2700000" algn="tl">
                  <a:srgbClr val="010199"/>
                </a:outerShdw>
              </a:effectLst>
              <a:latin typeface="Calibri" panose="020F0502020204030204" pitchFamily="34" charset="0"/>
            </a:endParaRPr>
          </a:p>
        </p:txBody>
      </p:sp>
      <p:sp>
        <p:nvSpPr>
          <p:cNvPr id="10" name="CasellaDiTesto 9"/>
          <p:cNvSpPr txBox="1"/>
          <p:nvPr/>
        </p:nvSpPr>
        <p:spPr>
          <a:xfrm>
            <a:off x="195982" y="5248845"/>
            <a:ext cx="2016224" cy="306467"/>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a:spAutoFit/>
          </a:bodyPr>
          <a:lstStyle/>
          <a:p>
            <a:pPr>
              <a:defRPr/>
            </a:pPr>
            <a:r>
              <a:rPr lang="it-IT" sz="1200" b="1" dirty="0" smtClean="0">
                <a:latin typeface="Calibri" panose="020F0502020204030204" pitchFamily="34" charset="0"/>
              </a:rPr>
              <a:t>Messina, 19 febbraio 2016</a:t>
            </a:r>
            <a:endParaRPr lang="it-IT" sz="1200" b="1" dirty="0">
              <a:latin typeface="Calibri" panose="020F0502020204030204" pitchFamily="34" charset="0"/>
            </a:endParaRPr>
          </a:p>
        </p:txBody>
      </p:sp>
      <p:pic>
        <p:nvPicPr>
          <p:cNvPr id="11" name="Immagin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47" y="116631"/>
            <a:ext cx="2840670" cy="54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5253038" y="168275"/>
            <a:ext cx="1409700" cy="400050"/>
          </a:xfrm>
          <a:prstGeom prst="rect">
            <a:avLst/>
          </a:prstGeom>
          <a:solidFill>
            <a:schemeClr val="folHlink"/>
          </a:solidFill>
          <a:ln w="9525">
            <a:solidFill>
              <a:srgbClr val="C00000"/>
            </a:solidFill>
            <a:miter lim="800000"/>
            <a:headEnd/>
            <a:tailEnd/>
          </a:ln>
        </p:spPr>
        <p:txBody>
          <a:bodyPr wrap="none">
            <a:spAutoFit/>
          </a:bodyPr>
          <a:lstStyle/>
          <a:p>
            <a:pPr algn="ctr"/>
            <a:r>
              <a:rPr lang="it-IT" altLang="it-IT" sz="2000" b="1">
                <a:solidFill>
                  <a:srgbClr val="C00000"/>
                </a:solidFill>
                <a:latin typeface="Verdana" pitchFamily="34" charset="0"/>
              </a:rPr>
              <a:t>Sanzioni</a:t>
            </a:r>
          </a:p>
        </p:txBody>
      </p:sp>
      <p:sp>
        <p:nvSpPr>
          <p:cNvPr id="7" name="AutoShape 7"/>
          <p:cNvSpPr>
            <a:spLocks noChangeArrowheads="1"/>
          </p:cNvSpPr>
          <p:nvPr/>
        </p:nvSpPr>
        <p:spPr bwMode="auto">
          <a:xfrm flipH="1">
            <a:off x="268288" y="987425"/>
            <a:ext cx="7481887" cy="365125"/>
          </a:xfrm>
          <a:prstGeom prst="roundRect">
            <a:avLst>
              <a:gd name="adj" fmla="val 16667"/>
            </a:avLst>
          </a:prstGeom>
          <a:solidFill>
            <a:schemeClr val="tx1">
              <a:lumMod val="95000"/>
            </a:schemeClr>
          </a:solidFill>
          <a:ln w="25400" algn="ctr">
            <a:solidFill>
              <a:srgbClr val="C00000"/>
            </a:solidFill>
            <a:round/>
            <a:headEnd/>
            <a:tailEnd/>
          </a:ln>
        </p:spPr>
        <p:txBody>
          <a:bodyPr tIns="108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algn="ctr" eaLnBrk="1" hangingPunct="1">
              <a:defRPr/>
            </a:pPr>
            <a:r>
              <a:rPr lang="it-IT" altLang="it-IT" sz="2000" b="1" dirty="0">
                <a:solidFill>
                  <a:srgbClr val="C00000"/>
                </a:solidFill>
                <a:latin typeface="Arial Narrow" pitchFamily="34" charset="0"/>
              </a:rPr>
              <a:t>Il decreto riforma del sistema sanzionatorio e il reverse </a:t>
            </a:r>
            <a:r>
              <a:rPr lang="it-IT" altLang="it-IT" sz="2000" b="1" dirty="0" err="1" smtClean="0">
                <a:solidFill>
                  <a:srgbClr val="C00000"/>
                </a:solidFill>
                <a:latin typeface="Arial Narrow" pitchFamily="34" charset="0"/>
              </a:rPr>
              <a:t>charge</a:t>
            </a:r>
            <a:r>
              <a:rPr lang="it-IT" altLang="it-IT" sz="2000" b="1" dirty="0" smtClean="0">
                <a:solidFill>
                  <a:srgbClr val="C00000"/>
                </a:solidFill>
                <a:latin typeface="Arial Narrow" pitchFamily="34" charset="0"/>
              </a:rPr>
              <a:t> </a:t>
            </a:r>
            <a:endParaRPr lang="it-IT" altLang="it-IT" sz="2000" b="1" dirty="0">
              <a:solidFill>
                <a:srgbClr val="C00000"/>
              </a:solidFill>
              <a:latin typeface="Arial Narrow" pitchFamily="34" charset="0"/>
            </a:endParaRPr>
          </a:p>
        </p:txBody>
      </p:sp>
      <p:graphicFrame>
        <p:nvGraphicFramePr>
          <p:cNvPr id="3" name="Tabella 2"/>
          <p:cNvGraphicFramePr>
            <a:graphicFrameLocks noGrp="1"/>
          </p:cNvGraphicFramePr>
          <p:nvPr/>
        </p:nvGraphicFramePr>
        <p:xfrm>
          <a:off x="401638" y="2152650"/>
          <a:ext cx="7221536" cy="2138363"/>
        </p:xfrm>
        <a:graphic>
          <a:graphicData uri="http://schemas.openxmlformats.org/drawingml/2006/table">
            <a:tbl>
              <a:tblPr firstRow="1" firstCol="1" bandRow="1">
                <a:tableStyleId>{5C22544A-7EE6-4342-B048-85BDC9FD1C3A}</a:tableStyleId>
              </a:tblPr>
              <a:tblGrid>
                <a:gridCol w="2701265"/>
                <a:gridCol w="2133151"/>
                <a:gridCol w="2387120"/>
              </a:tblGrid>
              <a:tr h="315496">
                <a:tc>
                  <a:txBody>
                    <a:bodyPr/>
                    <a:lstStyle/>
                    <a:p>
                      <a:pPr algn="ctr">
                        <a:lnSpc>
                          <a:spcPct val="115000"/>
                        </a:lnSpc>
                        <a:spcAft>
                          <a:spcPts val="0"/>
                        </a:spcAft>
                      </a:pPr>
                      <a:r>
                        <a:rPr lang="it-IT" sz="1800" dirty="0" smtClean="0">
                          <a:solidFill>
                            <a:srgbClr val="C00000"/>
                          </a:solidFill>
                          <a:effectLst/>
                        </a:rPr>
                        <a:t>Fattispecie</a:t>
                      </a:r>
                      <a:endParaRPr lang="it-IT" sz="1800" dirty="0">
                        <a:solidFill>
                          <a:srgbClr val="C00000"/>
                        </a:solidFill>
                        <a:effectLst/>
                        <a:latin typeface="Calibri"/>
                        <a:ea typeface="Calibri"/>
                        <a:cs typeface="Times New Roman"/>
                      </a:endParaRPr>
                    </a:p>
                  </a:txBody>
                  <a:tcPr marL="51173" marR="51173" marT="0" marB="0"/>
                </a:tc>
                <a:tc>
                  <a:txBody>
                    <a:bodyPr/>
                    <a:lstStyle/>
                    <a:p>
                      <a:pPr algn="ctr">
                        <a:lnSpc>
                          <a:spcPct val="115000"/>
                        </a:lnSpc>
                        <a:spcAft>
                          <a:spcPts val="0"/>
                        </a:spcAft>
                      </a:pPr>
                      <a:r>
                        <a:rPr lang="it-IT" sz="1800" dirty="0">
                          <a:solidFill>
                            <a:srgbClr val="C00000"/>
                          </a:solidFill>
                          <a:effectLst/>
                        </a:rPr>
                        <a:t>Norma precedente</a:t>
                      </a:r>
                      <a:endParaRPr lang="it-IT" sz="1800" dirty="0">
                        <a:solidFill>
                          <a:srgbClr val="C00000"/>
                        </a:solidFill>
                        <a:effectLst/>
                        <a:latin typeface="Calibri"/>
                        <a:ea typeface="Calibri"/>
                        <a:cs typeface="Times New Roman"/>
                      </a:endParaRPr>
                    </a:p>
                  </a:txBody>
                  <a:tcPr marL="51173" marR="51173" marT="0" marB="0"/>
                </a:tc>
                <a:tc>
                  <a:txBody>
                    <a:bodyPr/>
                    <a:lstStyle/>
                    <a:p>
                      <a:pPr algn="ctr">
                        <a:lnSpc>
                          <a:spcPct val="115000"/>
                        </a:lnSpc>
                        <a:spcAft>
                          <a:spcPts val="0"/>
                        </a:spcAft>
                      </a:pPr>
                      <a:r>
                        <a:rPr lang="it-IT" sz="1800" dirty="0">
                          <a:solidFill>
                            <a:srgbClr val="C00000"/>
                          </a:solidFill>
                          <a:effectLst/>
                        </a:rPr>
                        <a:t>Nuova norma</a:t>
                      </a:r>
                      <a:endParaRPr lang="it-IT" sz="1800" dirty="0">
                        <a:solidFill>
                          <a:srgbClr val="C00000"/>
                        </a:solidFill>
                        <a:effectLst/>
                        <a:latin typeface="Calibri"/>
                        <a:ea typeface="Calibri"/>
                        <a:cs typeface="Times New Roman"/>
                      </a:endParaRPr>
                    </a:p>
                  </a:txBody>
                  <a:tcPr marL="51173" marR="51173" marT="0" marB="0"/>
                </a:tc>
              </a:tr>
              <a:tr h="1139292">
                <a:tc>
                  <a:txBody>
                    <a:bodyPr/>
                    <a:lstStyle/>
                    <a:p>
                      <a:pPr algn="just">
                        <a:lnSpc>
                          <a:spcPct val="115000"/>
                        </a:lnSpc>
                        <a:spcAft>
                          <a:spcPts val="0"/>
                        </a:spcAft>
                      </a:pPr>
                      <a:r>
                        <a:rPr lang="it-IT" sz="1300">
                          <a:effectLst/>
                        </a:rPr>
                        <a:t>Se l’imposta è stata applicata ordinariamente e versata dal cedente/prestatore in luogo dell'applicazione del reverse charge</a:t>
                      </a:r>
                      <a:endParaRPr lang="it-IT" sz="800">
                        <a:effectLst/>
                        <a:latin typeface="Calibri"/>
                        <a:ea typeface="Calibri"/>
                        <a:cs typeface="Times New Roman"/>
                      </a:endParaRPr>
                    </a:p>
                  </a:txBody>
                  <a:tcPr marL="51173" marR="51173" marT="0" marB="0"/>
                </a:tc>
                <a:tc>
                  <a:txBody>
                    <a:bodyPr/>
                    <a:lstStyle/>
                    <a:p>
                      <a:pPr algn="just">
                        <a:lnSpc>
                          <a:spcPct val="115000"/>
                        </a:lnSpc>
                        <a:spcAft>
                          <a:spcPts val="0"/>
                        </a:spcAft>
                      </a:pPr>
                      <a:r>
                        <a:rPr lang="it-IT" sz="1300">
                          <a:effectLst/>
                        </a:rPr>
                        <a:t>3% dell'imposta</a:t>
                      </a:r>
                      <a:endParaRPr lang="it-IT" sz="800">
                        <a:effectLst/>
                        <a:latin typeface="Calibri"/>
                        <a:ea typeface="Calibri"/>
                        <a:cs typeface="Times New Roman"/>
                      </a:endParaRPr>
                    </a:p>
                  </a:txBody>
                  <a:tcPr marL="51173" marR="51173" marT="0" marB="0"/>
                </a:tc>
                <a:tc>
                  <a:txBody>
                    <a:bodyPr/>
                    <a:lstStyle/>
                    <a:p>
                      <a:pPr algn="just">
                        <a:lnSpc>
                          <a:spcPct val="115000"/>
                        </a:lnSpc>
                        <a:spcAft>
                          <a:spcPts val="0"/>
                        </a:spcAft>
                      </a:pPr>
                      <a:r>
                        <a:rPr lang="it-IT" sz="1300">
                          <a:effectLst/>
                        </a:rPr>
                        <a:t>sanzione in misura fissa (da 250 a 10.000 euro)</a:t>
                      </a:r>
                      <a:endParaRPr lang="it-IT" sz="800">
                        <a:effectLst/>
                        <a:latin typeface="Calibri"/>
                        <a:ea typeface="Calibri"/>
                        <a:cs typeface="Times New Roman"/>
                      </a:endParaRPr>
                    </a:p>
                  </a:txBody>
                  <a:tcPr marL="51173" marR="51173" marT="0" marB="0"/>
                </a:tc>
              </a:tr>
              <a:tr h="683575">
                <a:tc>
                  <a:txBody>
                    <a:bodyPr/>
                    <a:lstStyle/>
                    <a:p>
                      <a:pPr algn="just">
                        <a:lnSpc>
                          <a:spcPct val="115000"/>
                        </a:lnSpc>
                        <a:spcAft>
                          <a:spcPts val="0"/>
                        </a:spcAft>
                      </a:pPr>
                      <a:r>
                        <a:rPr lang="it-IT" sz="1300" dirty="0">
                          <a:effectLst/>
                        </a:rPr>
                        <a:t>Se però tale comportamento è stato determinato da intenti fraudolenti </a:t>
                      </a:r>
                      <a:endParaRPr lang="it-IT" sz="800" dirty="0">
                        <a:effectLst/>
                        <a:latin typeface="Calibri"/>
                        <a:ea typeface="Calibri"/>
                        <a:cs typeface="Times New Roman"/>
                      </a:endParaRPr>
                    </a:p>
                  </a:txBody>
                  <a:tcPr marL="51173" marR="51173" marT="0" marB="0"/>
                </a:tc>
                <a:tc>
                  <a:txBody>
                    <a:bodyPr/>
                    <a:lstStyle/>
                    <a:p>
                      <a:pPr algn="just">
                        <a:lnSpc>
                          <a:spcPct val="115000"/>
                        </a:lnSpc>
                        <a:spcAft>
                          <a:spcPts val="0"/>
                        </a:spcAft>
                      </a:pPr>
                      <a:r>
                        <a:rPr lang="it-IT" sz="1300">
                          <a:effectLst/>
                        </a:rPr>
                        <a:t>Aggravante non prevista</a:t>
                      </a:r>
                      <a:endParaRPr lang="it-IT" sz="800">
                        <a:effectLst/>
                        <a:latin typeface="Calibri"/>
                        <a:ea typeface="Calibri"/>
                        <a:cs typeface="Times New Roman"/>
                      </a:endParaRPr>
                    </a:p>
                  </a:txBody>
                  <a:tcPr marL="51173" marR="51173" marT="0" marB="0"/>
                </a:tc>
                <a:tc>
                  <a:txBody>
                    <a:bodyPr/>
                    <a:lstStyle/>
                    <a:p>
                      <a:pPr algn="just">
                        <a:lnSpc>
                          <a:spcPct val="115000"/>
                        </a:lnSpc>
                        <a:spcAft>
                          <a:spcPts val="0"/>
                        </a:spcAft>
                      </a:pPr>
                      <a:r>
                        <a:rPr lang="it-IT" sz="1300" dirty="0">
                          <a:effectLst/>
                        </a:rPr>
                        <a:t>sanzione base (dal 90 al 180%)</a:t>
                      </a:r>
                      <a:endParaRPr lang="it-IT" sz="800" dirty="0">
                        <a:effectLst/>
                        <a:latin typeface="Calibri"/>
                        <a:ea typeface="Calibri"/>
                        <a:cs typeface="Times New Roman"/>
                      </a:endParaRPr>
                    </a:p>
                  </a:txBody>
                  <a:tcPr marL="51173" marR="51173" marT="0" marB="0"/>
                </a:tc>
              </a:tr>
            </a:tbl>
          </a:graphicData>
        </a:graphic>
      </p:graphicFrame>
      <p:sp>
        <p:nvSpPr>
          <p:cNvPr id="9" name="AutoShape 7"/>
          <p:cNvSpPr>
            <a:spLocks noChangeArrowheads="1"/>
          </p:cNvSpPr>
          <p:nvPr/>
        </p:nvSpPr>
        <p:spPr bwMode="auto">
          <a:xfrm flipH="1">
            <a:off x="412750" y="1838325"/>
            <a:ext cx="2590800" cy="314325"/>
          </a:xfrm>
          <a:prstGeom prst="roundRect">
            <a:avLst>
              <a:gd name="adj" fmla="val 16667"/>
            </a:avLst>
          </a:prstGeom>
          <a:solidFill>
            <a:schemeClr val="tx1">
              <a:lumMod val="95000"/>
            </a:schemeClr>
          </a:solidFill>
          <a:ln w="25400" algn="ctr">
            <a:solidFill>
              <a:srgbClr val="C00000"/>
            </a:solidFill>
            <a:round/>
            <a:headEnd/>
            <a:tailEnd/>
          </a:ln>
        </p:spPr>
        <p:txBody>
          <a:bodyPr lIns="36000" tIns="10800" rIns="360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a:defRPr/>
            </a:pPr>
            <a:r>
              <a:rPr lang="it-IT" b="1" dirty="0">
                <a:solidFill>
                  <a:srgbClr val="C00000"/>
                </a:solidFill>
              </a:rPr>
              <a:t>Eccezioni </a:t>
            </a:r>
            <a:r>
              <a:rPr lang="it-IT" b="1" dirty="0" smtClean="0">
                <a:solidFill>
                  <a:srgbClr val="C00000"/>
                </a:solidFill>
              </a:rPr>
              <a:t>(co. </a:t>
            </a:r>
            <a:r>
              <a:rPr lang="it-IT" b="1" dirty="0">
                <a:solidFill>
                  <a:srgbClr val="C00000"/>
                </a:solidFill>
              </a:rPr>
              <a:t>9bis1)</a:t>
            </a:r>
          </a:p>
        </p:txBody>
      </p:sp>
      <p:sp>
        <p:nvSpPr>
          <p:cNvPr id="8" name="Segnaposto numero diapositiva 3"/>
          <p:cNvSpPr txBox="1">
            <a:spLocks noGrp="1"/>
          </p:cNvSpPr>
          <p:nvPr/>
        </p:nvSpPr>
        <p:spPr bwMode="auto">
          <a:xfrm>
            <a:off x="7180608" y="5320853"/>
            <a:ext cx="720230" cy="312738"/>
          </a:xfrm>
          <a:prstGeom prst="round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lIns="78684" tIns="39342" rIns="78684" bIns="39342"/>
          <a:lstStyle/>
          <a:p>
            <a:pPr algn="ctr" defTabSz="787400">
              <a:defRPr/>
            </a:pPr>
            <a:fld id="{900EAD78-B817-4D2C-BC4D-FD20E176C060}" type="slidenum">
              <a:rPr lang="it-IT" sz="1200" b="1">
                <a:solidFill>
                  <a:schemeClr val="tx1">
                    <a:lumMod val="85000"/>
                  </a:schemeClr>
                </a:solidFill>
                <a:effectLst>
                  <a:outerShdw blurRad="38100" dist="38100" dir="2700000" algn="tl">
                    <a:srgbClr val="010199"/>
                  </a:outerShdw>
                </a:effectLst>
                <a:latin typeface="Calibri" panose="020F0502020204030204" pitchFamily="34" charset="0"/>
              </a:rPr>
              <a:pPr algn="ctr" defTabSz="787400">
                <a:defRPr/>
              </a:pPr>
              <a:t>54</a:t>
            </a:fld>
            <a:endParaRPr lang="it-IT" sz="1200" b="1" dirty="0">
              <a:solidFill>
                <a:schemeClr val="tx1">
                  <a:lumMod val="85000"/>
                </a:schemeClr>
              </a:solidFill>
              <a:effectLst>
                <a:outerShdw blurRad="38100" dist="38100" dir="2700000" algn="tl">
                  <a:srgbClr val="010199"/>
                </a:outerShdw>
              </a:effectLst>
              <a:latin typeface="Calibri" panose="020F0502020204030204" pitchFamily="34" charset="0"/>
            </a:endParaRPr>
          </a:p>
        </p:txBody>
      </p:sp>
      <p:sp>
        <p:nvSpPr>
          <p:cNvPr id="10" name="CasellaDiTesto 9"/>
          <p:cNvSpPr txBox="1"/>
          <p:nvPr/>
        </p:nvSpPr>
        <p:spPr>
          <a:xfrm>
            <a:off x="195982" y="5248845"/>
            <a:ext cx="2016224" cy="306467"/>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a:spAutoFit/>
          </a:bodyPr>
          <a:lstStyle/>
          <a:p>
            <a:pPr>
              <a:defRPr/>
            </a:pPr>
            <a:r>
              <a:rPr lang="it-IT" sz="1200" b="1" dirty="0" smtClean="0">
                <a:latin typeface="Calibri" panose="020F0502020204030204" pitchFamily="34" charset="0"/>
              </a:rPr>
              <a:t>Messina, 19 febbraio 2016</a:t>
            </a:r>
            <a:endParaRPr lang="it-IT" sz="1200" b="1" dirty="0">
              <a:latin typeface="Calibri" panose="020F0502020204030204" pitchFamily="34" charset="0"/>
            </a:endParaRPr>
          </a:p>
        </p:txBody>
      </p:sp>
      <p:pic>
        <p:nvPicPr>
          <p:cNvPr id="11" name="Immagin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47" y="116631"/>
            <a:ext cx="2840670" cy="54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6203950" y="136525"/>
            <a:ext cx="1408113" cy="400050"/>
          </a:xfrm>
          <a:prstGeom prst="rect">
            <a:avLst/>
          </a:prstGeom>
          <a:solidFill>
            <a:schemeClr val="folHlink"/>
          </a:solidFill>
          <a:ln w="9525">
            <a:solidFill>
              <a:srgbClr val="C00000"/>
            </a:solidFill>
            <a:miter lim="800000"/>
            <a:headEnd/>
            <a:tailEnd/>
          </a:ln>
        </p:spPr>
        <p:txBody>
          <a:bodyPr wrap="none">
            <a:spAutoFit/>
          </a:bodyPr>
          <a:lstStyle/>
          <a:p>
            <a:pPr algn="ctr"/>
            <a:r>
              <a:rPr lang="it-IT" altLang="it-IT" sz="2000" b="1">
                <a:solidFill>
                  <a:srgbClr val="C00000"/>
                </a:solidFill>
                <a:latin typeface="Verdana" pitchFamily="34" charset="0"/>
              </a:rPr>
              <a:t>Sanzioni</a:t>
            </a:r>
          </a:p>
        </p:txBody>
      </p:sp>
      <p:sp>
        <p:nvSpPr>
          <p:cNvPr id="7" name="AutoShape 7"/>
          <p:cNvSpPr>
            <a:spLocks noChangeArrowheads="1"/>
          </p:cNvSpPr>
          <p:nvPr/>
        </p:nvSpPr>
        <p:spPr bwMode="auto">
          <a:xfrm flipH="1">
            <a:off x="268288" y="784225"/>
            <a:ext cx="7481887" cy="365125"/>
          </a:xfrm>
          <a:prstGeom prst="roundRect">
            <a:avLst>
              <a:gd name="adj" fmla="val 16667"/>
            </a:avLst>
          </a:prstGeom>
          <a:solidFill>
            <a:schemeClr val="tx1">
              <a:lumMod val="95000"/>
            </a:schemeClr>
          </a:solidFill>
          <a:ln w="25400" algn="ctr">
            <a:solidFill>
              <a:srgbClr val="C00000"/>
            </a:solidFill>
            <a:round/>
            <a:headEnd/>
            <a:tailEnd/>
          </a:ln>
        </p:spPr>
        <p:txBody>
          <a:bodyPr tIns="108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algn="ctr" eaLnBrk="1" hangingPunct="1">
              <a:defRPr/>
            </a:pPr>
            <a:r>
              <a:rPr lang="it-IT" altLang="it-IT" sz="2000" b="1" dirty="0">
                <a:solidFill>
                  <a:srgbClr val="C00000"/>
                </a:solidFill>
                <a:latin typeface="Arial Narrow" pitchFamily="34" charset="0"/>
              </a:rPr>
              <a:t>Il decreto riforma del sistema sanzionatorio e il reverse </a:t>
            </a:r>
            <a:r>
              <a:rPr lang="it-IT" altLang="it-IT" sz="2000" b="1" dirty="0" err="1" smtClean="0">
                <a:solidFill>
                  <a:srgbClr val="C00000"/>
                </a:solidFill>
                <a:latin typeface="Arial Narrow" pitchFamily="34" charset="0"/>
              </a:rPr>
              <a:t>charge</a:t>
            </a:r>
            <a:r>
              <a:rPr lang="it-IT" altLang="it-IT" sz="2000" b="1" dirty="0" smtClean="0">
                <a:solidFill>
                  <a:srgbClr val="C00000"/>
                </a:solidFill>
                <a:latin typeface="Arial Narrow" pitchFamily="34" charset="0"/>
              </a:rPr>
              <a:t> </a:t>
            </a:r>
            <a:endParaRPr lang="it-IT" altLang="it-IT" sz="2000" b="1" dirty="0">
              <a:solidFill>
                <a:srgbClr val="C00000"/>
              </a:solidFill>
              <a:latin typeface="Arial Narrow" pitchFamily="34" charset="0"/>
            </a:endParaRPr>
          </a:p>
        </p:txBody>
      </p:sp>
      <p:graphicFrame>
        <p:nvGraphicFramePr>
          <p:cNvPr id="2" name="Tabella 1"/>
          <p:cNvGraphicFramePr>
            <a:graphicFrameLocks noGrp="1"/>
          </p:cNvGraphicFramePr>
          <p:nvPr/>
        </p:nvGraphicFramePr>
        <p:xfrm>
          <a:off x="319088" y="1646238"/>
          <a:ext cx="7221537" cy="3621087"/>
        </p:xfrm>
        <a:graphic>
          <a:graphicData uri="http://schemas.openxmlformats.org/drawingml/2006/table">
            <a:tbl>
              <a:tblPr firstRow="1" firstCol="1" bandRow="1">
                <a:tableStyleId>{5C22544A-7EE6-4342-B048-85BDC9FD1C3A}</a:tableStyleId>
              </a:tblPr>
              <a:tblGrid>
                <a:gridCol w="3034704"/>
                <a:gridCol w="1296144"/>
                <a:gridCol w="2890689"/>
              </a:tblGrid>
              <a:tr h="560850">
                <a:tc>
                  <a:txBody>
                    <a:bodyPr/>
                    <a:lstStyle/>
                    <a:p>
                      <a:pPr algn="ctr">
                        <a:lnSpc>
                          <a:spcPct val="115000"/>
                        </a:lnSpc>
                        <a:spcAft>
                          <a:spcPts val="0"/>
                        </a:spcAft>
                      </a:pPr>
                      <a:r>
                        <a:rPr lang="it-IT" sz="1600" dirty="0">
                          <a:effectLst/>
                        </a:rPr>
                        <a:t>fattispecie</a:t>
                      </a:r>
                      <a:endParaRPr lang="it-IT" sz="1600" dirty="0">
                        <a:effectLst/>
                        <a:latin typeface="Calibri"/>
                        <a:ea typeface="Calibri"/>
                        <a:cs typeface="Times New Roman"/>
                      </a:endParaRPr>
                    </a:p>
                  </a:txBody>
                  <a:tcPr marL="51173" marR="51173" marT="0" marB="0"/>
                </a:tc>
                <a:tc>
                  <a:txBody>
                    <a:bodyPr/>
                    <a:lstStyle/>
                    <a:p>
                      <a:pPr algn="ctr">
                        <a:lnSpc>
                          <a:spcPct val="115000"/>
                        </a:lnSpc>
                        <a:spcAft>
                          <a:spcPts val="0"/>
                        </a:spcAft>
                      </a:pPr>
                      <a:r>
                        <a:rPr lang="it-IT" sz="1600" dirty="0">
                          <a:effectLst/>
                        </a:rPr>
                        <a:t>Norma precedente</a:t>
                      </a:r>
                      <a:endParaRPr lang="it-IT" sz="1600" dirty="0">
                        <a:effectLst/>
                        <a:latin typeface="Calibri"/>
                        <a:ea typeface="Calibri"/>
                        <a:cs typeface="Times New Roman"/>
                      </a:endParaRPr>
                    </a:p>
                  </a:txBody>
                  <a:tcPr marL="51173" marR="51173" marT="0" marB="0"/>
                </a:tc>
                <a:tc>
                  <a:txBody>
                    <a:bodyPr/>
                    <a:lstStyle/>
                    <a:p>
                      <a:pPr algn="ctr">
                        <a:lnSpc>
                          <a:spcPct val="115000"/>
                        </a:lnSpc>
                        <a:spcAft>
                          <a:spcPts val="0"/>
                        </a:spcAft>
                      </a:pPr>
                      <a:r>
                        <a:rPr lang="it-IT" sz="1600" dirty="0">
                          <a:effectLst/>
                        </a:rPr>
                        <a:t>Nuova norma</a:t>
                      </a:r>
                      <a:endParaRPr lang="it-IT" sz="1600" dirty="0">
                        <a:effectLst/>
                        <a:latin typeface="Calibri"/>
                        <a:ea typeface="Calibri"/>
                        <a:cs typeface="Times New Roman"/>
                      </a:endParaRPr>
                    </a:p>
                  </a:txBody>
                  <a:tcPr marL="51173" marR="51173" marT="0" marB="0"/>
                </a:tc>
              </a:tr>
              <a:tr h="1412417">
                <a:tc>
                  <a:txBody>
                    <a:bodyPr/>
                    <a:lstStyle/>
                    <a:p>
                      <a:pPr algn="just">
                        <a:lnSpc>
                          <a:spcPct val="115000"/>
                        </a:lnSpc>
                        <a:spcAft>
                          <a:spcPts val="0"/>
                        </a:spcAft>
                      </a:pPr>
                      <a:r>
                        <a:rPr lang="it-IT" sz="1300">
                          <a:effectLst/>
                        </a:rPr>
                        <a:t>Se il cessionario ha assolto l’imposta con il meccanismo dell'inversione contabile in luogo dell'assolvimento ordinario</a:t>
                      </a:r>
                      <a:endParaRPr lang="it-IT" sz="800">
                        <a:effectLst/>
                        <a:latin typeface="Calibri"/>
                        <a:ea typeface="Calibri"/>
                        <a:cs typeface="Times New Roman"/>
                      </a:endParaRPr>
                    </a:p>
                  </a:txBody>
                  <a:tcPr marL="51173" marR="51173" marT="0" marB="0"/>
                </a:tc>
                <a:tc>
                  <a:txBody>
                    <a:bodyPr/>
                    <a:lstStyle/>
                    <a:p>
                      <a:pPr algn="just">
                        <a:lnSpc>
                          <a:spcPct val="115000"/>
                        </a:lnSpc>
                        <a:spcAft>
                          <a:spcPts val="0"/>
                        </a:spcAft>
                      </a:pPr>
                      <a:r>
                        <a:rPr lang="it-IT" sz="1300">
                          <a:effectLst/>
                        </a:rPr>
                        <a:t>3% dell'imposta</a:t>
                      </a:r>
                      <a:endParaRPr lang="it-IT" sz="800">
                        <a:effectLst/>
                        <a:latin typeface="Calibri"/>
                        <a:ea typeface="Calibri"/>
                        <a:cs typeface="Times New Roman"/>
                      </a:endParaRPr>
                    </a:p>
                  </a:txBody>
                  <a:tcPr marL="51173" marR="51173" marT="0" marB="0"/>
                </a:tc>
                <a:tc>
                  <a:txBody>
                    <a:bodyPr/>
                    <a:lstStyle/>
                    <a:p>
                      <a:pPr algn="just">
                        <a:lnSpc>
                          <a:spcPct val="115000"/>
                        </a:lnSpc>
                        <a:spcAft>
                          <a:spcPts val="0"/>
                        </a:spcAft>
                      </a:pPr>
                      <a:r>
                        <a:rPr lang="it-IT" sz="1300">
                          <a:effectLst/>
                        </a:rPr>
                        <a:t>sanzione in misura fissa (da 250 a 10.000) in capo al cedente/prestatore, salvaguardando il diritto alla detrazione del cessionario, ma senza obbligo di regolarizzazione dell'operazione</a:t>
                      </a:r>
                      <a:endParaRPr lang="it-IT" sz="800">
                        <a:effectLst/>
                        <a:latin typeface="Calibri"/>
                        <a:ea typeface="Calibri"/>
                        <a:cs typeface="Times New Roman"/>
                      </a:endParaRPr>
                    </a:p>
                  </a:txBody>
                  <a:tcPr marL="51173" marR="51173" marT="0" marB="0"/>
                </a:tc>
              </a:tr>
              <a:tr h="706209">
                <a:tc>
                  <a:txBody>
                    <a:bodyPr/>
                    <a:lstStyle/>
                    <a:p>
                      <a:pPr algn="just">
                        <a:lnSpc>
                          <a:spcPct val="115000"/>
                        </a:lnSpc>
                        <a:spcAft>
                          <a:spcPts val="0"/>
                        </a:spcAft>
                      </a:pPr>
                      <a:r>
                        <a:rPr lang="it-IT" sz="1300">
                          <a:effectLst/>
                        </a:rPr>
                        <a:t>Se però tale comportamento è stato determinato da intenti fraudolenti</a:t>
                      </a:r>
                      <a:endParaRPr lang="it-IT" sz="800">
                        <a:effectLst/>
                        <a:latin typeface="Calibri"/>
                        <a:ea typeface="Calibri"/>
                        <a:cs typeface="Times New Roman"/>
                      </a:endParaRPr>
                    </a:p>
                  </a:txBody>
                  <a:tcPr marL="51173" marR="51173" marT="0" marB="0"/>
                </a:tc>
                <a:tc>
                  <a:txBody>
                    <a:bodyPr/>
                    <a:lstStyle/>
                    <a:p>
                      <a:pPr algn="just">
                        <a:lnSpc>
                          <a:spcPct val="115000"/>
                        </a:lnSpc>
                        <a:spcAft>
                          <a:spcPts val="0"/>
                        </a:spcAft>
                      </a:pPr>
                      <a:r>
                        <a:rPr lang="it-IT" sz="1300">
                          <a:effectLst/>
                        </a:rPr>
                        <a:t>Aggravante non prevista</a:t>
                      </a:r>
                      <a:endParaRPr lang="it-IT" sz="800">
                        <a:effectLst/>
                        <a:latin typeface="Calibri"/>
                        <a:ea typeface="Calibri"/>
                        <a:cs typeface="Times New Roman"/>
                      </a:endParaRPr>
                    </a:p>
                  </a:txBody>
                  <a:tcPr marL="51173" marR="51173" marT="0" marB="0"/>
                </a:tc>
                <a:tc>
                  <a:txBody>
                    <a:bodyPr/>
                    <a:lstStyle/>
                    <a:p>
                      <a:pPr algn="just">
                        <a:lnSpc>
                          <a:spcPct val="115000"/>
                        </a:lnSpc>
                        <a:spcAft>
                          <a:spcPts val="0"/>
                        </a:spcAft>
                      </a:pPr>
                      <a:r>
                        <a:rPr lang="it-IT" sz="1300">
                          <a:effectLst/>
                        </a:rPr>
                        <a:t>sanzione base (dal 90 al 180%)</a:t>
                      </a:r>
                      <a:endParaRPr lang="it-IT" sz="800">
                        <a:effectLst/>
                        <a:latin typeface="Calibri"/>
                        <a:ea typeface="Calibri"/>
                        <a:cs typeface="Times New Roman"/>
                      </a:endParaRPr>
                    </a:p>
                  </a:txBody>
                  <a:tcPr marL="51173" marR="51173" marT="0" marB="0"/>
                </a:tc>
              </a:tr>
              <a:tr h="941611">
                <a:tc>
                  <a:txBody>
                    <a:bodyPr/>
                    <a:lstStyle/>
                    <a:p>
                      <a:pPr algn="just">
                        <a:lnSpc>
                          <a:spcPct val="115000"/>
                        </a:lnSpc>
                        <a:spcAft>
                          <a:spcPts val="0"/>
                        </a:spcAft>
                      </a:pPr>
                      <a:r>
                        <a:rPr lang="it-IT" sz="1300">
                          <a:effectLst/>
                        </a:rPr>
                        <a:t>Se è stata erroneamente applicato il reverse charge ad operazioni esenti, non imponibili o non soggette ad imposta</a:t>
                      </a:r>
                      <a:endParaRPr lang="it-IT" sz="800">
                        <a:effectLst/>
                        <a:latin typeface="Calibri"/>
                        <a:ea typeface="Calibri"/>
                        <a:cs typeface="Times New Roman"/>
                      </a:endParaRPr>
                    </a:p>
                  </a:txBody>
                  <a:tcPr marL="51173" marR="51173" marT="0" marB="0"/>
                </a:tc>
                <a:tc>
                  <a:txBody>
                    <a:bodyPr/>
                    <a:lstStyle/>
                    <a:p>
                      <a:pPr algn="just">
                        <a:lnSpc>
                          <a:spcPct val="115000"/>
                        </a:lnSpc>
                        <a:spcAft>
                          <a:spcPts val="0"/>
                        </a:spcAft>
                      </a:pPr>
                      <a:r>
                        <a:rPr lang="it-IT" sz="1300">
                          <a:effectLst/>
                        </a:rPr>
                        <a:t>Fattispecie non prevista</a:t>
                      </a:r>
                      <a:endParaRPr lang="it-IT" sz="800">
                        <a:effectLst/>
                        <a:latin typeface="Calibri"/>
                        <a:ea typeface="Calibri"/>
                        <a:cs typeface="Times New Roman"/>
                      </a:endParaRPr>
                    </a:p>
                  </a:txBody>
                  <a:tcPr marL="51173" marR="51173" marT="0" marB="0"/>
                </a:tc>
                <a:tc>
                  <a:txBody>
                    <a:bodyPr/>
                    <a:lstStyle/>
                    <a:p>
                      <a:pPr algn="just">
                        <a:lnSpc>
                          <a:spcPct val="115000"/>
                        </a:lnSpc>
                        <a:spcAft>
                          <a:spcPts val="0"/>
                        </a:spcAft>
                      </a:pPr>
                      <a:r>
                        <a:rPr lang="it-IT" sz="1300" dirty="0">
                          <a:effectLst/>
                        </a:rPr>
                        <a:t>nella contabilità IVA devono essere eliminati sia il debito sia il credito erroneamente registrati, con effetti neutrali</a:t>
                      </a:r>
                      <a:endParaRPr lang="it-IT" sz="800" dirty="0">
                        <a:effectLst/>
                        <a:latin typeface="Calibri"/>
                        <a:ea typeface="Calibri"/>
                        <a:cs typeface="Times New Roman"/>
                      </a:endParaRPr>
                    </a:p>
                  </a:txBody>
                  <a:tcPr marL="51173" marR="51173" marT="0" marB="0"/>
                </a:tc>
              </a:tr>
            </a:tbl>
          </a:graphicData>
        </a:graphic>
      </p:graphicFrame>
      <p:sp>
        <p:nvSpPr>
          <p:cNvPr id="9" name="AutoShape 7"/>
          <p:cNvSpPr>
            <a:spLocks noChangeArrowheads="1"/>
          </p:cNvSpPr>
          <p:nvPr/>
        </p:nvSpPr>
        <p:spPr bwMode="auto">
          <a:xfrm flipH="1">
            <a:off x="339725" y="1360488"/>
            <a:ext cx="3384550" cy="312737"/>
          </a:xfrm>
          <a:prstGeom prst="roundRect">
            <a:avLst>
              <a:gd name="adj" fmla="val 16667"/>
            </a:avLst>
          </a:prstGeom>
          <a:solidFill>
            <a:schemeClr val="tx1">
              <a:lumMod val="95000"/>
            </a:schemeClr>
          </a:solidFill>
          <a:ln w="25400" algn="ctr">
            <a:solidFill>
              <a:srgbClr val="C00000"/>
            </a:solidFill>
            <a:round/>
            <a:headEnd/>
            <a:tailEnd/>
          </a:ln>
        </p:spPr>
        <p:txBody>
          <a:bodyPr lIns="36000" tIns="10800" rIns="360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a:defRPr/>
            </a:pPr>
            <a:r>
              <a:rPr lang="it-IT" b="1" dirty="0">
                <a:solidFill>
                  <a:srgbClr val="C00000"/>
                </a:solidFill>
              </a:rPr>
              <a:t>Altre ipotesi </a:t>
            </a:r>
            <a:r>
              <a:rPr lang="it-IT" b="1" dirty="0" smtClean="0">
                <a:solidFill>
                  <a:srgbClr val="C00000"/>
                </a:solidFill>
              </a:rPr>
              <a:t>(co. </a:t>
            </a:r>
            <a:r>
              <a:rPr lang="it-IT" b="1" dirty="0">
                <a:solidFill>
                  <a:srgbClr val="C00000"/>
                </a:solidFill>
              </a:rPr>
              <a:t>9bis2 e 9bis3)</a:t>
            </a:r>
          </a:p>
        </p:txBody>
      </p:sp>
      <p:sp>
        <p:nvSpPr>
          <p:cNvPr id="8" name="Segnaposto numero diapositiva 3"/>
          <p:cNvSpPr txBox="1">
            <a:spLocks noGrp="1"/>
          </p:cNvSpPr>
          <p:nvPr/>
        </p:nvSpPr>
        <p:spPr bwMode="auto">
          <a:xfrm>
            <a:off x="7180608" y="5320853"/>
            <a:ext cx="720230" cy="312738"/>
          </a:xfrm>
          <a:prstGeom prst="round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lIns="78684" tIns="39342" rIns="78684" bIns="39342"/>
          <a:lstStyle/>
          <a:p>
            <a:pPr algn="ctr" defTabSz="787400">
              <a:defRPr/>
            </a:pPr>
            <a:fld id="{900EAD78-B817-4D2C-BC4D-FD20E176C060}" type="slidenum">
              <a:rPr lang="it-IT" sz="1200" b="1">
                <a:solidFill>
                  <a:schemeClr val="tx1">
                    <a:lumMod val="85000"/>
                  </a:schemeClr>
                </a:solidFill>
                <a:effectLst>
                  <a:outerShdw blurRad="38100" dist="38100" dir="2700000" algn="tl">
                    <a:srgbClr val="010199"/>
                  </a:outerShdw>
                </a:effectLst>
                <a:latin typeface="Calibri" panose="020F0502020204030204" pitchFamily="34" charset="0"/>
              </a:rPr>
              <a:pPr algn="ctr" defTabSz="787400">
                <a:defRPr/>
              </a:pPr>
              <a:t>55</a:t>
            </a:fld>
            <a:endParaRPr lang="it-IT" sz="1200" b="1" dirty="0">
              <a:solidFill>
                <a:schemeClr val="tx1">
                  <a:lumMod val="85000"/>
                </a:schemeClr>
              </a:solidFill>
              <a:effectLst>
                <a:outerShdw blurRad="38100" dist="38100" dir="2700000" algn="tl">
                  <a:srgbClr val="010199"/>
                </a:outerShdw>
              </a:effectLst>
              <a:latin typeface="Calibri" panose="020F0502020204030204" pitchFamily="34" charset="0"/>
            </a:endParaRPr>
          </a:p>
        </p:txBody>
      </p:sp>
      <p:sp>
        <p:nvSpPr>
          <p:cNvPr id="10" name="CasellaDiTesto 9"/>
          <p:cNvSpPr txBox="1"/>
          <p:nvPr/>
        </p:nvSpPr>
        <p:spPr>
          <a:xfrm>
            <a:off x="195982" y="5248845"/>
            <a:ext cx="2016224" cy="306467"/>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a:spAutoFit/>
          </a:bodyPr>
          <a:lstStyle/>
          <a:p>
            <a:pPr>
              <a:defRPr/>
            </a:pPr>
            <a:r>
              <a:rPr lang="it-IT" sz="1200" b="1" dirty="0" smtClean="0">
                <a:latin typeface="Calibri" panose="020F0502020204030204" pitchFamily="34" charset="0"/>
              </a:rPr>
              <a:t>Messina, 19 febbraio 2016</a:t>
            </a:r>
            <a:endParaRPr lang="it-IT" sz="1200" b="1" dirty="0">
              <a:latin typeface="Calibri" panose="020F0502020204030204" pitchFamily="34" charset="0"/>
            </a:endParaRPr>
          </a:p>
        </p:txBody>
      </p:sp>
      <p:pic>
        <p:nvPicPr>
          <p:cNvPr id="11" name="Immagin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47" y="116631"/>
            <a:ext cx="2840670" cy="54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6203950" y="136525"/>
            <a:ext cx="1408113" cy="400050"/>
          </a:xfrm>
          <a:prstGeom prst="rect">
            <a:avLst/>
          </a:prstGeom>
          <a:solidFill>
            <a:schemeClr val="folHlink"/>
          </a:solidFill>
          <a:ln w="9525">
            <a:solidFill>
              <a:srgbClr val="C00000"/>
            </a:solidFill>
            <a:miter lim="800000"/>
            <a:headEnd/>
            <a:tailEnd/>
          </a:ln>
        </p:spPr>
        <p:txBody>
          <a:bodyPr wrap="none">
            <a:spAutoFit/>
          </a:bodyPr>
          <a:lstStyle/>
          <a:p>
            <a:pPr algn="ctr"/>
            <a:r>
              <a:rPr lang="it-IT" altLang="it-IT" sz="2000" b="1">
                <a:solidFill>
                  <a:srgbClr val="C00000"/>
                </a:solidFill>
                <a:latin typeface="Verdana" pitchFamily="34" charset="0"/>
              </a:rPr>
              <a:t>Sanzioni</a:t>
            </a:r>
          </a:p>
        </p:txBody>
      </p:sp>
      <p:sp>
        <p:nvSpPr>
          <p:cNvPr id="7" name="AutoShape 7"/>
          <p:cNvSpPr>
            <a:spLocks noChangeArrowheads="1"/>
          </p:cNvSpPr>
          <p:nvPr/>
        </p:nvSpPr>
        <p:spPr bwMode="auto">
          <a:xfrm flipH="1">
            <a:off x="268288" y="995363"/>
            <a:ext cx="7481887" cy="365125"/>
          </a:xfrm>
          <a:prstGeom prst="roundRect">
            <a:avLst>
              <a:gd name="adj" fmla="val 16667"/>
            </a:avLst>
          </a:prstGeom>
          <a:solidFill>
            <a:schemeClr val="tx1">
              <a:lumMod val="95000"/>
            </a:schemeClr>
          </a:solidFill>
          <a:ln w="25400" algn="ctr">
            <a:solidFill>
              <a:srgbClr val="C00000"/>
            </a:solidFill>
            <a:round/>
            <a:headEnd/>
            <a:tailEnd/>
          </a:ln>
        </p:spPr>
        <p:txBody>
          <a:bodyPr tIns="108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algn="ctr" eaLnBrk="1" hangingPunct="1">
              <a:defRPr/>
            </a:pPr>
            <a:r>
              <a:rPr lang="it-IT" altLang="it-IT" sz="2000" b="1" dirty="0">
                <a:solidFill>
                  <a:srgbClr val="C00000"/>
                </a:solidFill>
                <a:latin typeface="Arial Narrow" pitchFamily="34" charset="0"/>
              </a:rPr>
              <a:t>La revisione del sistema sanzionatorio amministrativo (</a:t>
            </a:r>
            <a:r>
              <a:rPr lang="it-IT" altLang="it-IT" sz="2000" b="1" dirty="0" err="1">
                <a:solidFill>
                  <a:srgbClr val="C00000"/>
                </a:solidFill>
                <a:latin typeface="Arial Narrow" pitchFamily="34" charset="0"/>
              </a:rPr>
              <a:t>D.Lgs.</a:t>
            </a:r>
            <a:r>
              <a:rPr lang="it-IT" altLang="it-IT" sz="2000" b="1" dirty="0">
                <a:solidFill>
                  <a:srgbClr val="C00000"/>
                </a:solidFill>
                <a:latin typeface="Arial Narrow" pitchFamily="34" charset="0"/>
              </a:rPr>
              <a:t> 471/97) </a:t>
            </a:r>
          </a:p>
        </p:txBody>
      </p:sp>
      <p:sp>
        <p:nvSpPr>
          <p:cNvPr id="11" name="AutoShape 7"/>
          <p:cNvSpPr>
            <a:spLocks noChangeArrowheads="1"/>
          </p:cNvSpPr>
          <p:nvPr/>
        </p:nvSpPr>
        <p:spPr bwMode="auto">
          <a:xfrm flipH="1">
            <a:off x="268288" y="1792288"/>
            <a:ext cx="7481887" cy="1471612"/>
          </a:xfrm>
          <a:prstGeom prst="roundRect">
            <a:avLst>
              <a:gd name="adj" fmla="val 16667"/>
            </a:avLst>
          </a:prstGeom>
          <a:solidFill>
            <a:schemeClr val="tx1">
              <a:lumMod val="95000"/>
            </a:schemeClr>
          </a:solidFill>
          <a:ln w="25400" algn="ctr">
            <a:solidFill>
              <a:srgbClr val="C00000"/>
            </a:solidFill>
            <a:round/>
            <a:headEnd/>
            <a:tailEnd/>
          </a:ln>
        </p:spPr>
        <p:txBody>
          <a:bodyPr lIns="36000" tIns="10800" rIns="360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marL="0" indent="0" eaLnBrk="1" hangingPunct="1">
              <a:defRPr/>
            </a:pPr>
            <a:r>
              <a:rPr lang="it-IT" altLang="it-IT" b="1" dirty="0">
                <a:solidFill>
                  <a:srgbClr val="C00000"/>
                </a:solidFill>
                <a:latin typeface="Arial Narrow" pitchFamily="34" charset="0"/>
              </a:rPr>
              <a:t>Omessi versamenti (art. 13)</a:t>
            </a:r>
          </a:p>
          <a:p>
            <a:pPr marL="0" indent="0" eaLnBrk="1" hangingPunct="1">
              <a:defRPr/>
            </a:pPr>
            <a:r>
              <a:rPr lang="it-IT" altLang="it-IT" b="1" dirty="0">
                <a:solidFill>
                  <a:srgbClr val="C00000"/>
                </a:solidFill>
                <a:latin typeface="Arial Narrow" pitchFamily="34" charset="0"/>
              </a:rPr>
              <a:t>- Se ritardo non superiore a 90 gg =&gt; 15%</a:t>
            </a:r>
          </a:p>
          <a:p>
            <a:pPr marL="0" indent="0" eaLnBrk="1" hangingPunct="1">
              <a:defRPr/>
            </a:pPr>
            <a:endParaRPr lang="it-IT" altLang="it-IT" b="1" dirty="0">
              <a:solidFill>
                <a:srgbClr val="C00000"/>
              </a:solidFill>
              <a:latin typeface="Arial Narrow" pitchFamily="34" charset="0"/>
            </a:endParaRPr>
          </a:p>
          <a:p>
            <a:pPr marL="0" indent="0" eaLnBrk="1" hangingPunct="1">
              <a:defRPr/>
            </a:pPr>
            <a:r>
              <a:rPr lang="it-IT" altLang="it-IT" b="1" dirty="0">
                <a:solidFill>
                  <a:srgbClr val="C00000"/>
                </a:solidFill>
                <a:latin typeface="Arial Narrow" pitchFamily="34" charset="0"/>
              </a:rPr>
              <a:t>- Ritardo entro i 14 gg =&gt; sanzione invariata</a:t>
            </a:r>
          </a:p>
          <a:p>
            <a:pPr marL="0" indent="0" eaLnBrk="1" hangingPunct="1">
              <a:defRPr/>
            </a:pPr>
            <a:endParaRPr lang="it-IT" altLang="it-IT" b="1" dirty="0">
              <a:solidFill>
                <a:srgbClr val="C00000"/>
              </a:solidFill>
              <a:latin typeface="Arial Narrow" pitchFamily="34" charset="0"/>
            </a:endParaRPr>
          </a:p>
        </p:txBody>
      </p:sp>
      <p:sp>
        <p:nvSpPr>
          <p:cNvPr id="8" name="Segnaposto numero diapositiva 3"/>
          <p:cNvSpPr txBox="1">
            <a:spLocks noGrp="1"/>
          </p:cNvSpPr>
          <p:nvPr/>
        </p:nvSpPr>
        <p:spPr bwMode="auto">
          <a:xfrm>
            <a:off x="7180608" y="5320853"/>
            <a:ext cx="720230" cy="312738"/>
          </a:xfrm>
          <a:prstGeom prst="round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lIns="78684" tIns="39342" rIns="78684" bIns="39342"/>
          <a:lstStyle/>
          <a:p>
            <a:pPr algn="ctr" defTabSz="787400">
              <a:defRPr/>
            </a:pPr>
            <a:fld id="{900EAD78-B817-4D2C-BC4D-FD20E176C060}" type="slidenum">
              <a:rPr lang="it-IT" sz="1200" b="1">
                <a:solidFill>
                  <a:schemeClr val="tx1">
                    <a:lumMod val="85000"/>
                  </a:schemeClr>
                </a:solidFill>
                <a:effectLst>
                  <a:outerShdw blurRad="38100" dist="38100" dir="2700000" algn="tl">
                    <a:srgbClr val="010199"/>
                  </a:outerShdw>
                </a:effectLst>
                <a:latin typeface="Calibri" panose="020F0502020204030204" pitchFamily="34" charset="0"/>
              </a:rPr>
              <a:pPr algn="ctr" defTabSz="787400">
                <a:defRPr/>
              </a:pPr>
              <a:t>56</a:t>
            </a:fld>
            <a:endParaRPr lang="it-IT" sz="1200" b="1" dirty="0">
              <a:solidFill>
                <a:schemeClr val="tx1">
                  <a:lumMod val="85000"/>
                </a:schemeClr>
              </a:solidFill>
              <a:effectLst>
                <a:outerShdw blurRad="38100" dist="38100" dir="2700000" algn="tl">
                  <a:srgbClr val="010199"/>
                </a:outerShdw>
              </a:effectLst>
              <a:latin typeface="Calibri" panose="020F0502020204030204" pitchFamily="34" charset="0"/>
            </a:endParaRPr>
          </a:p>
        </p:txBody>
      </p:sp>
      <p:sp>
        <p:nvSpPr>
          <p:cNvPr id="9" name="CasellaDiTesto 8"/>
          <p:cNvSpPr txBox="1"/>
          <p:nvPr/>
        </p:nvSpPr>
        <p:spPr>
          <a:xfrm>
            <a:off x="195982" y="5248845"/>
            <a:ext cx="2016224" cy="306467"/>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a:spAutoFit/>
          </a:bodyPr>
          <a:lstStyle/>
          <a:p>
            <a:pPr>
              <a:defRPr/>
            </a:pPr>
            <a:r>
              <a:rPr lang="it-IT" sz="1200" b="1" dirty="0" smtClean="0">
                <a:latin typeface="Calibri" panose="020F0502020204030204" pitchFamily="34" charset="0"/>
              </a:rPr>
              <a:t>Messina, 19 febbraio 2016</a:t>
            </a:r>
            <a:endParaRPr lang="it-IT" sz="1200" b="1" dirty="0">
              <a:latin typeface="Calibri" panose="020F0502020204030204" pitchFamily="34" charset="0"/>
            </a:endParaRPr>
          </a:p>
        </p:txBody>
      </p:sp>
      <p:pic>
        <p:nvPicPr>
          <p:cNvPr id="10" name="Immagin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47" y="116631"/>
            <a:ext cx="2840670" cy="54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6203950" y="136525"/>
            <a:ext cx="1408113" cy="400050"/>
          </a:xfrm>
          <a:prstGeom prst="rect">
            <a:avLst/>
          </a:prstGeom>
          <a:solidFill>
            <a:schemeClr val="folHlink"/>
          </a:solidFill>
          <a:ln w="9525">
            <a:solidFill>
              <a:srgbClr val="C00000"/>
            </a:solidFill>
            <a:miter lim="800000"/>
            <a:headEnd/>
            <a:tailEnd/>
          </a:ln>
        </p:spPr>
        <p:txBody>
          <a:bodyPr wrap="none">
            <a:spAutoFit/>
          </a:bodyPr>
          <a:lstStyle/>
          <a:p>
            <a:pPr algn="ctr"/>
            <a:r>
              <a:rPr lang="it-IT" altLang="it-IT" sz="2000" b="1">
                <a:solidFill>
                  <a:srgbClr val="C00000"/>
                </a:solidFill>
                <a:latin typeface="Verdana" pitchFamily="34" charset="0"/>
              </a:rPr>
              <a:t>Sanzioni</a:t>
            </a:r>
          </a:p>
        </p:txBody>
      </p:sp>
      <p:sp>
        <p:nvSpPr>
          <p:cNvPr id="8" name="Segnaposto numero diapositiva 3"/>
          <p:cNvSpPr txBox="1">
            <a:spLocks noGrp="1"/>
          </p:cNvSpPr>
          <p:nvPr/>
        </p:nvSpPr>
        <p:spPr bwMode="auto">
          <a:xfrm>
            <a:off x="7180608" y="5320853"/>
            <a:ext cx="720230" cy="312738"/>
          </a:xfrm>
          <a:prstGeom prst="round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lIns="78684" tIns="39342" rIns="78684" bIns="39342"/>
          <a:lstStyle/>
          <a:p>
            <a:pPr algn="ctr" defTabSz="787400">
              <a:defRPr/>
            </a:pPr>
            <a:fld id="{900EAD78-B817-4D2C-BC4D-FD20E176C060}" type="slidenum">
              <a:rPr lang="it-IT" sz="1200" b="1">
                <a:solidFill>
                  <a:schemeClr val="tx1">
                    <a:lumMod val="85000"/>
                  </a:schemeClr>
                </a:solidFill>
                <a:effectLst>
                  <a:outerShdw blurRad="38100" dist="38100" dir="2700000" algn="tl">
                    <a:srgbClr val="010199"/>
                  </a:outerShdw>
                </a:effectLst>
                <a:latin typeface="Calibri" panose="020F0502020204030204" pitchFamily="34" charset="0"/>
              </a:rPr>
              <a:pPr algn="ctr" defTabSz="787400">
                <a:defRPr/>
              </a:pPr>
              <a:t>57</a:t>
            </a:fld>
            <a:endParaRPr lang="it-IT" sz="1200" b="1" dirty="0">
              <a:solidFill>
                <a:schemeClr val="tx1">
                  <a:lumMod val="85000"/>
                </a:schemeClr>
              </a:solidFill>
              <a:effectLst>
                <a:outerShdw blurRad="38100" dist="38100" dir="2700000" algn="tl">
                  <a:srgbClr val="010199"/>
                </a:outerShdw>
              </a:effectLst>
              <a:latin typeface="Calibri" panose="020F0502020204030204" pitchFamily="34" charset="0"/>
            </a:endParaRPr>
          </a:p>
        </p:txBody>
      </p:sp>
      <p:sp>
        <p:nvSpPr>
          <p:cNvPr id="9" name="CasellaDiTesto 8"/>
          <p:cNvSpPr txBox="1"/>
          <p:nvPr/>
        </p:nvSpPr>
        <p:spPr>
          <a:xfrm>
            <a:off x="195982" y="5248845"/>
            <a:ext cx="2016224" cy="306467"/>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a:spAutoFit/>
          </a:bodyPr>
          <a:lstStyle/>
          <a:p>
            <a:pPr>
              <a:defRPr/>
            </a:pPr>
            <a:r>
              <a:rPr lang="it-IT" sz="1200" b="1" dirty="0" smtClean="0">
                <a:latin typeface="Calibri" panose="020F0502020204030204" pitchFamily="34" charset="0"/>
              </a:rPr>
              <a:t>Messina, 19 febbraio 2016</a:t>
            </a:r>
            <a:endParaRPr lang="it-IT" sz="1200" b="1" dirty="0">
              <a:latin typeface="Calibri" panose="020F0502020204030204" pitchFamily="34" charset="0"/>
            </a:endParaRPr>
          </a:p>
        </p:txBody>
      </p:sp>
      <p:pic>
        <p:nvPicPr>
          <p:cNvPr id="10" name="Immagin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47" y="116631"/>
            <a:ext cx="2840670" cy="54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ella 13"/>
          <p:cNvGraphicFramePr>
            <a:graphicFrameLocks noGrp="1"/>
          </p:cNvGraphicFramePr>
          <p:nvPr/>
        </p:nvGraphicFramePr>
        <p:xfrm>
          <a:off x="1337469" y="856357"/>
          <a:ext cx="5349880" cy="4211320"/>
        </p:xfrm>
        <a:graphic>
          <a:graphicData uri="http://schemas.openxmlformats.org/drawingml/2006/table">
            <a:tbl>
              <a:tblPr firstRow="1" bandRow="1">
                <a:tableStyleId>{073A0DAA-6AF3-43AB-8588-CEC1D06C72B9}</a:tableStyleId>
              </a:tblPr>
              <a:tblGrid>
                <a:gridCol w="668735"/>
                <a:gridCol w="668735"/>
                <a:gridCol w="668735"/>
                <a:gridCol w="668735"/>
                <a:gridCol w="668735"/>
                <a:gridCol w="668735"/>
                <a:gridCol w="668735"/>
                <a:gridCol w="668735"/>
              </a:tblGrid>
              <a:tr h="370840">
                <a:tc>
                  <a:txBody>
                    <a:bodyPr/>
                    <a:lstStyle/>
                    <a:p>
                      <a:r>
                        <a:rPr lang="it-IT" sz="1000" b="0" dirty="0" smtClean="0">
                          <a:solidFill>
                            <a:schemeClr val="bg2"/>
                          </a:solidFill>
                        </a:rPr>
                        <a:t>giorni</a:t>
                      </a:r>
                      <a:endParaRPr lang="it-IT" sz="1000" b="0" dirty="0">
                        <a:solidFill>
                          <a:schemeClr val="bg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900" b="0" dirty="0" smtClean="0">
                          <a:solidFill>
                            <a:schemeClr val="bg2"/>
                          </a:solidFill>
                        </a:rPr>
                        <a:t>sanzione</a:t>
                      </a:r>
                    </a:p>
                    <a:p>
                      <a:endParaRPr lang="it-IT"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r>
                        <a:rPr lang="it-IT" sz="1000" b="0" dirty="0" err="1" smtClean="0">
                          <a:solidFill>
                            <a:schemeClr val="bg2"/>
                          </a:solidFill>
                        </a:rPr>
                        <a:t>ravv</a:t>
                      </a:r>
                      <a:r>
                        <a:rPr lang="it-IT" sz="1000" b="0" dirty="0" smtClean="0">
                          <a:solidFill>
                            <a:schemeClr val="bg2"/>
                          </a:solidFill>
                        </a:rPr>
                        <a:t>. op</a:t>
                      </a:r>
                      <a:endParaRPr lang="it-IT" sz="1000" b="0" dirty="0">
                        <a:solidFill>
                          <a:schemeClr val="bg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sz="900" b="0" dirty="0" smtClean="0">
                        <a:solidFill>
                          <a:schemeClr val="bg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r>
                        <a:rPr lang="it-IT" sz="1000" b="0" dirty="0" smtClean="0">
                          <a:solidFill>
                            <a:schemeClr val="bg2"/>
                          </a:solidFill>
                        </a:rPr>
                        <a:t>giorni</a:t>
                      </a:r>
                      <a:endParaRPr lang="it-IT" sz="1000" b="0" dirty="0">
                        <a:solidFill>
                          <a:schemeClr val="bg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900" b="0" dirty="0" smtClean="0">
                          <a:solidFill>
                            <a:schemeClr val="bg2"/>
                          </a:solidFill>
                        </a:rPr>
                        <a:t>sanzione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r>
                        <a:rPr lang="it-IT" sz="1000" b="0" dirty="0" err="1" smtClean="0">
                          <a:solidFill>
                            <a:schemeClr val="bg2"/>
                          </a:solidFill>
                        </a:rPr>
                        <a:t>ravv</a:t>
                      </a:r>
                      <a:r>
                        <a:rPr lang="it-IT" sz="1000" b="0" dirty="0" smtClean="0">
                          <a:solidFill>
                            <a:schemeClr val="bg2"/>
                          </a:solidFill>
                        </a:rPr>
                        <a:t>.</a:t>
                      </a:r>
                      <a:r>
                        <a:rPr lang="it-IT" sz="1000" b="0" baseline="0" dirty="0" smtClean="0">
                          <a:solidFill>
                            <a:schemeClr val="bg2"/>
                          </a:solidFill>
                        </a:rPr>
                        <a:t> op</a:t>
                      </a:r>
                      <a:endParaRPr lang="it-IT" sz="1000" b="0" dirty="0">
                        <a:solidFill>
                          <a:schemeClr val="bg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sz="900" b="0" dirty="0" smtClean="0">
                        <a:solidFill>
                          <a:schemeClr val="bg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r>
              <a:tr h="370840">
                <a:tc>
                  <a:txBody>
                    <a:bodyPr/>
                    <a:lstStyle/>
                    <a:p>
                      <a:r>
                        <a:rPr lang="it-IT" dirty="0" smtClean="0"/>
                        <a:t>1</a:t>
                      </a:r>
                      <a:endParaRPr lang="it-IT"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pPr algn="ctr"/>
                      <a:r>
                        <a:rPr lang="it-IT" dirty="0" smtClean="0"/>
                        <a:t>1%</a:t>
                      </a:r>
                      <a:endParaRPr lang="it-IT"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pPr algn="ctr"/>
                      <a:r>
                        <a:rPr lang="it-IT" sz="1200" dirty="0" smtClean="0"/>
                        <a:t>1/10</a:t>
                      </a:r>
                      <a:endParaRPr lang="it-IT" sz="1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endParaRPr lang="it-IT"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r>
                        <a:rPr lang="it-IT" dirty="0" smtClean="0"/>
                        <a:t>11</a:t>
                      </a:r>
                      <a:endParaRPr lang="it-IT"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r>
                        <a:rPr lang="it-IT" dirty="0" smtClean="0"/>
                        <a:t>11%</a:t>
                      </a:r>
                      <a:endParaRPr lang="it-IT"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r>
                        <a:rPr lang="it-IT" sz="1200" dirty="0" smtClean="0"/>
                        <a:t>1/10</a:t>
                      </a:r>
                      <a:endParaRPr lang="it-IT" sz="1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endParaRPr lang="it-IT"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r>
              <a:tr h="370840">
                <a:tc>
                  <a:txBody>
                    <a:bodyPr/>
                    <a:lstStyle/>
                    <a:p>
                      <a:r>
                        <a:rPr lang="it-IT" dirty="0" smtClean="0"/>
                        <a:t>2</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pPr algn="ctr"/>
                      <a:r>
                        <a:rPr lang="it-IT" dirty="0" smtClean="0"/>
                        <a:t>2%</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pPr algn="ctr"/>
                      <a:r>
                        <a:rPr lang="it-IT" sz="1200" dirty="0" smtClean="0"/>
                        <a:t>1/10</a:t>
                      </a:r>
                      <a:endParaRPr lang="it-IT"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r>
                        <a:rPr lang="it-IT" dirty="0" smtClean="0"/>
                        <a:t>12</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r>
                        <a:rPr lang="it-IT" dirty="0" smtClean="0"/>
                        <a:t>12%</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r>
                        <a:rPr lang="it-IT" sz="1200" dirty="0" smtClean="0"/>
                        <a:t>1/10</a:t>
                      </a:r>
                      <a:endParaRPr lang="it-IT"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r>
              <a:tr h="370840">
                <a:tc>
                  <a:txBody>
                    <a:bodyPr/>
                    <a:lstStyle/>
                    <a:p>
                      <a:r>
                        <a:rPr lang="it-IT" dirty="0" smtClean="0"/>
                        <a:t>3</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pPr algn="ctr"/>
                      <a:r>
                        <a:rPr lang="it-IT" dirty="0" smtClean="0"/>
                        <a:t>3%</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pPr algn="ctr"/>
                      <a:r>
                        <a:rPr lang="it-IT" sz="1200" dirty="0" smtClean="0"/>
                        <a:t>1/10</a:t>
                      </a:r>
                      <a:endParaRPr lang="it-IT"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r>
                        <a:rPr lang="it-IT" dirty="0" smtClean="0"/>
                        <a:t>13</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r>
                        <a:rPr lang="it-IT" dirty="0" smtClean="0"/>
                        <a:t>13%</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r>
                        <a:rPr lang="it-IT" sz="1200" dirty="0" smtClean="0"/>
                        <a:t>1/10</a:t>
                      </a:r>
                      <a:endParaRPr lang="it-IT"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r>
              <a:tr h="370840">
                <a:tc>
                  <a:txBody>
                    <a:bodyPr/>
                    <a:lstStyle/>
                    <a:p>
                      <a:r>
                        <a:rPr lang="it-IT" dirty="0" smtClean="0"/>
                        <a:t>4</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pPr algn="ctr"/>
                      <a:r>
                        <a:rPr lang="it-IT" dirty="0" smtClean="0"/>
                        <a:t>4%</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pPr algn="ctr"/>
                      <a:r>
                        <a:rPr lang="it-IT" sz="1200" dirty="0" smtClean="0"/>
                        <a:t>1/10</a:t>
                      </a:r>
                      <a:endParaRPr lang="it-IT"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r>
                        <a:rPr lang="it-IT" dirty="0" smtClean="0"/>
                        <a:t>14</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r>
                        <a:rPr lang="it-IT" dirty="0" smtClean="0"/>
                        <a:t>14%</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r>
                        <a:rPr lang="it-IT" sz="1200" dirty="0" smtClean="0"/>
                        <a:t>1/10</a:t>
                      </a:r>
                      <a:endParaRPr lang="it-IT"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r>
              <a:tr h="370840">
                <a:tc>
                  <a:txBody>
                    <a:bodyPr/>
                    <a:lstStyle/>
                    <a:p>
                      <a:r>
                        <a:rPr lang="it-IT" dirty="0" smtClean="0"/>
                        <a:t>5</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pPr algn="ctr"/>
                      <a:r>
                        <a:rPr lang="it-IT" dirty="0" smtClean="0"/>
                        <a:t>5%</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pPr algn="ctr"/>
                      <a:r>
                        <a:rPr lang="it-IT" sz="1200" dirty="0" smtClean="0"/>
                        <a:t>1/10</a:t>
                      </a:r>
                      <a:endParaRPr lang="it-IT"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r>
                        <a:rPr lang="it-IT" dirty="0" smtClean="0"/>
                        <a:t>15</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r>
                        <a:rPr lang="it-IT" dirty="0" smtClean="0"/>
                        <a:t>15%</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r>
                        <a:rPr lang="it-IT" sz="1200" dirty="0" smtClean="0"/>
                        <a:t>1/10</a:t>
                      </a:r>
                      <a:endParaRPr lang="it-IT"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r>
              <a:tr h="370840">
                <a:tc>
                  <a:txBody>
                    <a:bodyPr/>
                    <a:lstStyle/>
                    <a:p>
                      <a:r>
                        <a:rPr lang="it-IT" dirty="0" smtClean="0"/>
                        <a:t>6</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pPr algn="ctr"/>
                      <a:r>
                        <a:rPr lang="it-IT" dirty="0" smtClean="0"/>
                        <a:t>6%</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pPr algn="ctr"/>
                      <a:r>
                        <a:rPr lang="it-IT" sz="1200" dirty="0" smtClean="0"/>
                        <a:t>1/10</a:t>
                      </a:r>
                      <a:endParaRPr lang="it-IT"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r>
                        <a:rPr lang="it-IT" dirty="0" smtClean="0"/>
                        <a:t>….</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r>
                        <a:rPr lang="it-IT" dirty="0" smtClean="0"/>
                        <a:t>15%</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r>
                        <a:rPr lang="it-IT" sz="1200" dirty="0" smtClean="0"/>
                        <a:t>1/10</a:t>
                      </a:r>
                      <a:endParaRPr lang="it-IT"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r>
              <a:tr h="370840">
                <a:tc>
                  <a:txBody>
                    <a:bodyPr/>
                    <a:lstStyle/>
                    <a:p>
                      <a:r>
                        <a:rPr lang="it-IT" dirty="0" smtClean="0"/>
                        <a:t>7</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pPr algn="ctr"/>
                      <a:r>
                        <a:rPr lang="it-IT" dirty="0" smtClean="0"/>
                        <a:t>7%</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pPr algn="ctr"/>
                      <a:r>
                        <a:rPr lang="it-IT" sz="1200" dirty="0" smtClean="0"/>
                        <a:t>1/10</a:t>
                      </a:r>
                      <a:endParaRPr lang="it-IT"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r>
                        <a:rPr lang="it-IT" dirty="0" smtClean="0"/>
                        <a:t>30</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r>
                        <a:rPr lang="it-IT" dirty="0" smtClean="0"/>
                        <a:t>15%</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r>
                        <a:rPr lang="it-IT" sz="1200" dirty="0" smtClean="0"/>
                        <a:t>1/10</a:t>
                      </a:r>
                      <a:endParaRPr lang="it-IT"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r>
              <a:tr h="370840">
                <a:tc>
                  <a:txBody>
                    <a:bodyPr/>
                    <a:lstStyle/>
                    <a:p>
                      <a:r>
                        <a:rPr lang="it-IT" dirty="0" smtClean="0"/>
                        <a:t>8</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pPr algn="ctr"/>
                      <a:r>
                        <a:rPr lang="it-IT" dirty="0" smtClean="0"/>
                        <a:t>8%</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200" dirty="0" smtClean="0"/>
                        <a:t>1/10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r>
                        <a:rPr lang="it-IT" dirty="0" smtClean="0"/>
                        <a:t>….</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r>
                        <a:rPr lang="it-IT" dirty="0" smtClean="0"/>
                        <a:t>15%</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r>
                        <a:rPr lang="it-IT" sz="1200" dirty="0" smtClean="0"/>
                        <a:t>1/9</a:t>
                      </a:r>
                      <a:endParaRPr lang="it-IT"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endParaRPr lang="it-IT"/>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r>
              <a:tr h="370840">
                <a:tc>
                  <a:txBody>
                    <a:bodyPr/>
                    <a:lstStyle/>
                    <a:p>
                      <a:r>
                        <a:rPr lang="it-IT" dirty="0" smtClean="0"/>
                        <a:t>9</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pPr algn="ctr"/>
                      <a:r>
                        <a:rPr lang="it-IT" dirty="0" smtClean="0"/>
                        <a:t>9%</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200" dirty="0" smtClean="0"/>
                        <a:t>1/10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r>
                        <a:rPr lang="it-IT" dirty="0" smtClean="0"/>
                        <a:t>90</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r>
                        <a:rPr lang="it-IT" dirty="0" smtClean="0"/>
                        <a:t>15%</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r>
                        <a:rPr lang="it-IT" sz="1200" dirty="0" smtClean="0"/>
                        <a:t>1/9</a:t>
                      </a:r>
                      <a:endParaRPr lang="it-IT"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endParaRPr lang="it-IT"/>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r>
              <a:tr h="370840">
                <a:tc>
                  <a:txBody>
                    <a:bodyPr/>
                    <a:lstStyle/>
                    <a:p>
                      <a:r>
                        <a:rPr lang="it-IT" dirty="0" smtClean="0"/>
                        <a:t>10</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pPr algn="ctr"/>
                      <a:r>
                        <a:rPr lang="it-IT" dirty="0" smtClean="0"/>
                        <a:t>10%</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200" dirty="0" smtClean="0"/>
                        <a:t>1/10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r>
                        <a:rPr lang="it-IT" dirty="0" smtClean="0"/>
                        <a:t>91</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r>
                        <a:rPr lang="it-IT" dirty="0" smtClean="0"/>
                        <a:t>30%</a:t>
                      </a:r>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r>
                        <a:rPr lang="it-IT" sz="1200" dirty="0" smtClean="0"/>
                        <a:t>1/8</a:t>
                      </a:r>
                      <a:endParaRPr lang="it-IT"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c>
                  <a:txBody>
                    <a:bodyPr/>
                    <a:lstStyle/>
                    <a:p>
                      <a:endParaRPr lang="it-I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FFEFD1"/>
                        </a:gs>
                        <a:gs pos="64999">
                          <a:srgbClr val="F0EBD5"/>
                        </a:gs>
                        <a:gs pos="100000">
                          <a:srgbClr val="D1C39F"/>
                        </a:gs>
                      </a:gsLst>
                      <a:lin ang="0" scaled="0"/>
                    </a:gradFill>
                  </a:tcPr>
                </a:tc>
              </a:tr>
            </a:tbl>
          </a:graphicData>
        </a:graphic>
      </p:graphicFrame>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6203950" y="136525"/>
            <a:ext cx="1408113" cy="400050"/>
          </a:xfrm>
          <a:prstGeom prst="rect">
            <a:avLst/>
          </a:prstGeom>
          <a:solidFill>
            <a:schemeClr val="folHlink"/>
          </a:solidFill>
          <a:ln w="9525">
            <a:solidFill>
              <a:srgbClr val="C00000"/>
            </a:solidFill>
            <a:miter lim="800000"/>
            <a:headEnd/>
            <a:tailEnd/>
          </a:ln>
        </p:spPr>
        <p:txBody>
          <a:bodyPr wrap="none">
            <a:spAutoFit/>
          </a:bodyPr>
          <a:lstStyle/>
          <a:p>
            <a:pPr algn="ctr"/>
            <a:r>
              <a:rPr lang="it-IT" altLang="it-IT" sz="2000" b="1">
                <a:solidFill>
                  <a:srgbClr val="C00000"/>
                </a:solidFill>
                <a:latin typeface="Verdana" pitchFamily="34" charset="0"/>
              </a:rPr>
              <a:t>Sanzioni</a:t>
            </a:r>
          </a:p>
        </p:txBody>
      </p:sp>
      <p:sp>
        <p:nvSpPr>
          <p:cNvPr id="7" name="AutoShape 7"/>
          <p:cNvSpPr>
            <a:spLocks noChangeArrowheads="1"/>
          </p:cNvSpPr>
          <p:nvPr/>
        </p:nvSpPr>
        <p:spPr bwMode="auto">
          <a:xfrm flipH="1">
            <a:off x="268288" y="995363"/>
            <a:ext cx="7481887" cy="365125"/>
          </a:xfrm>
          <a:prstGeom prst="roundRect">
            <a:avLst>
              <a:gd name="adj" fmla="val 16667"/>
            </a:avLst>
          </a:prstGeom>
          <a:solidFill>
            <a:schemeClr val="tx1">
              <a:lumMod val="95000"/>
            </a:schemeClr>
          </a:solidFill>
          <a:ln w="25400" algn="ctr">
            <a:solidFill>
              <a:srgbClr val="C00000"/>
            </a:solidFill>
            <a:round/>
            <a:headEnd/>
            <a:tailEnd/>
          </a:ln>
        </p:spPr>
        <p:txBody>
          <a:bodyPr tIns="108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algn="ctr" eaLnBrk="1" hangingPunct="1">
              <a:defRPr/>
            </a:pPr>
            <a:r>
              <a:rPr lang="it-IT" altLang="it-IT" sz="2000" b="1" dirty="0">
                <a:solidFill>
                  <a:srgbClr val="C00000"/>
                </a:solidFill>
                <a:latin typeface="Arial Narrow" pitchFamily="34" charset="0"/>
              </a:rPr>
              <a:t>La revisione del sistema sanzionatorio amministrativo (</a:t>
            </a:r>
            <a:r>
              <a:rPr lang="it-IT" altLang="it-IT" sz="2000" b="1" dirty="0" err="1">
                <a:solidFill>
                  <a:srgbClr val="C00000"/>
                </a:solidFill>
                <a:latin typeface="Arial Narrow" pitchFamily="34" charset="0"/>
              </a:rPr>
              <a:t>D.Lgs.</a:t>
            </a:r>
            <a:r>
              <a:rPr lang="it-IT" altLang="it-IT" sz="2000" b="1" dirty="0">
                <a:solidFill>
                  <a:srgbClr val="C00000"/>
                </a:solidFill>
                <a:latin typeface="Arial Narrow" pitchFamily="34" charset="0"/>
              </a:rPr>
              <a:t> 471/97) </a:t>
            </a:r>
          </a:p>
        </p:txBody>
      </p:sp>
      <p:sp>
        <p:nvSpPr>
          <p:cNvPr id="11" name="AutoShape 7"/>
          <p:cNvSpPr>
            <a:spLocks noChangeArrowheads="1"/>
          </p:cNvSpPr>
          <p:nvPr/>
        </p:nvSpPr>
        <p:spPr bwMode="auto">
          <a:xfrm flipH="1">
            <a:off x="268288" y="1791513"/>
            <a:ext cx="7481887" cy="2390737"/>
          </a:xfrm>
          <a:prstGeom prst="roundRect">
            <a:avLst>
              <a:gd name="adj" fmla="val 16667"/>
            </a:avLst>
          </a:prstGeom>
          <a:solidFill>
            <a:schemeClr val="tx1">
              <a:lumMod val="95000"/>
            </a:schemeClr>
          </a:solidFill>
          <a:ln w="25400" algn="ctr">
            <a:solidFill>
              <a:srgbClr val="C00000"/>
            </a:solidFill>
            <a:round/>
            <a:headEnd/>
            <a:tailEnd/>
          </a:ln>
        </p:spPr>
        <p:txBody>
          <a:bodyPr lIns="36000" tIns="10800" rIns="360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marL="0" indent="0" eaLnBrk="1" hangingPunct="1">
              <a:defRPr/>
            </a:pPr>
            <a:r>
              <a:rPr lang="it-IT" altLang="it-IT" sz="2000" b="1" dirty="0">
                <a:solidFill>
                  <a:srgbClr val="C00000"/>
                </a:solidFill>
                <a:latin typeface="Arial Narrow" pitchFamily="34" charset="0"/>
              </a:rPr>
              <a:t>Omessi versamenti (art. 13</a:t>
            </a:r>
            <a:r>
              <a:rPr lang="it-IT" altLang="it-IT" sz="2000" b="1" dirty="0" smtClean="0">
                <a:solidFill>
                  <a:srgbClr val="C00000"/>
                </a:solidFill>
                <a:latin typeface="Arial Narrow" pitchFamily="34" charset="0"/>
              </a:rPr>
              <a:t>)</a:t>
            </a:r>
          </a:p>
          <a:p>
            <a:pPr marL="0" indent="0" eaLnBrk="1" hangingPunct="1">
              <a:defRPr/>
            </a:pPr>
            <a:endParaRPr lang="it-IT" altLang="it-IT" b="1" dirty="0">
              <a:solidFill>
                <a:srgbClr val="C00000"/>
              </a:solidFill>
              <a:latin typeface="Arial Narrow" pitchFamily="34" charset="0"/>
            </a:endParaRPr>
          </a:p>
          <a:p>
            <a:pPr marL="0" indent="0" eaLnBrk="1" hangingPunct="1">
              <a:defRPr/>
            </a:pPr>
            <a:r>
              <a:rPr lang="it-IT" altLang="it-IT" b="1" dirty="0" smtClean="0">
                <a:solidFill>
                  <a:srgbClr val="C00000"/>
                </a:solidFill>
                <a:latin typeface="Arial Narrow" pitchFamily="34" charset="0"/>
              </a:rPr>
              <a:t>- Compensazione </a:t>
            </a:r>
            <a:r>
              <a:rPr lang="it-IT" altLang="it-IT" b="1" dirty="0">
                <a:solidFill>
                  <a:srgbClr val="C00000"/>
                </a:solidFill>
                <a:latin typeface="Arial Narrow" pitchFamily="34" charset="0"/>
              </a:rPr>
              <a:t>eccedente o in violazione delle modalità di utilizzo: 30%</a:t>
            </a:r>
          </a:p>
          <a:p>
            <a:pPr marL="0" indent="0" eaLnBrk="1" hangingPunct="1">
              <a:defRPr/>
            </a:pPr>
            <a:endParaRPr lang="it-IT" altLang="it-IT" b="1" dirty="0">
              <a:solidFill>
                <a:srgbClr val="C00000"/>
              </a:solidFill>
              <a:latin typeface="Arial Narrow" pitchFamily="34" charset="0"/>
            </a:endParaRPr>
          </a:p>
          <a:p>
            <a:pPr marL="0" indent="0" eaLnBrk="1" hangingPunct="1">
              <a:defRPr/>
            </a:pPr>
            <a:r>
              <a:rPr lang="it-IT" altLang="it-IT" b="1" dirty="0">
                <a:solidFill>
                  <a:srgbClr val="C00000"/>
                </a:solidFill>
                <a:latin typeface="Arial Narrow" pitchFamily="34" charset="0"/>
              </a:rPr>
              <a:t>- Compensazione credito inesistente [mancante del presupposto costitutivo e non accertabile ex 36 bis, 36 ter e 54 bis]: 100</a:t>
            </a:r>
            <a:r>
              <a:rPr lang="it-IT" altLang="it-IT" b="1" dirty="0" smtClean="0">
                <a:solidFill>
                  <a:srgbClr val="C00000"/>
                </a:solidFill>
                <a:latin typeface="Arial Narrow" pitchFamily="34" charset="0"/>
              </a:rPr>
              <a:t>% (no definizione </a:t>
            </a:r>
            <a:r>
              <a:rPr lang="it-IT" altLang="it-IT" b="1" dirty="0" smtClean="0">
                <a:solidFill>
                  <a:srgbClr val="C00000"/>
                </a:solidFill>
                <a:latin typeface="Arial Narrow" pitchFamily="34" charset="0"/>
              </a:rPr>
              <a:t>agevolata; sì per crediti non spettanti?)</a:t>
            </a:r>
            <a:endParaRPr lang="it-IT" altLang="it-IT" b="1" dirty="0">
              <a:solidFill>
                <a:srgbClr val="C00000"/>
              </a:solidFill>
              <a:latin typeface="Arial Narrow" pitchFamily="34" charset="0"/>
            </a:endParaRPr>
          </a:p>
          <a:p>
            <a:pPr marL="0" indent="0" eaLnBrk="1" hangingPunct="1">
              <a:defRPr/>
            </a:pPr>
            <a:endParaRPr lang="it-IT" altLang="it-IT" b="1" dirty="0">
              <a:solidFill>
                <a:srgbClr val="C00000"/>
              </a:solidFill>
              <a:latin typeface="Arial Narrow" pitchFamily="34" charset="0"/>
            </a:endParaRPr>
          </a:p>
        </p:txBody>
      </p:sp>
      <p:sp>
        <p:nvSpPr>
          <p:cNvPr id="6" name="Segnaposto numero diapositiva 3"/>
          <p:cNvSpPr txBox="1">
            <a:spLocks noGrp="1"/>
          </p:cNvSpPr>
          <p:nvPr/>
        </p:nvSpPr>
        <p:spPr bwMode="auto">
          <a:xfrm>
            <a:off x="7180608" y="5320853"/>
            <a:ext cx="720230" cy="312738"/>
          </a:xfrm>
          <a:prstGeom prst="round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lIns="78684" tIns="39342" rIns="78684" bIns="39342"/>
          <a:lstStyle/>
          <a:p>
            <a:pPr algn="ctr" defTabSz="787400">
              <a:defRPr/>
            </a:pPr>
            <a:fld id="{900EAD78-B817-4D2C-BC4D-FD20E176C060}" type="slidenum">
              <a:rPr lang="it-IT" sz="1200" b="1">
                <a:solidFill>
                  <a:schemeClr val="tx1">
                    <a:lumMod val="85000"/>
                  </a:schemeClr>
                </a:solidFill>
                <a:effectLst>
                  <a:outerShdw blurRad="38100" dist="38100" dir="2700000" algn="tl">
                    <a:srgbClr val="010199"/>
                  </a:outerShdw>
                </a:effectLst>
                <a:latin typeface="Calibri" panose="020F0502020204030204" pitchFamily="34" charset="0"/>
              </a:rPr>
              <a:pPr algn="ctr" defTabSz="787400">
                <a:defRPr/>
              </a:pPr>
              <a:t>58</a:t>
            </a:fld>
            <a:endParaRPr lang="it-IT" sz="1200" b="1" dirty="0">
              <a:solidFill>
                <a:schemeClr val="tx1">
                  <a:lumMod val="85000"/>
                </a:schemeClr>
              </a:solidFill>
              <a:effectLst>
                <a:outerShdw blurRad="38100" dist="38100" dir="2700000" algn="tl">
                  <a:srgbClr val="010199"/>
                </a:outerShdw>
              </a:effectLst>
              <a:latin typeface="Calibri" panose="020F0502020204030204" pitchFamily="34" charset="0"/>
            </a:endParaRPr>
          </a:p>
        </p:txBody>
      </p:sp>
      <p:sp>
        <p:nvSpPr>
          <p:cNvPr id="8" name="CasellaDiTesto 7"/>
          <p:cNvSpPr txBox="1"/>
          <p:nvPr/>
        </p:nvSpPr>
        <p:spPr>
          <a:xfrm>
            <a:off x="195982" y="5248845"/>
            <a:ext cx="2016224" cy="306467"/>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a:spAutoFit/>
          </a:bodyPr>
          <a:lstStyle/>
          <a:p>
            <a:pPr>
              <a:defRPr/>
            </a:pPr>
            <a:r>
              <a:rPr lang="it-IT" sz="1200" b="1" dirty="0" smtClean="0">
                <a:latin typeface="Calibri" panose="020F0502020204030204" pitchFamily="34" charset="0"/>
              </a:rPr>
              <a:t>Messina, 19 febbraio 2016</a:t>
            </a:r>
            <a:endParaRPr lang="it-IT" sz="1200" b="1" dirty="0">
              <a:latin typeface="Calibri" panose="020F0502020204030204" pitchFamily="34" charset="0"/>
            </a:endParaRPr>
          </a:p>
        </p:txBody>
      </p:sp>
      <p:pic>
        <p:nvPicPr>
          <p:cNvPr id="9" name="Immagin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47" y="116631"/>
            <a:ext cx="2840670" cy="54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6203950" y="136525"/>
            <a:ext cx="1408113" cy="400050"/>
          </a:xfrm>
          <a:prstGeom prst="rect">
            <a:avLst/>
          </a:prstGeom>
          <a:solidFill>
            <a:schemeClr val="folHlink"/>
          </a:solidFill>
          <a:ln w="9525">
            <a:solidFill>
              <a:srgbClr val="C00000"/>
            </a:solidFill>
            <a:miter lim="800000"/>
            <a:headEnd/>
            <a:tailEnd/>
          </a:ln>
        </p:spPr>
        <p:txBody>
          <a:bodyPr wrap="none">
            <a:spAutoFit/>
          </a:bodyPr>
          <a:lstStyle/>
          <a:p>
            <a:pPr algn="ctr"/>
            <a:r>
              <a:rPr lang="it-IT" altLang="it-IT" sz="2000" b="1">
                <a:solidFill>
                  <a:srgbClr val="C00000"/>
                </a:solidFill>
                <a:latin typeface="Verdana" pitchFamily="34" charset="0"/>
              </a:rPr>
              <a:t>Sanzioni</a:t>
            </a:r>
          </a:p>
        </p:txBody>
      </p:sp>
      <p:sp>
        <p:nvSpPr>
          <p:cNvPr id="7" name="AutoShape 7"/>
          <p:cNvSpPr>
            <a:spLocks noChangeArrowheads="1"/>
          </p:cNvSpPr>
          <p:nvPr/>
        </p:nvSpPr>
        <p:spPr bwMode="auto">
          <a:xfrm flipH="1">
            <a:off x="268288" y="995363"/>
            <a:ext cx="7481887" cy="365125"/>
          </a:xfrm>
          <a:prstGeom prst="roundRect">
            <a:avLst>
              <a:gd name="adj" fmla="val 16667"/>
            </a:avLst>
          </a:prstGeom>
          <a:solidFill>
            <a:schemeClr val="tx1">
              <a:lumMod val="95000"/>
            </a:schemeClr>
          </a:solidFill>
          <a:ln w="25400" algn="ctr">
            <a:solidFill>
              <a:srgbClr val="C00000"/>
            </a:solidFill>
            <a:round/>
            <a:headEnd/>
            <a:tailEnd/>
          </a:ln>
        </p:spPr>
        <p:txBody>
          <a:bodyPr tIns="108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algn="ctr" eaLnBrk="1" hangingPunct="1">
              <a:defRPr/>
            </a:pPr>
            <a:r>
              <a:rPr lang="it-IT" altLang="it-IT" sz="2000" b="1" dirty="0">
                <a:solidFill>
                  <a:srgbClr val="C00000"/>
                </a:solidFill>
                <a:latin typeface="Arial Narrow" pitchFamily="34" charset="0"/>
              </a:rPr>
              <a:t>La revisione del sistema sanzionatorio amministrativo (</a:t>
            </a:r>
            <a:r>
              <a:rPr lang="it-IT" altLang="it-IT" sz="2000" b="1" dirty="0" err="1">
                <a:solidFill>
                  <a:srgbClr val="C00000"/>
                </a:solidFill>
                <a:latin typeface="Arial Narrow" pitchFamily="34" charset="0"/>
              </a:rPr>
              <a:t>D.Lgs.</a:t>
            </a:r>
            <a:r>
              <a:rPr lang="it-IT" altLang="it-IT" sz="2000" b="1" dirty="0">
                <a:solidFill>
                  <a:srgbClr val="C00000"/>
                </a:solidFill>
                <a:latin typeface="Arial Narrow" pitchFamily="34" charset="0"/>
              </a:rPr>
              <a:t> 471/97) </a:t>
            </a:r>
          </a:p>
        </p:txBody>
      </p:sp>
      <p:sp>
        <p:nvSpPr>
          <p:cNvPr id="11" name="AutoShape 7"/>
          <p:cNvSpPr>
            <a:spLocks noChangeArrowheads="1"/>
          </p:cNvSpPr>
          <p:nvPr/>
        </p:nvSpPr>
        <p:spPr bwMode="auto">
          <a:xfrm flipH="1">
            <a:off x="268288" y="2028546"/>
            <a:ext cx="7481887" cy="2305607"/>
          </a:xfrm>
          <a:prstGeom prst="roundRect">
            <a:avLst>
              <a:gd name="adj" fmla="val 16667"/>
            </a:avLst>
          </a:prstGeom>
          <a:solidFill>
            <a:schemeClr val="tx1">
              <a:lumMod val="95000"/>
            </a:schemeClr>
          </a:solidFill>
          <a:ln w="25400" algn="ctr">
            <a:solidFill>
              <a:srgbClr val="C00000"/>
            </a:solidFill>
            <a:round/>
            <a:headEnd/>
            <a:tailEnd/>
          </a:ln>
        </p:spPr>
        <p:txBody>
          <a:bodyPr lIns="36000" tIns="10800" rIns="360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marL="0" indent="0" algn="ctr" eaLnBrk="1" hangingPunct="1">
              <a:defRPr/>
            </a:pPr>
            <a:r>
              <a:rPr lang="it-IT" altLang="it-IT" sz="2000" b="1" u="sng" dirty="0" smtClean="0">
                <a:solidFill>
                  <a:srgbClr val="C00000"/>
                </a:solidFill>
                <a:latin typeface="Arial Narrow" pitchFamily="34" charset="0"/>
              </a:rPr>
              <a:t>Mancata </a:t>
            </a:r>
            <a:r>
              <a:rPr lang="it-IT" altLang="it-IT" sz="2000" b="1" u="sng" dirty="0">
                <a:solidFill>
                  <a:srgbClr val="C00000"/>
                </a:solidFill>
                <a:latin typeface="Arial Narrow" pitchFamily="34" charset="0"/>
              </a:rPr>
              <a:t>esecuzione delle ritenute alla fonte (art. 14) </a:t>
            </a:r>
            <a:endParaRPr lang="it-IT" altLang="it-IT" sz="2000" b="1" u="sng" dirty="0" smtClean="0">
              <a:solidFill>
                <a:srgbClr val="C00000"/>
              </a:solidFill>
              <a:latin typeface="Arial Narrow" pitchFamily="34" charset="0"/>
            </a:endParaRPr>
          </a:p>
          <a:p>
            <a:pPr marL="0" indent="0" algn="ctr" eaLnBrk="1" hangingPunct="1">
              <a:defRPr/>
            </a:pPr>
            <a:endParaRPr lang="it-IT" altLang="it-IT" sz="2000" b="1" u="sng" dirty="0">
              <a:solidFill>
                <a:srgbClr val="C00000"/>
              </a:solidFill>
              <a:latin typeface="Arial Narrow" pitchFamily="34" charset="0"/>
            </a:endParaRPr>
          </a:p>
          <a:p>
            <a:pPr marL="0" indent="0" algn="ctr" eaLnBrk="1" hangingPunct="1">
              <a:defRPr/>
            </a:pPr>
            <a:r>
              <a:rPr lang="it-IT" altLang="it-IT" sz="2000" b="1" dirty="0">
                <a:solidFill>
                  <a:srgbClr val="C00000"/>
                </a:solidFill>
                <a:latin typeface="Arial Narrow" pitchFamily="34" charset="0"/>
              </a:rPr>
              <a:t>1.  Chi non esegue, in tutto o in parte, le ritenute alla fonte è soggetto alla sanzione amministrativa pari al venti per cento dell'ammontare non trattenuto [salva l'applicazione delle disposizioni dell'articolo 13 per il caso di omesso versamento].</a:t>
            </a:r>
          </a:p>
          <a:p>
            <a:pPr marL="0" indent="0" algn="ctr" eaLnBrk="1" hangingPunct="1">
              <a:defRPr/>
            </a:pPr>
            <a:endParaRPr lang="it-IT" altLang="it-IT" sz="1400" b="1" dirty="0">
              <a:solidFill>
                <a:srgbClr val="C00000"/>
              </a:solidFill>
              <a:latin typeface="Arial Narrow" pitchFamily="34" charset="0"/>
            </a:endParaRPr>
          </a:p>
        </p:txBody>
      </p:sp>
      <p:sp>
        <p:nvSpPr>
          <p:cNvPr id="6" name="Segnaposto numero diapositiva 3"/>
          <p:cNvSpPr txBox="1">
            <a:spLocks noGrp="1"/>
          </p:cNvSpPr>
          <p:nvPr/>
        </p:nvSpPr>
        <p:spPr bwMode="auto">
          <a:xfrm>
            <a:off x="7180608" y="5320853"/>
            <a:ext cx="720230" cy="312738"/>
          </a:xfrm>
          <a:prstGeom prst="round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lIns="78684" tIns="39342" rIns="78684" bIns="39342"/>
          <a:lstStyle/>
          <a:p>
            <a:pPr algn="ctr" defTabSz="787400">
              <a:defRPr/>
            </a:pPr>
            <a:fld id="{900EAD78-B817-4D2C-BC4D-FD20E176C060}" type="slidenum">
              <a:rPr lang="it-IT" sz="1200" b="1">
                <a:solidFill>
                  <a:schemeClr val="tx1">
                    <a:lumMod val="85000"/>
                  </a:schemeClr>
                </a:solidFill>
                <a:effectLst>
                  <a:outerShdw blurRad="38100" dist="38100" dir="2700000" algn="tl">
                    <a:srgbClr val="010199"/>
                  </a:outerShdw>
                </a:effectLst>
                <a:latin typeface="Calibri" panose="020F0502020204030204" pitchFamily="34" charset="0"/>
              </a:rPr>
              <a:pPr algn="ctr" defTabSz="787400">
                <a:defRPr/>
              </a:pPr>
              <a:t>59</a:t>
            </a:fld>
            <a:endParaRPr lang="it-IT" sz="1200" b="1" dirty="0">
              <a:solidFill>
                <a:schemeClr val="tx1">
                  <a:lumMod val="85000"/>
                </a:schemeClr>
              </a:solidFill>
              <a:effectLst>
                <a:outerShdw blurRad="38100" dist="38100" dir="2700000" algn="tl">
                  <a:srgbClr val="010199"/>
                </a:outerShdw>
              </a:effectLst>
              <a:latin typeface="Calibri" panose="020F0502020204030204" pitchFamily="34" charset="0"/>
            </a:endParaRPr>
          </a:p>
        </p:txBody>
      </p:sp>
      <p:sp>
        <p:nvSpPr>
          <p:cNvPr id="8" name="CasellaDiTesto 7"/>
          <p:cNvSpPr txBox="1"/>
          <p:nvPr/>
        </p:nvSpPr>
        <p:spPr>
          <a:xfrm>
            <a:off x="195982" y="5248845"/>
            <a:ext cx="2016224" cy="306467"/>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a:spAutoFit/>
          </a:bodyPr>
          <a:lstStyle/>
          <a:p>
            <a:pPr>
              <a:defRPr/>
            </a:pPr>
            <a:r>
              <a:rPr lang="it-IT" sz="1200" b="1" dirty="0" smtClean="0">
                <a:latin typeface="Calibri" panose="020F0502020204030204" pitchFamily="34" charset="0"/>
              </a:rPr>
              <a:t>Messina, 19 febbraio 2016</a:t>
            </a:r>
            <a:endParaRPr lang="it-IT" sz="1200" b="1" dirty="0">
              <a:latin typeface="Calibri" panose="020F0502020204030204" pitchFamily="34" charset="0"/>
            </a:endParaRPr>
          </a:p>
        </p:txBody>
      </p:sp>
      <p:pic>
        <p:nvPicPr>
          <p:cNvPr id="9" name="Immagin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47" y="116631"/>
            <a:ext cx="2840670" cy="54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348110" y="856357"/>
            <a:ext cx="6303520" cy="400110"/>
          </a:xfrm>
          <a:prstGeom prst="rect">
            <a:avLst/>
          </a:prstGeom>
          <a:noFill/>
        </p:spPr>
        <p:txBody>
          <a:bodyPr wrap="none" rtlCol="0">
            <a:spAutoFit/>
          </a:bodyPr>
          <a:lstStyle/>
          <a:p>
            <a:r>
              <a:rPr lang="it-IT" sz="2000" b="1" dirty="0" smtClean="0">
                <a:solidFill>
                  <a:srgbClr val="C00000"/>
                </a:solidFill>
                <a:latin typeface="Cambria" panose="02040503050406030204" pitchFamily="18" charset="0"/>
              </a:rPr>
              <a:t>COSA CAMBIA? - Condizioni di accesso e permanenza</a:t>
            </a:r>
            <a:endParaRPr lang="it-IT" sz="2000" b="1" dirty="0">
              <a:solidFill>
                <a:srgbClr val="C00000"/>
              </a:solidFill>
              <a:latin typeface="Cambria" panose="02040503050406030204" pitchFamily="18" charset="0"/>
            </a:endParaRPr>
          </a:p>
        </p:txBody>
      </p:sp>
      <p:sp>
        <p:nvSpPr>
          <p:cNvPr id="8" name="CasellaDiTesto 7"/>
          <p:cNvSpPr txBox="1"/>
          <p:nvPr/>
        </p:nvSpPr>
        <p:spPr>
          <a:xfrm>
            <a:off x="484014" y="1720453"/>
            <a:ext cx="7200800" cy="2292935"/>
          </a:xfrm>
          <a:prstGeom prst="rect">
            <a:avLst/>
          </a:prstGeom>
          <a:noFill/>
        </p:spPr>
        <p:txBody>
          <a:bodyPr wrap="square" rtlCol="0">
            <a:spAutoFit/>
          </a:bodyPr>
          <a:lstStyle/>
          <a:p>
            <a:pPr algn="just"/>
            <a:r>
              <a:rPr lang="it-IT" sz="1800" dirty="0">
                <a:solidFill>
                  <a:srgbClr val="C00000"/>
                </a:solidFill>
                <a:latin typeface="Cambria" panose="02040503050406030204" pitchFamily="18" charset="0"/>
              </a:rPr>
              <a:t>Riguardo il requisito connesso al possesso di redditi di lavoro dipendente e assimilati (artt. 49 e 50 TUIR), non possono accedere/permanere nel regime forfettario:</a:t>
            </a:r>
          </a:p>
          <a:p>
            <a:pPr algn="just"/>
            <a:r>
              <a:rPr lang="it-IT" sz="1800" dirty="0">
                <a:solidFill>
                  <a:srgbClr val="C00000"/>
                </a:solidFill>
                <a:latin typeface="Cambria" panose="02040503050406030204" pitchFamily="18" charset="0"/>
              </a:rPr>
              <a:t>- i soggetti che nell’anno precedente hanno percepito redditi di lavoro dipendente/assimilato (compreso il reddito da pensione) eccedenti € 30.000: Tale condizione non va verificata in caso di cessazione dal rapporto di lavoro.</a:t>
            </a:r>
          </a:p>
          <a:p>
            <a:endParaRPr lang="it-IT" dirty="0"/>
          </a:p>
        </p:txBody>
      </p:sp>
    </p:spTree>
    <p:extLst>
      <p:ext uri="{BB962C8B-B14F-4D97-AF65-F5344CB8AC3E}">
        <p14:creationId xmlns:p14="http://schemas.microsoft.com/office/powerpoint/2010/main" val="3871360290"/>
      </p:ext>
    </p:extLst>
  </p:cSld>
  <p:clrMapOvr>
    <a:masterClrMapping/>
  </p:clrMapOvr>
  <p:transition spd="slow">
    <p:blinds dir="vert"/>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6203950" y="136525"/>
            <a:ext cx="1408113" cy="400050"/>
          </a:xfrm>
          <a:prstGeom prst="rect">
            <a:avLst/>
          </a:prstGeom>
          <a:solidFill>
            <a:schemeClr val="folHlink"/>
          </a:solidFill>
          <a:ln w="9525">
            <a:solidFill>
              <a:srgbClr val="C00000"/>
            </a:solidFill>
            <a:miter lim="800000"/>
            <a:headEnd/>
            <a:tailEnd/>
          </a:ln>
        </p:spPr>
        <p:txBody>
          <a:bodyPr wrap="none">
            <a:spAutoFit/>
          </a:bodyPr>
          <a:lstStyle/>
          <a:p>
            <a:pPr algn="ctr"/>
            <a:r>
              <a:rPr lang="it-IT" altLang="it-IT" sz="2000" b="1">
                <a:solidFill>
                  <a:srgbClr val="C00000"/>
                </a:solidFill>
                <a:latin typeface="Verdana" pitchFamily="34" charset="0"/>
              </a:rPr>
              <a:t>Sanzioni</a:t>
            </a:r>
          </a:p>
        </p:txBody>
      </p:sp>
      <p:sp>
        <p:nvSpPr>
          <p:cNvPr id="7" name="AutoShape 7"/>
          <p:cNvSpPr>
            <a:spLocks noChangeArrowheads="1"/>
          </p:cNvSpPr>
          <p:nvPr/>
        </p:nvSpPr>
        <p:spPr bwMode="auto">
          <a:xfrm flipH="1">
            <a:off x="268288" y="995363"/>
            <a:ext cx="7481887" cy="365125"/>
          </a:xfrm>
          <a:prstGeom prst="roundRect">
            <a:avLst>
              <a:gd name="adj" fmla="val 16667"/>
            </a:avLst>
          </a:prstGeom>
          <a:solidFill>
            <a:schemeClr val="tx1">
              <a:lumMod val="95000"/>
            </a:schemeClr>
          </a:solidFill>
          <a:ln w="25400" algn="ctr">
            <a:solidFill>
              <a:srgbClr val="C00000"/>
            </a:solidFill>
            <a:round/>
            <a:headEnd/>
            <a:tailEnd/>
          </a:ln>
        </p:spPr>
        <p:txBody>
          <a:bodyPr tIns="108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algn="ctr" eaLnBrk="1" hangingPunct="1">
              <a:defRPr/>
            </a:pPr>
            <a:r>
              <a:rPr lang="it-IT" altLang="it-IT" sz="2000" b="1" dirty="0">
                <a:solidFill>
                  <a:srgbClr val="C00000"/>
                </a:solidFill>
                <a:latin typeface="Arial Narrow" pitchFamily="34" charset="0"/>
              </a:rPr>
              <a:t>La revisione del sistema sanzionatorio amministrativo (</a:t>
            </a:r>
            <a:r>
              <a:rPr lang="it-IT" altLang="it-IT" sz="2000" b="1" dirty="0" err="1">
                <a:solidFill>
                  <a:srgbClr val="C00000"/>
                </a:solidFill>
                <a:latin typeface="Arial Narrow" pitchFamily="34" charset="0"/>
              </a:rPr>
              <a:t>D.Lgs.</a:t>
            </a:r>
            <a:r>
              <a:rPr lang="it-IT" altLang="it-IT" sz="2000" b="1" dirty="0">
                <a:solidFill>
                  <a:srgbClr val="C00000"/>
                </a:solidFill>
                <a:latin typeface="Arial Narrow" pitchFamily="34" charset="0"/>
              </a:rPr>
              <a:t> 471/97) </a:t>
            </a:r>
          </a:p>
        </p:txBody>
      </p:sp>
      <p:sp>
        <p:nvSpPr>
          <p:cNvPr id="11" name="AutoShape 7"/>
          <p:cNvSpPr>
            <a:spLocks noChangeArrowheads="1"/>
          </p:cNvSpPr>
          <p:nvPr/>
        </p:nvSpPr>
        <p:spPr bwMode="auto">
          <a:xfrm flipH="1">
            <a:off x="268288" y="2420143"/>
            <a:ext cx="7481887" cy="1522414"/>
          </a:xfrm>
          <a:prstGeom prst="roundRect">
            <a:avLst>
              <a:gd name="adj" fmla="val 16667"/>
            </a:avLst>
          </a:prstGeom>
          <a:solidFill>
            <a:schemeClr val="tx1">
              <a:lumMod val="95000"/>
            </a:schemeClr>
          </a:solidFill>
          <a:ln w="25400" algn="ctr">
            <a:solidFill>
              <a:srgbClr val="C00000"/>
            </a:solidFill>
            <a:round/>
            <a:headEnd/>
            <a:tailEnd/>
          </a:ln>
        </p:spPr>
        <p:txBody>
          <a:bodyPr lIns="36000" tIns="10800" rIns="360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marL="0" indent="0" algn="ctr" eaLnBrk="1" hangingPunct="1">
              <a:defRPr/>
            </a:pPr>
            <a:endParaRPr lang="it-IT" altLang="it-IT" sz="1400" b="1" dirty="0">
              <a:solidFill>
                <a:srgbClr val="C00000"/>
              </a:solidFill>
              <a:latin typeface="Arial Narrow" pitchFamily="34" charset="0"/>
            </a:endParaRPr>
          </a:p>
          <a:p>
            <a:pPr marL="0" indent="0" algn="ctr" eaLnBrk="1" hangingPunct="1">
              <a:defRPr/>
            </a:pPr>
            <a:r>
              <a:rPr lang="it-IT" altLang="it-IT" sz="2000" b="1" u="sng" dirty="0" smtClean="0">
                <a:solidFill>
                  <a:srgbClr val="C00000"/>
                </a:solidFill>
                <a:latin typeface="Arial Narrow" pitchFamily="34" charset="0"/>
              </a:rPr>
              <a:t>Incompletezza </a:t>
            </a:r>
            <a:r>
              <a:rPr lang="it-IT" altLang="it-IT" sz="2000" b="1" u="sng" dirty="0">
                <a:solidFill>
                  <a:srgbClr val="C00000"/>
                </a:solidFill>
                <a:latin typeface="Arial Narrow" pitchFamily="34" charset="0"/>
              </a:rPr>
              <a:t>dei documenti di versamento (art. 15)</a:t>
            </a:r>
          </a:p>
          <a:p>
            <a:pPr marL="0" indent="0" algn="ctr" eaLnBrk="1" hangingPunct="1">
              <a:defRPr/>
            </a:pPr>
            <a:endParaRPr lang="it-IT" altLang="it-IT" sz="1400" b="1" dirty="0">
              <a:solidFill>
                <a:srgbClr val="C00000"/>
              </a:solidFill>
              <a:latin typeface="Arial Narrow" pitchFamily="34" charset="0"/>
            </a:endParaRPr>
          </a:p>
          <a:p>
            <a:pPr marL="0" indent="0" algn="ctr" eaLnBrk="1" hangingPunct="1">
              <a:defRPr/>
            </a:pPr>
            <a:r>
              <a:rPr lang="it-IT" altLang="it-IT" sz="2000" b="1" dirty="0">
                <a:solidFill>
                  <a:srgbClr val="C00000"/>
                </a:solidFill>
                <a:latin typeface="Arial Narrow" pitchFamily="34" charset="0"/>
              </a:rPr>
              <a:t>Omesso F24 a saldo </a:t>
            </a:r>
            <a:r>
              <a:rPr lang="it-IT" altLang="it-IT" sz="2000" b="1" dirty="0" smtClean="0">
                <a:solidFill>
                  <a:srgbClr val="C00000"/>
                </a:solidFill>
                <a:latin typeface="Arial Narrow" pitchFamily="34" charset="0"/>
              </a:rPr>
              <a:t>zero : </a:t>
            </a:r>
            <a:r>
              <a:rPr lang="it-IT" altLang="it-IT" sz="2000" b="1" dirty="0">
                <a:solidFill>
                  <a:srgbClr val="C00000"/>
                </a:solidFill>
                <a:latin typeface="Arial Narrow" pitchFamily="34" charset="0"/>
              </a:rPr>
              <a:t>euro 100 </a:t>
            </a:r>
            <a:endParaRPr lang="it-IT" altLang="it-IT" sz="2000" b="1" dirty="0" smtClean="0">
              <a:solidFill>
                <a:srgbClr val="C00000"/>
              </a:solidFill>
              <a:latin typeface="Arial Narrow" pitchFamily="34" charset="0"/>
            </a:endParaRPr>
          </a:p>
          <a:p>
            <a:pPr marL="0" indent="0" algn="ctr" eaLnBrk="1" hangingPunct="1">
              <a:defRPr/>
            </a:pPr>
            <a:r>
              <a:rPr lang="it-IT" altLang="it-IT" sz="2000" b="1" dirty="0" smtClean="0">
                <a:solidFill>
                  <a:srgbClr val="C00000"/>
                </a:solidFill>
                <a:latin typeface="Arial Narrow" pitchFamily="34" charset="0"/>
              </a:rPr>
              <a:t>=&gt; </a:t>
            </a:r>
            <a:r>
              <a:rPr lang="it-IT" altLang="it-IT" sz="2000" b="1" dirty="0">
                <a:solidFill>
                  <a:srgbClr val="C00000"/>
                </a:solidFill>
                <a:latin typeface="Arial Narrow" pitchFamily="34" charset="0"/>
              </a:rPr>
              <a:t>euro 50 se entro 5 giorni</a:t>
            </a:r>
            <a:r>
              <a:rPr lang="it-IT" altLang="it-IT" sz="2000" b="1" dirty="0" smtClean="0">
                <a:solidFill>
                  <a:srgbClr val="C00000"/>
                </a:solidFill>
                <a:latin typeface="Arial Narrow" pitchFamily="34" charset="0"/>
              </a:rPr>
              <a:t>.</a:t>
            </a:r>
            <a:endParaRPr lang="it-IT" altLang="it-IT" sz="2000" b="1" dirty="0">
              <a:solidFill>
                <a:srgbClr val="C00000"/>
              </a:solidFill>
              <a:latin typeface="Arial Narrow" pitchFamily="34" charset="0"/>
            </a:endParaRPr>
          </a:p>
        </p:txBody>
      </p:sp>
      <p:sp>
        <p:nvSpPr>
          <p:cNvPr id="6" name="Segnaposto numero diapositiva 3"/>
          <p:cNvSpPr txBox="1">
            <a:spLocks noGrp="1"/>
          </p:cNvSpPr>
          <p:nvPr/>
        </p:nvSpPr>
        <p:spPr bwMode="auto">
          <a:xfrm>
            <a:off x="7180608" y="5320853"/>
            <a:ext cx="720230" cy="312738"/>
          </a:xfrm>
          <a:prstGeom prst="round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lIns="78684" tIns="39342" rIns="78684" bIns="39342"/>
          <a:lstStyle/>
          <a:p>
            <a:pPr algn="ctr" defTabSz="787400">
              <a:defRPr/>
            </a:pPr>
            <a:fld id="{900EAD78-B817-4D2C-BC4D-FD20E176C060}" type="slidenum">
              <a:rPr lang="it-IT" sz="1200" b="1">
                <a:solidFill>
                  <a:schemeClr val="tx1">
                    <a:lumMod val="85000"/>
                  </a:schemeClr>
                </a:solidFill>
                <a:effectLst>
                  <a:outerShdw blurRad="38100" dist="38100" dir="2700000" algn="tl">
                    <a:srgbClr val="010199"/>
                  </a:outerShdw>
                </a:effectLst>
                <a:latin typeface="Calibri" panose="020F0502020204030204" pitchFamily="34" charset="0"/>
              </a:rPr>
              <a:pPr algn="ctr" defTabSz="787400">
                <a:defRPr/>
              </a:pPr>
              <a:t>60</a:t>
            </a:fld>
            <a:endParaRPr lang="it-IT" sz="1200" b="1" dirty="0">
              <a:solidFill>
                <a:schemeClr val="tx1">
                  <a:lumMod val="85000"/>
                </a:schemeClr>
              </a:solidFill>
              <a:effectLst>
                <a:outerShdw blurRad="38100" dist="38100" dir="2700000" algn="tl">
                  <a:srgbClr val="010199"/>
                </a:outerShdw>
              </a:effectLst>
              <a:latin typeface="Calibri" panose="020F0502020204030204" pitchFamily="34" charset="0"/>
            </a:endParaRPr>
          </a:p>
        </p:txBody>
      </p:sp>
      <p:sp>
        <p:nvSpPr>
          <p:cNvPr id="8" name="CasellaDiTesto 7"/>
          <p:cNvSpPr txBox="1"/>
          <p:nvPr/>
        </p:nvSpPr>
        <p:spPr>
          <a:xfrm>
            <a:off x="195982" y="5248845"/>
            <a:ext cx="2016224" cy="306467"/>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a:spAutoFit/>
          </a:bodyPr>
          <a:lstStyle/>
          <a:p>
            <a:pPr>
              <a:defRPr/>
            </a:pPr>
            <a:r>
              <a:rPr lang="it-IT" sz="1200" b="1" dirty="0" smtClean="0">
                <a:latin typeface="Calibri" panose="020F0502020204030204" pitchFamily="34" charset="0"/>
              </a:rPr>
              <a:t>Messina, 19 febbraio 2016</a:t>
            </a:r>
            <a:endParaRPr lang="it-IT" sz="1200" b="1" dirty="0">
              <a:latin typeface="Calibri" panose="020F0502020204030204" pitchFamily="34" charset="0"/>
            </a:endParaRPr>
          </a:p>
        </p:txBody>
      </p:sp>
      <p:pic>
        <p:nvPicPr>
          <p:cNvPr id="9" name="Immagin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47" y="116631"/>
            <a:ext cx="2840670" cy="54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381201"/>
      </p:ext>
    </p:extLst>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6203950" y="136525"/>
            <a:ext cx="1408113" cy="400050"/>
          </a:xfrm>
          <a:prstGeom prst="rect">
            <a:avLst/>
          </a:prstGeom>
          <a:solidFill>
            <a:schemeClr val="folHlink"/>
          </a:solidFill>
          <a:ln w="9525">
            <a:solidFill>
              <a:srgbClr val="C00000"/>
            </a:solidFill>
            <a:miter lim="800000"/>
            <a:headEnd/>
            <a:tailEnd/>
          </a:ln>
        </p:spPr>
        <p:txBody>
          <a:bodyPr wrap="none">
            <a:spAutoFit/>
          </a:bodyPr>
          <a:lstStyle/>
          <a:p>
            <a:pPr algn="ctr"/>
            <a:r>
              <a:rPr lang="it-IT" altLang="it-IT" sz="2000" b="1">
                <a:solidFill>
                  <a:srgbClr val="C00000"/>
                </a:solidFill>
                <a:latin typeface="Verdana" pitchFamily="34" charset="0"/>
              </a:rPr>
              <a:t>Sanzioni</a:t>
            </a:r>
          </a:p>
        </p:txBody>
      </p:sp>
      <p:sp>
        <p:nvSpPr>
          <p:cNvPr id="7" name="AutoShape 7"/>
          <p:cNvSpPr>
            <a:spLocks noChangeArrowheads="1"/>
          </p:cNvSpPr>
          <p:nvPr/>
        </p:nvSpPr>
        <p:spPr bwMode="auto">
          <a:xfrm flipH="1">
            <a:off x="268288" y="995363"/>
            <a:ext cx="7481887" cy="365125"/>
          </a:xfrm>
          <a:prstGeom prst="roundRect">
            <a:avLst>
              <a:gd name="adj" fmla="val 16667"/>
            </a:avLst>
          </a:prstGeom>
          <a:solidFill>
            <a:schemeClr val="tx1">
              <a:lumMod val="95000"/>
            </a:schemeClr>
          </a:solidFill>
          <a:ln w="25400" algn="ctr">
            <a:solidFill>
              <a:srgbClr val="C00000"/>
            </a:solidFill>
            <a:round/>
            <a:headEnd/>
            <a:tailEnd/>
          </a:ln>
        </p:spPr>
        <p:txBody>
          <a:bodyPr tIns="108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algn="ctr" eaLnBrk="1" hangingPunct="1">
              <a:defRPr/>
            </a:pPr>
            <a:r>
              <a:rPr lang="it-IT" altLang="it-IT" sz="2000" b="1" dirty="0">
                <a:solidFill>
                  <a:srgbClr val="C00000"/>
                </a:solidFill>
                <a:latin typeface="Arial Narrow" pitchFamily="34" charset="0"/>
              </a:rPr>
              <a:t>La revisione del sistema sanzionatorio amministrativo (</a:t>
            </a:r>
            <a:r>
              <a:rPr lang="it-IT" altLang="it-IT" sz="2000" b="1" dirty="0" err="1">
                <a:solidFill>
                  <a:srgbClr val="C00000"/>
                </a:solidFill>
                <a:latin typeface="Arial Narrow" pitchFamily="34" charset="0"/>
              </a:rPr>
              <a:t>D.Lgs.</a:t>
            </a:r>
            <a:r>
              <a:rPr lang="it-IT" altLang="it-IT" sz="2000" b="1" dirty="0">
                <a:solidFill>
                  <a:srgbClr val="C00000"/>
                </a:solidFill>
                <a:latin typeface="Arial Narrow" pitchFamily="34" charset="0"/>
              </a:rPr>
              <a:t> </a:t>
            </a:r>
            <a:r>
              <a:rPr lang="it-IT" altLang="it-IT" sz="2000" b="1" dirty="0" smtClean="0">
                <a:solidFill>
                  <a:srgbClr val="C00000"/>
                </a:solidFill>
                <a:latin typeface="Arial Narrow" pitchFamily="34" charset="0"/>
              </a:rPr>
              <a:t>472/97</a:t>
            </a:r>
            <a:r>
              <a:rPr lang="it-IT" altLang="it-IT" sz="2000" b="1" dirty="0">
                <a:solidFill>
                  <a:srgbClr val="C00000"/>
                </a:solidFill>
                <a:latin typeface="Arial Narrow" pitchFamily="34" charset="0"/>
              </a:rPr>
              <a:t>) </a:t>
            </a:r>
          </a:p>
        </p:txBody>
      </p:sp>
      <p:sp>
        <p:nvSpPr>
          <p:cNvPr id="11" name="AutoShape 7"/>
          <p:cNvSpPr>
            <a:spLocks noChangeArrowheads="1"/>
          </p:cNvSpPr>
          <p:nvPr/>
        </p:nvSpPr>
        <p:spPr bwMode="auto">
          <a:xfrm flipH="1">
            <a:off x="268288" y="1412313"/>
            <a:ext cx="7481887" cy="3667682"/>
          </a:xfrm>
          <a:prstGeom prst="roundRect">
            <a:avLst>
              <a:gd name="adj" fmla="val 16667"/>
            </a:avLst>
          </a:prstGeom>
          <a:solidFill>
            <a:schemeClr val="tx1">
              <a:lumMod val="95000"/>
            </a:schemeClr>
          </a:solidFill>
          <a:ln w="25400" algn="ctr">
            <a:solidFill>
              <a:srgbClr val="C00000"/>
            </a:solidFill>
            <a:round/>
            <a:headEnd/>
            <a:tailEnd/>
          </a:ln>
        </p:spPr>
        <p:txBody>
          <a:bodyPr lIns="36000" tIns="10800" rIns="360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marL="0" indent="0" algn="ctr" eaLnBrk="1" hangingPunct="1">
              <a:defRPr/>
            </a:pPr>
            <a:r>
              <a:rPr lang="it-IT" altLang="it-IT" sz="2000" b="1" u="sng" dirty="0" smtClean="0">
                <a:solidFill>
                  <a:srgbClr val="C00000"/>
                </a:solidFill>
                <a:latin typeface="Arial Narrow" pitchFamily="34" charset="0"/>
              </a:rPr>
              <a:t>Criteri di determinazione della sanzione (art</a:t>
            </a:r>
            <a:r>
              <a:rPr lang="it-IT" altLang="it-IT" sz="2000" b="1" u="sng" dirty="0">
                <a:solidFill>
                  <a:srgbClr val="C00000"/>
                </a:solidFill>
                <a:latin typeface="Arial Narrow" pitchFamily="34" charset="0"/>
              </a:rPr>
              <a:t>. </a:t>
            </a:r>
            <a:r>
              <a:rPr lang="it-IT" altLang="it-IT" sz="2000" b="1" u="sng" dirty="0" smtClean="0">
                <a:solidFill>
                  <a:srgbClr val="C00000"/>
                </a:solidFill>
                <a:latin typeface="Arial Narrow" pitchFamily="34" charset="0"/>
              </a:rPr>
              <a:t>7)</a:t>
            </a:r>
          </a:p>
          <a:p>
            <a:pPr marL="0" indent="0" algn="ctr" eaLnBrk="1" hangingPunct="1">
              <a:defRPr/>
            </a:pPr>
            <a:endParaRPr lang="it-IT" altLang="it-IT" sz="2000" b="1" u="sng" dirty="0">
              <a:solidFill>
                <a:srgbClr val="C00000"/>
              </a:solidFill>
              <a:latin typeface="Arial Narrow" pitchFamily="34" charset="0"/>
            </a:endParaRPr>
          </a:p>
          <a:p>
            <a:pPr marL="0" indent="0" algn="just" eaLnBrk="1" hangingPunct="1">
              <a:defRPr/>
            </a:pPr>
            <a:r>
              <a:rPr lang="it-IT" altLang="it-IT" sz="2000" b="1" dirty="0" smtClean="0">
                <a:solidFill>
                  <a:srgbClr val="C00000"/>
                </a:solidFill>
                <a:latin typeface="Arial Narrow" pitchFamily="34" charset="0"/>
              </a:rPr>
              <a:t>4 bis: «Salvo </a:t>
            </a:r>
            <a:r>
              <a:rPr lang="it-IT" altLang="it-IT" sz="2000" b="1" dirty="0">
                <a:solidFill>
                  <a:srgbClr val="C00000"/>
                </a:solidFill>
                <a:latin typeface="Arial Narrow" pitchFamily="34" charset="0"/>
              </a:rPr>
              <a:t>quanto diversamente disposto da singole leggi di riferimento, in caso di presentazione di una dichiarazione o di una </a:t>
            </a:r>
            <a:r>
              <a:rPr lang="it-IT" altLang="it-IT" sz="2000" b="1" u="sng" dirty="0">
                <a:solidFill>
                  <a:srgbClr val="C00000"/>
                </a:solidFill>
                <a:latin typeface="Arial Narrow" pitchFamily="34" charset="0"/>
              </a:rPr>
              <a:t>denuncia</a:t>
            </a:r>
            <a:r>
              <a:rPr lang="it-IT" altLang="it-IT" sz="2000" b="1" dirty="0">
                <a:solidFill>
                  <a:srgbClr val="C00000"/>
                </a:solidFill>
                <a:latin typeface="Arial Narrow" pitchFamily="34" charset="0"/>
              </a:rPr>
              <a:t> entro trenta giorni dalla scadenza del relativo termine, la sanzione è ridotta </a:t>
            </a:r>
            <a:r>
              <a:rPr lang="it-IT" altLang="it-IT" sz="2000" b="1" dirty="0" smtClean="0">
                <a:solidFill>
                  <a:srgbClr val="C00000"/>
                </a:solidFill>
                <a:latin typeface="Arial Narrow" pitchFamily="34" charset="0"/>
              </a:rPr>
              <a:t>[in circostanze eccezionali] della </a:t>
            </a:r>
            <a:r>
              <a:rPr lang="it-IT" altLang="it-IT" sz="2000" b="1" dirty="0" smtClean="0">
                <a:solidFill>
                  <a:srgbClr val="C00000"/>
                </a:solidFill>
                <a:latin typeface="Arial Narrow" pitchFamily="34" charset="0"/>
              </a:rPr>
              <a:t>metà».</a:t>
            </a:r>
          </a:p>
          <a:p>
            <a:pPr marL="0" indent="0" algn="just" eaLnBrk="1" hangingPunct="1">
              <a:defRPr/>
            </a:pPr>
            <a:r>
              <a:rPr lang="it-IT" altLang="it-IT" sz="2000" b="1" dirty="0" smtClean="0">
                <a:solidFill>
                  <a:srgbClr val="C00000"/>
                </a:solidFill>
                <a:latin typeface="Arial Narrow" pitchFamily="34" charset="0"/>
              </a:rPr>
              <a:t/>
            </a:r>
            <a:br>
              <a:rPr lang="it-IT" altLang="it-IT" sz="2000" b="1" dirty="0" smtClean="0">
                <a:solidFill>
                  <a:srgbClr val="C00000"/>
                </a:solidFill>
                <a:latin typeface="Arial Narrow" pitchFamily="34" charset="0"/>
              </a:rPr>
            </a:br>
            <a:endParaRPr lang="it-IT" altLang="it-IT" sz="2000" b="1" dirty="0" smtClean="0">
              <a:solidFill>
                <a:srgbClr val="C00000"/>
              </a:solidFill>
              <a:latin typeface="Arial Narrow" pitchFamily="34" charset="0"/>
            </a:endParaRPr>
          </a:p>
          <a:p>
            <a:pPr marL="0" indent="0" algn="just" eaLnBrk="1" hangingPunct="1">
              <a:defRPr/>
            </a:pPr>
            <a:r>
              <a:rPr lang="it-IT" altLang="it-IT" sz="1800" b="1" dirty="0" smtClean="0">
                <a:solidFill>
                  <a:srgbClr val="C00000"/>
                </a:solidFill>
                <a:latin typeface="Arial Narrow" pitchFamily="34" charset="0"/>
              </a:rPr>
              <a:t>Da richiedere in contenzioso</a:t>
            </a:r>
          </a:p>
          <a:p>
            <a:pPr marL="0" indent="0" algn="just" eaLnBrk="1" hangingPunct="1">
              <a:defRPr/>
            </a:pPr>
            <a:r>
              <a:rPr lang="it-IT" altLang="it-IT" sz="1800" b="1" dirty="0" smtClean="0">
                <a:solidFill>
                  <a:srgbClr val="C00000"/>
                </a:solidFill>
                <a:latin typeface="Arial Narrow" pitchFamily="34" charset="0"/>
              </a:rPr>
              <a:t>Applicabile </a:t>
            </a:r>
            <a:r>
              <a:rPr lang="it-IT" altLang="it-IT" sz="1800" b="1" dirty="0" smtClean="0">
                <a:solidFill>
                  <a:srgbClr val="C00000"/>
                </a:solidFill>
                <a:latin typeface="Arial Narrow" pitchFamily="34" charset="0"/>
              </a:rPr>
              <a:t>anche a sanzioni per intermediario? </a:t>
            </a:r>
            <a:r>
              <a:rPr lang="it-IT" altLang="it-IT" sz="1800" b="1" dirty="0" err="1" smtClean="0">
                <a:solidFill>
                  <a:srgbClr val="C00000"/>
                </a:solidFill>
                <a:latin typeface="Arial Narrow" pitchFamily="34" charset="0"/>
              </a:rPr>
              <a:t>Ravvedibile</a:t>
            </a:r>
            <a:r>
              <a:rPr lang="it-IT" altLang="it-IT" sz="1800" b="1" dirty="0" smtClean="0">
                <a:solidFill>
                  <a:srgbClr val="C00000"/>
                </a:solidFill>
                <a:latin typeface="Arial Narrow" pitchFamily="34" charset="0"/>
              </a:rPr>
              <a:t>?</a:t>
            </a:r>
          </a:p>
          <a:p>
            <a:pPr marL="0" indent="0" algn="just" eaLnBrk="1" hangingPunct="1">
              <a:defRPr/>
            </a:pPr>
            <a:r>
              <a:rPr lang="it-IT" altLang="it-IT" sz="1800" b="1" dirty="0" smtClean="0">
                <a:solidFill>
                  <a:srgbClr val="C00000"/>
                </a:solidFill>
                <a:latin typeface="Arial Narrow" pitchFamily="34" charset="0"/>
              </a:rPr>
              <a:t>Si applica anche ai tributi locali (</a:t>
            </a:r>
            <a:r>
              <a:rPr lang="it-IT" altLang="it-IT" sz="1800" b="1" dirty="0" err="1" smtClean="0">
                <a:solidFill>
                  <a:srgbClr val="C00000"/>
                </a:solidFill>
                <a:latin typeface="Arial Narrow" pitchFamily="34" charset="0"/>
              </a:rPr>
              <a:t>AdE</a:t>
            </a:r>
            <a:r>
              <a:rPr lang="it-IT" altLang="it-IT" sz="1800" b="1" dirty="0" smtClean="0">
                <a:solidFill>
                  <a:srgbClr val="C00000"/>
                </a:solidFill>
                <a:latin typeface="Arial Narrow" pitchFamily="34" charset="0"/>
              </a:rPr>
              <a:t>)</a:t>
            </a:r>
            <a:endParaRPr lang="it-IT" altLang="it-IT" sz="1800" b="1" dirty="0">
              <a:solidFill>
                <a:srgbClr val="C00000"/>
              </a:solidFill>
              <a:latin typeface="Arial Narrow" pitchFamily="34" charset="0"/>
            </a:endParaRPr>
          </a:p>
        </p:txBody>
      </p:sp>
      <p:sp>
        <p:nvSpPr>
          <p:cNvPr id="6" name="Segnaposto numero diapositiva 3"/>
          <p:cNvSpPr txBox="1">
            <a:spLocks noGrp="1"/>
          </p:cNvSpPr>
          <p:nvPr/>
        </p:nvSpPr>
        <p:spPr bwMode="auto">
          <a:xfrm>
            <a:off x="7180608" y="5320853"/>
            <a:ext cx="720230" cy="312738"/>
          </a:xfrm>
          <a:prstGeom prst="round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lIns="78684" tIns="39342" rIns="78684" bIns="39342"/>
          <a:lstStyle/>
          <a:p>
            <a:pPr algn="ctr" defTabSz="787400">
              <a:defRPr/>
            </a:pPr>
            <a:fld id="{900EAD78-B817-4D2C-BC4D-FD20E176C060}" type="slidenum">
              <a:rPr lang="it-IT" sz="1200" b="1">
                <a:solidFill>
                  <a:schemeClr val="tx1">
                    <a:lumMod val="85000"/>
                  </a:schemeClr>
                </a:solidFill>
                <a:effectLst>
                  <a:outerShdw blurRad="38100" dist="38100" dir="2700000" algn="tl">
                    <a:srgbClr val="010199"/>
                  </a:outerShdw>
                </a:effectLst>
                <a:latin typeface="Calibri" panose="020F0502020204030204" pitchFamily="34" charset="0"/>
              </a:rPr>
              <a:pPr algn="ctr" defTabSz="787400">
                <a:defRPr/>
              </a:pPr>
              <a:t>61</a:t>
            </a:fld>
            <a:endParaRPr lang="it-IT" sz="1200" b="1" dirty="0">
              <a:solidFill>
                <a:schemeClr val="tx1">
                  <a:lumMod val="85000"/>
                </a:schemeClr>
              </a:solidFill>
              <a:effectLst>
                <a:outerShdw blurRad="38100" dist="38100" dir="2700000" algn="tl">
                  <a:srgbClr val="010199"/>
                </a:outerShdw>
              </a:effectLst>
              <a:latin typeface="Calibri" panose="020F0502020204030204" pitchFamily="34" charset="0"/>
            </a:endParaRPr>
          </a:p>
        </p:txBody>
      </p:sp>
      <p:sp>
        <p:nvSpPr>
          <p:cNvPr id="8" name="CasellaDiTesto 7"/>
          <p:cNvSpPr txBox="1"/>
          <p:nvPr/>
        </p:nvSpPr>
        <p:spPr>
          <a:xfrm>
            <a:off x="195982" y="5248845"/>
            <a:ext cx="2016224" cy="306467"/>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a:spAutoFit/>
          </a:bodyPr>
          <a:lstStyle/>
          <a:p>
            <a:pPr>
              <a:defRPr/>
            </a:pPr>
            <a:r>
              <a:rPr lang="it-IT" sz="1200" b="1" dirty="0" smtClean="0">
                <a:latin typeface="Calibri" panose="020F0502020204030204" pitchFamily="34" charset="0"/>
              </a:rPr>
              <a:t>Messina, 19 febbraio 2016</a:t>
            </a:r>
            <a:endParaRPr lang="it-IT" sz="1200" b="1" dirty="0">
              <a:latin typeface="Calibri" panose="020F0502020204030204" pitchFamily="34" charset="0"/>
            </a:endParaRPr>
          </a:p>
        </p:txBody>
      </p:sp>
      <p:pic>
        <p:nvPicPr>
          <p:cNvPr id="9" name="Immagin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47" y="116631"/>
            <a:ext cx="2840670" cy="54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6203950" y="136525"/>
            <a:ext cx="1408113" cy="400050"/>
          </a:xfrm>
          <a:prstGeom prst="rect">
            <a:avLst/>
          </a:prstGeom>
          <a:solidFill>
            <a:schemeClr val="folHlink"/>
          </a:solidFill>
          <a:ln w="9525">
            <a:solidFill>
              <a:srgbClr val="C00000"/>
            </a:solidFill>
            <a:miter lim="800000"/>
            <a:headEnd/>
            <a:tailEnd/>
          </a:ln>
        </p:spPr>
        <p:txBody>
          <a:bodyPr wrap="none">
            <a:spAutoFit/>
          </a:bodyPr>
          <a:lstStyle/>
          <a:p>
            <a:pPr algn="ctr"/>
            <a:r>
              <a:rPr lang="it-IT" altLang="it-IT" sz="2000" b="1">
                <a:solidFill>
                  <a:srgbClr val="C00000"/>
                </a:solidFill>
                <a:latin typeface="Verdana" pitchFamily="34" charset="0"/>
              </a:rPr>
              <a:t>Sanzioni</a:t>
            </a:r>
          </a:p>
        </p:txBody>
      </p:sp>
      <p:sp>
        <p:nvSpPr>
          <p:cNvPr id="7" name="AutoShape 7"/>
          <p:cNvSpPr>
            <a:spLocks noChangeArrowheads="1"/>
          </p:cNvSpPr>
          <p:nvPr/>
        </p:nvSpPr>
        <p:spPr bwMode="auto">
          <a:xfrm flipH="1">
            <a:off x="268288" y="995363"/>
            <a:ext cx="7481887" cy="365125"/>
          </a:xfrm>
          <a:prstGeom prst="roundRect">
            <a:avLst>
              <a:gd name="adj" fmla="val 16667"/>
            </a:avLst>
          </a:prstGeom>
          <a:solidFill>
            <a:schemeClr val="tx1">
              <a:lumMod val="95000"/>
            </a:schemeClr>
          </a:solidFill>
          <a:ln w="25400" algn="ctr">
            <a:solidFill>
              <a:srgbClr val="C00000"/>
            </a:solidFill>
            <a:round/>
            <a:headEnd/>
            <a:tailEnd/>
          </a:ln>
        </p:spPr>
        <p:txBody>
          <a:bodyPr tIns="108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algn="ctr" eaLnBrk="1" hangingPunct="1">
              <a:defRPr/>
            </a:pPr>
            <a:r>
              <a:rPr lang="it-IT" altLang="it-IT" sz="2000" b="1" dirty="0">
                <a:solidFill>
                  <a:srgbClr val="C00000"/>
                </a:solidFill>
                <a:latin typeface="Arial Narrow" pitchFamily="34" charset="0"/>
              </a:rPr>
              <a:t>La revisione del sistema sanzionatorio amministrativo (</a:t>
            </a:r>
            <a:r>
              <a:rPr lang="it-IT" altLang="it-IT" sz="2000" b="1" dirty="0" err="1">
                <a:solidFill>
                  <a:srgbClr val="C00000"/>
                </a:solidFill>
                <a:latin typeface="Arial Narrow" pitchFamily="34" charset="0"/>
              </a:rPr>
              <a:t>D.Lgs.</a:t>
            </a:r>
            <a:r>
              <a:rPr lang="it-IT" altLang="it-IT" sz="2000" b="1" dirty="0">
                <a:solidFill>
                  <a:srgbClr val="C00000"/>
                </a:solidFill>
                <a:latin typeface="Arial Narrow" pitchFamily="34" charset="0"/>
              </a:rPr>
              <a:t> </a:t>
            </a:r>
            <a:r>
              <a:rPr lang="it-IT" altLang="it-IT" sz="2000" b="1" dirty="0" smtClean="0">
                <a:solidFill>
                  <a:srgbClr val="C00000"/>
                </a:solidFill>
                <a:latin typeface="Arial Narrow" pitchFamily="34" charset="0"/>
              </a:rPr>
              <a:t>472/97</a:t>
            </a:r>
            <a:r>
              <a:rPr lang="it-IT" altLang="it-IT" sz="2000" b="1" dirty="0">
                <a:solidFill>
                  <a:srgbClr val="C00000"/>
                </a:solidFill>
                <a:latin typeface="Arial Narrow" pitchFamily="34" charset="0"/>
              </a:rPr>
              <a:t>) </a:t>
            </a:r>
          </a:p>
        </p:txBody>
      </p:sp>
      <p:sp>
        <p:nvSpPr>
          <p:cNvPr id="11" name="AutoShape 7"/>
          <p:cNvSpPr>
            <a:spLocks noChangeArrowheads="1"/>
          </p:cNvSpPr>
          <p:nvPr/>
        </p:nvSpPr>
        <p:spPr bwMode="auto">
          <a:xfrm flipH="1">
            <a:off x="268288" y="1542121"/>
            <a:ext cx="7481887" cy="2986644"/>
          </a:xfrm>
          <a:prstGeom prst="roundRect">
            <a:avLst>
              <a:gd name="adj" fmla="val 16667"/>
            </a:avLst>
          </a:prstGeom>
          <a:solidFill>
            <a:schemeClr val="tx1">
              <a:lumMod val="95000"/>
            </a:schemeClr>
          </a:solidFill>
          <a:ln w="25400" algn="ctr">
            <a:solidFill>
              <a:srgbClr val="C00000"/>
            </a:solidFill>
            <a:round/>
            <a:headEnd/>
            <a:tailEnd/>
          </a:ln>
        </p:spPr>
        <p:txBody>
          <a:bodyPr lIns="36000" tIns="10800" rIns="360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marL="0" indent="0" algn="ctr" eaLnBrk="1" hangingPunct="1">
              <a:defRPr/>
            </a:pPr>
            <a:r>
              <a:rPr lang="it-IT" altLang="it-IT" sz="2000" b="1" dirty="0">
                <a:solidFill>
                  <a:srgbClr val="C00000"/>
                </a:solidFill>
                <a:latin typeface="Arial Narrow" pitchFamily="34" charset="0"/>
              </a:rPr>
              <a:t>Criteri di determinazione della </a:t>
            </a:r>
            <a:r>
              <a:rPr lang="it-IT" altLang="it-IT" sz="2000" b="1" dirty="0" smtClean="0">
                <a:solidFill>
                  <a:srgbClr val="C00000"/>
                </a:solidFill>
                <a:latin typeface="Arial Narrow" pitchFamily="34" charset="0"/>
              </a:rPr>
              <a:t>sanzione (art</a:t>
            </a:r>
            <a:r>
              <a:rPr lang="it-IT" altLang="it-IT" sz="2000" b="1" dirty="0">
                <a:solidFill>
                  <a:srgbClr val="C00000"/>
                </a:solidFill>
                <a:latin typeface="Arial Narrow" pitchFamily="34" charset="0"/>
              </a:rPr>
              <a:t>. </a:t>
            </a:r>
            <a:r>
              <a:rPr lang="it-IT" altLang="it-IT" sz="2000" b="1" dirty="0" smtClean="0">
                <a:solidFill>
                  <a:srgbClr val="C00000"/>
                </a:solidFill>
                <a:latin typeface="Arial Narrow" pitchFamily="34" charset="0"/>
              </a:rPr>
              <a:t>7)</a:t>
            </a:r>
            <a:endParaRPr lang="it-IT" altLang="it-IT" sz="2000" b="1" dirty="0">
              <a:solidFill>
                <a:srgbClr val="C00000"/>
              </a:solidFill>
              <a:latin typeface="Arial Narrow" pitchFamily="34" charset="0"/>
            </a:endParaRPr>
          </a:p>
          <a:p>
            <a:pPr marL="0" indent="0" algn="ctr" eaLnBrk="1" hangingPunct="1">
              <a:defRPr/>
            </a:pPr>
            <a:r>
              <a:rPr lang="it-IT" altLang="it-IT" sz="2000" b="1" u="sng" dirty="0" smtClean="0">
                <a:solidFill>
                  <a:srgbClr val="C00000"/>
                </a:solidFill>
                <a:latin typeface="Arial Narrow" pitchFamily="34" charset="0"/>
              </a:rPr>
              <a:t> </a:t>
            </a:r>
          </a:p>
          <a:p>
            <a:pPr marL="0" indent="0" algn="just" eaLnBrk="1" hangingPunct="1">
              <a:defRPr/>
            </a:pPr>
            <a:r>
              <a:rPr lang="it-IT" altLang="it-IT" sz="2000" b="1" dirty="0" smtClean="0">
                <a:solidFill>
                  <a:srgbClr val="C00000"/>
                </a:solidFill>
                <a:latin typeface="Arial Narrow" pitchFamily="34" charset="0"/>
              </a:rPr>
              <a:t>4: «Qualora </a:t>
            </a:r>
            <a:r>
              <a:rPr lang="it-IT" altLang="it-IT" sz="2000" b="1" dirty="0">
                <a:solidFill>
                  <a:srgbClr val="C00000"/>
                </a:solidFill>
                <a:latin typeface="Arial Narrow" pitchFamily="34" charset="0"/>
              </a:rPr>
              <a:t>concorrano circostanze che rendono </a:t>
            </a:r>
            <a:r>
              <a:rPr lang="it-IT" altLang="it-IT" sz="2000" b="1" u="sng" dirty="0" smtClean="0">
                <a:solidFill>
                  <a:srgbClr val="C00000"/>
                </a:solidFill>
                <a:latin typeface="Arial Narrow" pitchFamily="34" charset="0"/>
              </a:rPr>
              <a:t>manifesta</a:t>
            </a:r>
            <a:r>
              <a:rPr lang="it-IT" altLang="it-IT" sz="2000" b="1" dirty="0" smtClean="0">
                <a:solidFill>
                  <a:srgbClr val="C00000"/>
                </a:solidFill>
                <a:latin typeface="Arial Narrow" pitchFamily="34" charset="0"/>
              </a:rPr>
              <a:t> la </a:t>
            </a:r>
            <a:r>
              <a:rPr lang="it-IT" altLang="it-IT" sz="2000" b="1" u="sng" dirty="0">
                <a:solidFill>
                  <a:srgbClr val="C00000"/>
                </a:solidFill>
                <a:latin typeface="Arial Narrow" pitchFamily="34" charset="0"/>
              </a:rPr>
              <a:t>sproporzione</a:t>
            </a:r>
            <a:r>
              <a:rPr lang="it-IT" altLang="it-IT" sz="2000" b="1" dirty="0">
                <a:solidFill>
                  <a:srgbClr val="C00000"/>
                </a:solidFill>
                <a:latin typeface="Arial Narrow" pitchFamily="34" charset="0"/>
              </a:rPr>
              <a:t> tra l'entità del tributo cui la violazione si riferisce e la sanzione, questa può essere ridotta fino alla metà del </a:t>
            </a:r>
            <a:r>
              <a:rPr lang="it-IT" altLang="it-IT" sz="2000" b="1" dirty="0" smtClean="0">
                <a:solidFill>
                  <a:srgbClr val="C00000"/>
                </a:solidFill>
                <a:latin typeface="Arial Narrow" pitchFamily="34" charset="0"/>
              </a:rPr>
              <a:t>minimo».</a:t>
            </a:r>
            <a:endParaRPr lang="it-IT" altLang="it-IT" sz="2000" b="1" dirty="0">
              <a:solidFill>
                <a:srgbClr val="C00000"/>
              </a:solidFill>
              <a:latin typeface="Arial Narrow" pitchFamily="34" charset="0"/>
            </a:endParaRPr>
          </a:p>
          <a:p>
            <a:pPr marL="0" indent="0" algn="ctr" eaLnBrk="1" hangingPunct="1">
              <a:defRPr/>
            </a:pPr>
            <a:endParaRPr lang="it-IT" altLang="it-IT" sz="2000" b="1" dirty="0" smtClean="0">
              <a:solidFill>
                <a:srgbClr val="C00000"/>
              </a:solidFill>
              <a:latin typeface="Arial Narrow" pitchFamily="34" charset="0"/>
            </a:endParaRPr>
          </a:p>
          <a:p>
            <a:pPr marL="0" indent="0" eaLnBrk="1" hangingPunct="1">
              <a:defRPr/>
            </a:pPr>
            <a:r>
              <a:rPr lang="it-IT" altLang="it-IT" sz="1800" b="1" dirty="0" smtClean="0">
                <a:solidFill>
                  <a:srgbClr val="C00000"/>
                </a:solidFill>
                <a:latin typeface="Arial Narrow" pitchFamily="34" charset="0"/>
              </a:rPr>
              <a:t>Fattispecie raramente applicata</a:t>
            </a:r>
            <a:br>
              <a:rPr lang="it-IT" altLang="it-IT" sz="1800" b="1" dirty="0" smtClean="0">
                <a:solidFill>
                  <a:srgbClr val="C00000"/>
                </a:solidFill>
                <a:latin typeface="Arial Narrow" pitchFamily="34" charset="0"/>
              </a:rPr>
            </a:br>
            <a:r>
              <a:rPr lang="it-IT" altLang="it-IT" sz="1800" b="1" dirty="0" err="1" smtClean="0">
                <a:solidFill>
                  <a:srgbClr val="C00000"/>
                </a:solidFill>
                <a:latin typeface="Arial Narrow" pitchFamily="34" charset="0"/>
              </a:rPr>
              <a:t>Voluntary</a:t>
            </a:r>
            <a:endParaRPr lang="it-IT" altLang="it-IT" sz="1800" b="1" dirty="0" smtClean="0">
              <a:solidFill>
                <a:srgbClr val="C00000"/>
              </a:solidFill>
              <a:latin typeface="Arial Narrow" pitchFamily="34" charset="0"/>
            </a:endParaRPr>
          </a:p>
          <a:p>
            <a:pPr marL="0" indent="0" eaLnBrk="1" hangingPunct="1">
              <a:defRPr/>
            </a:pPr>
            <a:endParaRPr lang="it-IT" altLang="it-IT" sz="1800" b="1" dirty="0">
              <a:solidFill>
                <a:srgbClr val="C00000"/>
              </a:solidFill>
              <a:latin typeface="Arial Narrow" pitchFamily="34" charset="0"/>
            </a:endParaRPr>
          </a:p>
        </p:txBody>
      </p:sp>
      <p:sp>
        <p:nvSpPr>
          <p:cNvPr id="6" name="Segnaposto numero diapositiva 3"/>
          <p:cNvSpPr txBox="1">
            <a:spLocks noGrp="1"/>
          </p:cNvSpPr>
          <p:nvPr/>
        </p:nvSpPr>
        <p:spPr bwMode="auto">
          <a:xfrm>
            <a:off x="7180608" y="5320853"/>
            <a:ext cx="720230" cy="312738"/>
          </a:xfrm>
          <a:prstGeom prst="round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lIns="78684" tIns="39342" rIns="78684" bIns="39342"/>
          <a:lstStyle/>
          <a:p>
            <a:pPr algn="ctr" defTabSz="787400">
              <a:defRPr/>
            </a:pPr>
            <a:fld id="{900EAD78-B817-4D2C-BC4D-FD20E176C060}" type="slidenum">
              <a:rPr lang="it-IT" sz="1200" b="1">
                <a:solidFill>
                  <a:schemeClr val="tx1">
                    <a:lumMod val="85000"/>
                  </a:schemeClr>
                </a:solidFill>
                <a:effectLst>
                  <a:outerShdw blurRad="38100" dist="38100" dir="2700000" algn="tl">
                    <a:srgbClr val="010199"/>
                  </a:outerShdw>
                </a:effectLst>
                <a:latin typeface="Calibri" panose="020F0502020204030204" pitchFamily="34" charset="0"/>
              </a:rPr>
              <a:pPr algn="ctr" defTabSz="787400">
                <a:defRPr/>
              </a:pPr>
              <a:t>62</a:t>
            </a:fld>
            <a:endParaRPr lang="it-IT" sz="1200" b="1" dirty="0">
              <a:solidFill>
                <a:schemeClr val="tx1">
                  <a:lumMod val="85000"/>
                </a:schemeClr>
              </a:solidFill>
              <a:effectLst>
                <a:outerShdw blurRad="38100" dist="38100" dir="2700000" algn="tl">
                  <a:srgbClr val="010199"/>
                </a:outerShdw>
              </a:effectLst>
              <a:latin typeface="Calibri" panose="020F0502020204030204" pitchFamily="34" charset="0"/>
            </a:endParaRPr>
          </a:p>
        </p:txBody>
      </p:sp>
      <p:sp>
        <p:nvSpPr>
          <p:cNvPr id="8" name="CasellaDiTesto 7"/>
          <p:cNvSpPr txBox="1"/>
          <p:nvPr/>
        </p:nvSpPr>
        <p:spPr>
          <a:xfrm>
            <a:off x="195982" y="5248845"/>
            <a:ext cx="2016224" cy="306467"/>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a:spAutoFit/>
          </a:bodyPr>
          <a:lstStyle/>
          <a:p>
            <a:pPr>
              <a:defRPr/>
            </a:pPr>
            <a:r>
              <a:rPr lang="it-IT" sz="1200" b="1" dirty="0" smtClean="0">
                <a:latin typeface="Calibri" panose="020F0502020204030204" pitchFamily="34" charset="0"/>
              </a:rPr>
              <a:t>Messina, 19 febbraio 2016</a:t>
            </a:r>
            <a:endParaRPr lang="it-IT" sz="1200" b="1" dirty="0">
              <a:latin typeface="Calibri" panose="020F0502020204030204" pitchFamily="34" charset="0"/>
            </a:endParaRPr>
          </a:p>
        </p:txBody>
      </p:sp>
      <p:pic>
        <p:nvPicPr>
          <p:cNvPr id="9" name="Immagin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47" y="116631"/>
            <a:ext cx="2840670" cy="54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407693"/>
      </p:ext>
    </p:extLst>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6203950" y="136525"/>
            <a:ext cx="1408113" cy="400050"/>
          </a:xfrm>
          <a:prstGeom prst="rect">
            <a:avLst/>
          </a:prstGeom>
          <a:solidFill>
            <a:schemeClr val="folHlink"/>
          </a:solidFill>
          <a:ln w="9525">
            <a:solidFill>
              <a:srgbClr val="C00000"/>
            </a:solidFill>
            <a:miter lim="800000"/>
            <a:headEnd/>
            <a:tailEnd/>
          </a:ln>
        </p:spPr>
        <p:txBody>
          <a:bodyPr wrap="none">
            <a:spAutoFit/>
          </a:bodyPr>
          <a:lstStyle/>
          <a:p>
            <a:pPr algn="ctr"/>
            <a:r>
              <a:rPr lang="it-IT" altLang="it-IT" sz="2000" b="1">
                <a:solidFill>
                  <a:srgbClr val="C00000"/>
                </a:solidFill>
                <a:latin typeface="Verdana" pitchFamily="34" charset="0"/>
              </a:rPr>
              <a:t>Sanzioni</a:t>
            </a:r>
          </a:p>
        </p:txBody>
      </p:sp>
      <p:sp>
        <p:nvSpPr>
          <p:cNvPr id="7" name="AutoShape 7"/>
          <p:cNvSpPr>
            <a:spLocks noChangeArrowheads="1"/>
          </p:cNvSpPr>
          <p:nvPr/>
        </p:nvSpPr>
        <p:spPr bwMode="auto">
          <a:xfrm flipH="1">
            <a:off x="268288" y="995363"/>
            <a:ext cx="7481887" cy="365125"/>
          </a:xfrm>
          <a:prstGeom prst="roundRect">
            <a:avLst>
              <a:gd name="adj" fmla="val 16667"/>
            </a:avLst>
          </a:prstGeom>
          <a:solidFill>
            <a:schemeClr val="tx1">
              <a:lumMod val="95000"/>
            </a:schemeClr>
          </a:solidFill>
          <a:ln w="25400" algn="ctr">
            <a:solidFill>
              <a:srgbClr val="C00000"/>
            </a:solidFill>
            <a:round/>
            <a:headEnd/>
            <a:tailEnd/>
          </a:ln>
        </p:spPr>
        <p:txBody>
          <a:bodyPr tIns="108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algn="ctr" eaLnBrk="1" hangingPunct="1">
              <a:defRPr/>
            </a:pPr>
            <a:r>
              <a:rPr lang="it-IT" altLang="it-IT" sz="2000" b="1" dirty="0">
                <a:solidFill>
                  <a:srgbClr val="C00000"/>
                </a:solidFill>
                <a:latin typeface="Arial Narrow" pitchFamily="34" charset="0"/>
              </a:rPr>
              <a:t>La revisione del sistema sanzionatorio amministrativo (</a:t>
            </a:r>
            <a:r>
              <a:rPr lang="it-IT" altLang="it-IT" sz="2000" b="1" dirty="0" err="1">
                <a:solidFill>
                  <a:srgbClr val="C00000"/>
                </a:solidFill>
                <a:latin typeface="Arial Narrow" pitchFamily="34" charset="0"/>
              </a:rPr>
              <a:t>D.Lgs.</a:t>
            </a:r>
            <a:r>
              <a:rPr lang="it-IT" altLang="it-IT" sz="2000" b="1" dirty="0">
                <a:solidFill>
                  <a:srgbClr val="C00000"/>
                </a:solidFill>
                <a:latin typeface="Arial Narrow" pitchFamily="34" charset="0"/>
              </a:rPr>
              <a:t> </a:t>
            </a:r>
            <a:r>
              <a:rPr lang="it-IT" altLang="it-IT" sz="2000" b="1" dirty="0" smtClean="0">
                <a:solidFill>
                  <a:srgbClr val="C00000"/>
                </a:solidFill>
                <a:latin typeface="Arial Narrow" pitchFamily="34" charset="0"/>
              </a:rPr>
              <a:t>472/97</a:t>
            </a:r>
            <a:r>
              <a:rPr lang="it-IT" altLang="it-IT" sz="2000" b="1" dirty="0">
                <a:solidFill>
                  <a:srgbClr val="C00000"/>
                </a:solidFill>
                <a:latin typeface="Arial Narrow" pitchFamily="34" charset="0"/>
              </a:rPr>
              <a:t>) </a:t>
            </a:r>
          </a:p>
        </p:txBody>
      </p:sp>
      <p:sp>
        <p:nvSpPr>
          <p:cNvPr id="11" name="AutoShape 7"/>
          <p:cNvSpPr>
            <a:spLocks noChangeArrowheads="1"/>
          </p:cNvSpPr>
          <p:nvPr/>
        </p:nvSpPr>
        <p:spPr bwMode="auto">
          <a:xfrm flipH="1">
            <a:off x="628328" y="1509155"/>
            <a:ext cx="6264398" cy="3667682"/>
          </a:xfrm>
          <a:prstGeom prst="roundRect">
            <a:avLst>
              <a:gd name="adj" fmla="val 16667"/>
            </a:avLst>
          </a:prstGeom>
          <a:solidFill>
            <a:schemeClr val="tx1">
              <a:lumMod val="95000"/>
            </a:schemeClr>
          </a:solidFill>
          <a:ln w="25400" algn="ctr">
            <a:solidFill>
              <a:srgbClr val="C00000"/>
            </a:solidFill>
            <a:round/>
            <a:headEnd/>
            <a:tailEnd/>
          </a:ln>
        </p:spPr>
        <p:txBody>
          <a:bodyPr wrap="square" lIns="36000" tIns="10800" rIns="360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marL="0" indent="0" algn="ctr" eaLnBrk="1" hangingPunct="1">
              <a:defRPr/>
            </a:pPr>
            <a:r>
              <a:rPr lang="it-IT" altLang="it-IT" sz="2000" b="1" dirty="0">
                <a:solidFill>
                  <a:srgbClr val="C00000"/>
                </a:solidFill>
                <a:latin typeface="Arial Narrow" pitchFamily="34" charset="0"/>
              </a:rPr>
              <a:t>Criteri di determinazione della sanzione (art. 7)</a:t>
            </a:r>
          </a:p>
          <a:p>
            <a:pPr marL="0" indent="0" algn="just" eaLnBrk="1" hangingPunct="1">
              <a:defRPr/>
            </a:pPr>
            <a:endParaRPr lang="it-IT" altLang="it-IT" sz="2000" b="1" dirty="0" smtClean="0">
              <a:solidFill>
                <a:srgbClr val="C00000"/>
              </a:solidFill>
              <a:latin typeface="Arial Narrow" pitchFamily="34" charset="0"/>
            </a:endParaRPr>
          </a:p>
          <a:p>
            <a:pPr marL="0" indent="0" algn="just" eaLnBrk="1" hangingPunct="1">
              <a:defRPr/>
            </a:pPr>
            <a:r>
              <a:rPr lang="it-IT" altLang="it-IT" sz="2000" b="1" dirty="0" smtClean="0">
                <a:solidFill>
                  <a:srgbClr val="C00000"/>
                </a:solidFill>
                <a:latin typeface="Arial Narrow" pitchFamily="34" charset="0"/>
              </a:rPr>
              <a:t>3 «Salvo il comma 4 [sproporzione], </a:t>
            </a:r>
            <a:r>
              <a:rPr lang="it-IT" altLang="it-IT" sz="2000" b="1" dirty="0">
                <a:solidFill>
                  <a:srgbClr val="C00000"/>
                </a:solidFill>
                <a:latin typeface="Arial Narrow" pitchFamily="34" charset="0"/>
              </a:rPr>
              <a:t>la sanzione è aumentata fino alla metà nei confronti di chi, nei tre anni precedenti, sia incorso in altra violazione della stessa indole non </a:t>
            </a:r>
            <a:r>
              <a:rPr lang="it-IT" altLang="it-IT" sz="2000" b="1" dirty="0" smtClean="0">
                <a:solidFill>
                  <a:srgbClr val="C00000"/>
                </a:solidFill>
                <a:latin typeface="Arial Narrow" pitchFamily="34" charset="0"/>
              </a:rPr>
              <a:t>definita» (in adesione, mediazione o conciliazione o ravvedimento</a:t>
            </a:r>
            <a:r>
              <a:rPr lang="it-IT" altLang="it-IT" sz="2000" b="1" dirty="0" smtClean="0">
                <a:solidFill>
                  <a:srgbClr val="C00000"/>
                </a:solidFill>
                <a:latin typeface="Arial Narrow" pitchFamily="34" charset="0"/>
              </a:rPr>
              <a:t>). </a:t>
            </a:r>
            <a:endParaRPr lang="it-IT" altLang="it-IT" sz="2000" b="1" dirty="0">
              <a:solidFill>
                <a:srgbClr val="C00000"/>
              </a:solidFill>
              <a:latin typeface="Arial Narrow" pitchFamily="34" charset="0"/>
            </a:endParaRPr>
          </a:p>
          <a:p>
            <a:pPr marL="0" indent="0" eaLnBrk="1" hangingPunct="1">
              <a:defRPr/>
            </a:pPr>
            <a:endParaRPr lang="it-IT" altLang="it-IT" sz="2000" b="1" dirty="0" smtClean="0">
              <a:solidFill>
                <a:srgbClr val="C00000"/>
              </a:solidFill>
              <a:latin typeface="Arial Narrow" pitchFamily="34" charset="0"/>
            </a:endParaRPr>
          </a:p>
          <a:p>
            <a:pPr marL="0" indent="0" eaLnBrk="1" hangingPunct="1">
              <a:defRPr/>
            </a:pPr>
            <a:r>
              <a:rPr lang="it-IT" altLang="it-IT" sz="1800" b="1" dirty="0" smtClean="0">
                <a:solidFill>
                  <a:srgbClr val="C00000"/>
                </a:solidFill>
                <a:latin typeface="Arial Narrow" pitchFamily="34" charset="0"/>
              </a:rPr>
              <a:t>Da facoltà ad obbligo </a:t>
            </a:r>
          </a:p>
          <a:p>
            <a:pPr marL="0" indent="0" eaLnBrk="1" hangingPunct="1">
              <a:defRPr/>
            </a:pPr>
            <a:r>
              <a:rPr lang="it-IT" altLang="it-IT" sz="1800" b="1" dirty="0" smtClean="0">
                <a:solidFill>
                  <a:srgbClr val="C00000"/>
                </a:solidFill>
                <a:latin typeface="Arial Narrow" pitchFamily="34" charset="0"/>
              </a:rPr>
              <a:t>L’ o</a:t>
            </a:r>
            <a:r>
              <a:rPr lang="it-IT" altLang="it-IT" sz="1800" b="1" dirty="0" smtClean="0">
                <a:solidFill>
                  <a:srgbClr val="C00000"/>
                </a:solidFill>
                <a:latin typeface="Arial Narrow" pitchFamily="34" charset="0"/>
              </a:rPr>
              <a:t>bbligo </a:t>
            </a:r>
            <a:r>
              <a:rPr lang="it-IT" altLang="it-IT" sz="1800" b="1" dirty="0" smtClean="0">
                <a:solidFill>
                  <a:srgbClr val="C00000"/>
                </a:solidFill>
                <a:latin typeface="Arial Narrow" pitchFamily="34" charset="0"/>
              </a:rPr>
              <a:t>di motivazione (comma 1)</a:t>
            </a:r>
          </a:p>
          <a:p>
            <a:pPr marL="0" indent="0" eaLnBrk="1" hangingPunct="1">
              <a:defRPr/>
            </a:pPr>
            <a:r>
              <a:rPr lang="it-IT" altLang="it-IT" sz="1800" b="1" dirty="0" smtClean="0">
                <a:solidFill>
                  <a:srgbClr val="C00000"/>
                </a:solidFill>
                <a:latin typeface="Arial Narrow" pitchFamily="34" charset="0"/>
              </a:rPr>
              <a:t>La necessità della constatazione, insufficienza della violazione</a:t>
            </a:r>
            <a:endParaRPr lang="it-IT" altLang="it-IT" sz="1800" b="1" dirty="0">
              <a:solidFill>
                <a:srgbClr val="C00000"/>
              </a:solidFill>
              <a:latin typeface="Arial Narrow" pitchFamily="34" charset="0"/>
            </a:endParaRPr>
          </a:p>
        </p:txBody>
      </p:sp>
      <p:sp>
        <p:nvSpPr>
          <p:cNvPr id="6" name="Segnaposto numero diapositiva 3"/>
          <p:cNvSpPr txBox="1">
            <a:spLocks noGrp="1"/>
          </p:cNvSpPr>
          <p:nvPr/>
        </p:nvSpPr>
        <p:spPr bwMode="auto">
          <a:xfrm>
            <a:off x="7180608" y="5320853"/>
            <a:ext cx="720230" cy="312738"/>
          </a:xfrm>
          <a:prstGeom prst="round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lIns="78684" tIns="39342" rIns="78684" bIns="39342"/>
          <a:lstStyle/>
          <a:p>
            <a:pPr algn="ctr" defTabSz="787400">
              <a:defRPr/>
            </a:pPr>
            <a:fld id="{900EAD78-B817-4D2C-BC4D-FD20E176C060}" type="slidenum">
              <a:rPr lang="it-IT" sz="1200" b="1">
                <a:solidFill>
                  <a:schemeClr val="tx1">
                    <a:lumMod val="85000"/>
                  </a:schemeClr>
                </a:solidFill>
                <a:effectLst>
                  <a:outerShdw blurRad="38100" dist="38100" dir="2700000" algn="tl">
                    <a:srgbClr val="010199"/>
                  </a:outerShdw>
                </a:effectLst>
                <a:latin typeface="Calibri" panose="020F0502020204030204" pitchFamily="34" charset="0"/>
              </a:rPr>
              <a:pPr algn="ctr" defTabSz="787400">
                <a:defRPr/>
              </a:pPr>
              <a:t>63</a:t>
            </a:fld>
            <a:endParaRPr lang="it-IT" sz="1200" b="1" dirty="0">
              <a:solidFill>
                <a:schemeClr val="tx1">
                  <a:lumMod val="85000"/>
                </a:schemeClr>
              </a:solidFill>
              <a:effectLst>
                <a:outerShdw blurRad="38100" dist="38100" dir="2700000" algn="tl">
                  <a:srgbClr val="010199"/>
                </a:outerShdw>
              </a:effectLst>
              <a:latin typeface="Calibri" panose="020F0502020204030204" pitchFamily="34" charset="0"/>
            </a:endParaRPr>
          </a:p>
        </p:txBody>
      </p:sp>
      <p:sp>
        <p:nvSpPr>
          <p:cNvPr id="8" name="CasellaDiTesto 7"/>
          <p:cNvSpPr txBox="1"/>
          <p:nvPr/>
        </p:nvSpPr>
        <p:spPr>
          <a:xfrm>
            <a:off x="195982" y="5248845"/>
            <a:ext cx="2016224" cy="306467"/>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a:spAutoFit/>
          </a:bodyPr>
          <a:lstStyle/>
          <a:p>
            <a:pPr>
              <a:defRPr/>
            </a:pPr>
            <a:r>
              <a:rPr lang="it-IT" sz="1200" b="1" dirty="0" smtClean="0">
                <a:latin typeface="Calibri" panose="020F0502020204030204" pitchFamily="34" charset="0"/>
              </a:rPr>
              <a:t>Messina, 19 febbraio 2016</a:t>
            </a:r>
            <a:endParaRPr lang="it-IT" sz="1200" b="1" dirty="0">
              <a:latin typeface="Calibri" panose="020F0502020204030204" pitchFamily="34" charset="0"/>
            </a:endParaRPr>
          </a:p>
        </p:txBody>
      </p:sp>
      <p:pic>
        <p:nvPicPr>
          <p:cNvPr id="9" name="Immagin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47" y="116631"/>
            <a:ext cx="2840670" cy="54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407693"/>
      </p:ext>
    </p:extLst>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6203950" y="136525"/>
            <a:ext cx="1408113" cy="400050"/>
          </a:xfrm>
          <a:prstGeom prst="rect">
            <a:avLst/>
          </a:prstGeom>
          <a:solidFill>
            <a:schemeClr val="folHlink"/>
          </a:solidFill>
          <a:ln w="9525">
            <a:solidFill>
              <a:srgbClr val="C00000"/>
            </a:solidFill>
            <a:miter lim="800000"/>
            <a:headEnd/>
            <a:tailEnd/>
          </a:ln>
        </p:spPr>
        <p:txBody>
          <a:bodyPr wrap="none">
            <a:spAutoFit/>
          </a:bodyPr>
          <a:lstStyle/>
          <a:p>
            <a:pPr algn="ctr"/>
            <a:r>
              <a:rPr lang="it-IT" altLang="it-IT" sz="2000" b="1">
                <a:solidFill>
                  <a:srgbClr val="C00000"/>
                </a:solidFill>
                <a:latin typeface="Verdana" pitchFamily="34" charset="0"/>
              </a:rPr>
              <a:t>Sanzioni</a:t>
            </a:r>
          </a:p>
        </p:txBody>
      </p:sp>
      <p:sp>
        <p:nvSpPr>
          <p:cNvPr id="11" name="AutoShape 7"/>
          <p:cNvSpPr>
            <a:spLocks noChangeArrowheads="1"/>
          </p:cNvSpPr>
          <p:nvPr/>
        </p:nvSpPr>
        <p:spPr bwMode="auto">
          <a:xfrm flipH="1">
            <a:off x="628328" y="928365"/>
            <a:ext cx="6264398" cy="4416823"/>
          </a:xfrm>
          <a:prstGeom prst="roundRect">
            <a:avLst>
              <a:gd name="adj" fmla="val 16667"/>
            </a:avLst>
          </a:prstGeom>
          <a:solidFill>
            <a:schemeClr val="tx1">
              <a:lumMod val="95000"/>
            </a:schemeClr>
          </a:solidFill>
          <a:ln w="25400" algn="ctr">
            <a:solidFill>
              <a:srgbClr val="C00000"/>
            </a:solidFill>
            <a:round/>
            <a:headEnd/>
            <a:tailEnd/>
          </a:ln>
        </p:spPr>
        <p:txBody>
          <a:bodyPr wrap="square" lIns="36000" tIns="10800" rIns="360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marL="0" indent="0" algn="ctr" eaLnBrk="1" hangingPunct="1">
              <a:defRPr/>
            </a:pPr>
            <a:r>
              <a:rPr lang="it-IT" altLang="it-IT" sz="2000" b="1" u="sng" dirty="0" smtClean="0">
                <a:solidFill>
                  <a:srgbClr val="C00000"/>
                </a:solidFill>
                <a:latin typeface="Arial Narrow" pitchFamily="34" charset="0"/>
              </a:rPr>
              <a:t>Commenti alla riforma</a:t>
            </a:r>
          </a:p>
          <a:p>
            <a:pPr marL="0" indent="0" algn="just" eaLnBrk="1" hangingPunct="1">
              <a:buFontTx/>
              <a:buChar char="-"/>
              <a:defRPr/>
            </a:pPr>
            <a:r>
              <a:rPr lang="it-IT" altLang="it-IT" sz="2000" b="1" dirty="0" smtClean="0">
                <a:solidFill>
                  <a:srgbClr val="C00000"/>
                </a:solidFill>
                <a:latin typeface="Arial Narrow" pitchFamily="34" charset="0"/>
              </a:rPr>
              <a:t>Alcune sanzioni sono state ridotte e altre no (es.: mancata emissione degli scontrini e </a:t>
            </a:r>
            <a:r>
              <a:rPr lang="it-IT" altLang="it-IT" sz="2000" b="1" dirty="0" err="1" smtClean="0">
                <a:solidFill>
                  <a:srgbClr val="C00000"/>
                </a:solidFill>
                <a:latin typeface="Arial Narrow" pitchFamily="34" charset="0"/>
              </a:rPr>
              <a:t>splafonamento</a:t>
            </a:r>
            <a:r>
              <a:rPr lang="it-IT" altLang="it-IT" sz="2000" b="1" dirty="0" smtClean="0">
                <a:solidFill>
                  <a:srgbClr val="C00000"/>
                </a:solidFill>
                <a:latin typeface="Arial Narrow" pitchFamily="34" charset="0"/>
              </a:rPr>
              <a:t> restano al 100%)</a:t>
            </a:r>
          </a:p>
          <a:p>
            <a:pPr marL="0" indent="0" algn="just" eaLnBrk="1" hangingPunct="1">
              <a:defRPr/>
            </a:pPr>
            <a:endParaRPr lang="it-IT" altLang="it-IT" sz="2000" b="1" dirty="0" smtClean="0">
              <a:solidFill>
                <a:srgbClr val="C00000"/>
              </a:solidFill>
              <a:latin typeface="Arial Narrow" pitchFamily="34" charset="0"/>
            </a:endParaRPr>
          </a:p>
          <a:p>
            <a:pPr marL="0" indent="0" algn="just" eaLnBrk="1" hangingPunct="1">
              <a:buFontTx/>
              <a:buChar char="-"/>
              <a:defRPr/>
            </a:pPr>
            <a:r>
              <a:rPr lang="it-IT" altLang="it-IT" sz="2000" b="1" dirty="0" smtClean="0">
                <a:solidFill>
                  <a:srgbClr val="C00000"/>
                </a:solidFill>
                <a:latin typeface="Arial Narrow" pitchFamily="34" charset="0"/>
              </a:rPr>
              <a:t>La mancata emissione della fattura: sanzione del 90% in capo all’emittente, e del 100% in capo al cliente che non regolarizza</a:t>
            </a:r>
          </a:p>
          <a:p>
            <a:pPr marL="0" indent="0" algn="just" eaLnBrk="1" hangingPunct="1">
              <a:buFontTx/>
              <a:buChar char="-"/>
              <a:defRPr/>
            </a:pPr>
            <a:endParaRPr lang="it-IT" altLang="it-IT" sz="2000" b="1" dirty="0" smtClean="0">
              <a:solidFill>
                <a:srgbClr val="C00000"/>
              </a:solidFill>
              <a:latin typeface="Arial Narrow" pitchFamily="34" charset="0"/>
            </a:endParaRPr>
          </a:p>
          <a:p>
            <a:pPr marL="0" indent="0" algn="just" eaLnBrk="1" hangingPunct="1">
              <a:defRPr/>
            </a:pPr>
            <a:r>
              <a:rPr lang="it-IT" altLang="it-IT" sz="2000" b="1" dirty="0" smtClean="0">
                <a:solidFill>
                  <a:srgbClr val="C00000"/>
                </a:solidFill>
                <a:latin typeface="Arial Narrow" pitchFamily="34" charset="0"/>
              </a:rPr>
              <a:t>- Il cumulo giuridico e la vana riduzione delle sanzioni nel caso di violazioni </a:t>
            </a:r>
            <a:r>
              <a:rPr lang="it-IT" altLang="it-IT" sz="2000" b="1" dirty="0" err="1" smtClean="0">
                <a:solidFill>
                  <a:srgbClr val="C00000"/>
                </a:solidFill>
                <a:latin typeface="Arial Narrow" pitchFamily="34" charset="0"/>
              </a:rPr>
              <a:t>prodromiche</a:t>
            </a:r>
            <a:r>
              <a:rPr lang="it-IT" altLang="it-IT" sz="2000" b="1" dirty="0" smtClean="0">
                <a:solidFill>
                  <a:srgbClr val="C00000"/>
                </a:solidFill>
                <a:latin typeface="Arial Narrow" pitchFamily="34" charset="0"/>
              </a:rPr>
              <a:t> (sanzione 100%) che confluiscono nella infedele dichiarazione (sanzione 90%).</a:t>
            </a:r>
          </a:p>
          <a:p>
            <a:pPr marL="0" indent="0" algn="just" eaLnBrk="1" hangingPunct="1">
              <a:defRPr/>
            </a:pPr>
            <a:endParaRPr lang="it-IT" altLang="it-IT" sz="1800" b="1" dirty="0">
              <a:solidFill>
                <a:srgbClr val="C00000"/>
              </a:solidFill>
              <a:latin typeface="Arial Narrow" pitchFamily="34" charset="0"/>
            </a:endParaRPr>
          </a:p>
        </p:txBody>
      </p:sp>
      <p:sp>
        <p:nvSpPr>
          <p:cNvPr id="6" name="Segnaposto numero diapositiva 3"/>
          <p:cNvSpPr txBox="1">
            <a:spLocks noGrp="1"/>
          </p:cNvSpPr>
          <p:nvPr/>
        </p:nvSpPr>
        <p:spPr bwMode="auto">
          <a:xfrm>
            <a:off x="7180608" y="5320853"/>
            <a:ext cx="720230" cy="312738"/>
          </a:xfrm>
          <a:prstGeom prst="round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lIns="78684" tIns="39342" rIns="78684" bIns="39342"/>
          <a:lstStyle/>
          <a:p>
            <a:pPr algn="ctr" defTabSz="787400">
              <a:defRPr/>
            </a:pPr>
            <a:fld id="{900EAD78-B817-4D2C-BC4D-FD20E176C060}" type="slidenum">
              <a:rPr lang="it-IT" sz="1200" b="1">
                <a:solidFill>
                  <a:schemeClr val="tx1">
                    <a:lumMod val="85000"/>
                  </a:schemeClr>
                </a:solidFill>
                <a:effectLst>
                  <a:outerShdw blurRad="38100" dist="38100" dir="2700000" algn="tl">
                    <a:srgbClr val="010199"/>
                  </a:outerShdw>
                </a:effectLst>
                <a:latin typeface="Calibri" panose="020F0502020204030204" pitchFamily="34" charset="0"/>
              </a:rPr>
              <a:pPr algn="ctr" defTabSz="787400">
                <a:defRPr/>
              </a:pPr>
              <a:t>64</a:t>
            </a:fld>
            <a:endParaRPr lang="it-IT" sz="1200" b="1" dirty="0">
              <a:solidFill>
                <a:schemeClr val="tx1">
                  <a:lumMod val="85000"/>
                </a:schemeClr>
              </a:solidFill>
              <a:effectLst>
                <a:outerShdw blurRad="38100" dist="38100" dir="2700000" algn="tl">
                  <a:srgbClr val="010199"/>
                </a:outerShdw>
              </a:effectLst>
              <a:latin typeface="Calibri" panose="020F0502020204030204" pitchFamily="34" charset="0"/>
            </a:endParaRPr>
          </a:p>
        </p:txBody>
      </p:sp>
      <p:sp>
        <p:nvSpPr>
          <p:cNvPr id="8" name="CasellaDiTesto 7"/>
          <p:cNvSpPr txBox="1"/>
          <p:nvPr/>
        </p:nvSpPr>
        <p:spPr>
          <a:xfrm>
            <a:off x="195982" y="5248845"/>
            <a:ext cx="2016224" cy="306467"/>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a:spAutoFit/>
          </a:bodyPr>
          <a:lstStyle/>
          <a:p>
            <a:pPr>
              <a:defRPr/>
            </a:pPr>
            <a:r>
              <a:rPr lang="it-IT" sz="1200" b="1" dirty="0" smtClean="0">
                <a:latin typeface="Calibri" panose="020F0502020204030204" pitchFamily="34" charset="0"/>
              </a:rPr>
              <a:t>Messina, 19 febbraio 2016</a:t>
            </a:r>
            <a:endParaRPr lang="it-IT" sz="1200" b="1" dirty="0">
              <a:latin typeface="Calibri" panose="020F0502020204030204" pitchFamily="34" charset="0"/>
            </a:endParaRPr>
          </a:p>
        </p:txBody>
      </p:sp>
      <p:pic>
        <p:nvPicPr>
          <p:cNvPr id="9" name="Immagin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47" y="116631"/>
            <a:ext cx="2840670" cy="54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407693"/>
      </p:ext>
    </p:extLst>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6203950" y="136525"/>
            <a:ext cx="1408113" cy="400050"/>
          </a:xfrm>
          <a:prstGeom prst="rect">
            <a:avLst/>
          </a:prstGeom>
          <a:solidFill>
            <a:schemeClr val="folHlink"/>
          </a:solidFill>
          <a:ln w="9525">
            <a:solidFill>
              <a:srgbClr val="C00000"/>
            </a:solidFill>
            <a:miter lim="800000"/>
            <a:headEnd/>
            <a:tailEnd/>
          </a:ln>
        </p:spPr>
        <p:txBody>
          <a:bodyPr wrap="none">
            <a:spAutoFit/>
          </a:bodyPr>
          <a:lstStyle/>
          <a:p>
            <a:pPr algn="ctr"/>
            <a:r>
              <a:rPr lang="it-IT" altLang="it-IT" sz="2000" b="1">
                <a:solidFill>
                  <a:srgbClr val="C00000"/>
                </a:solidFill>
                <a:latin typeface="Verdana" pitchFamily="34" charset="0"/>
              </a:rPr>
              <a:t>Sanzioni</a:t>
            </a:r>
          </a:p>
        </p:txBody>
      </p:sp>
      <p:sp>
        <p:nvSpPr>
          <p:cNvPr id="7" name="AutoShape 7"/>
          <p:cNvSpPr>
            <a:spLocks noChangeArrowheads="1"/>
          </p:cNvSpPr>
          <p:nvPr/>
        </p:nvSpPr>
        <p:spPr bwMode="auto">
          <a:xfrm flipH="1">
            <a:off x="268288" y="856357"/>
            <a:ext cx="7481887" cy="365125"/>
          </a:xfrm>
          <a:prstGeom prst="roundRect">
            <a:avLst>
              <a:gd name="adj" fmla="val 16667"/>
            </a:avLst>
          </a:prstGeom>
          <a:solidFill>
            <a:schemeClr val="tx1">
              <a:lumMod val="95000"/>
            </a:schemeClr>
          </a:solidFill>
          <a:ln w="25400" algn="ctr">
            <a:solidFill>
              <a:srgbClr val="C00000"/>
            </a:solidFill>
            <a:round/>
            <a:headEnd/>
            <a:tailEnd/>
          </a:ln>
        </p:spPr>
        <p:txBody>
          <a:bodyPr tIns="108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algn="ctr" eaLnBrk="1" hangingPunct="1">
              <a:defRPr/>
            </a:pPr>
            <a:r>
              <a:rPr lang="it-IT" altLang="it-IT" sz="2000" b="1" dirty="0" smtClean="0">
                <a:solidFill>
                  <a:srgbClr val="C00000"/>
                </a:solidFill>
                <a:latin typeface="Arial Narrow" pitchFamily="34" charset="0"/>
              </a:rPr>
              <a:t>Il nuovo ravvedimento operoso</a:t>
            </a:r>
            <a:endParaRPr lang="it-IT" altLang="it-IT" sz="2000" b="1" dirty="0">
              <a:solidFill>
                <a:srgbClr val="C00000"/>
              </a:solidFill>
              <a:latin typeface="Arial Narrow" pitchFamily="34" charset="0"/>
            </a:endParaRPr>
          </a:p>
        </p:txBody>
      </p:sp>
      <p:sp>
        <p:nvSpPr>
          <p:cNvPr id="11" name="AutoShape 7"/>
          <p:cNvSpPr>
            <a:spLocks noChangeArrowheads="1"/>
          </p:cNvSpPr>
          <p:nvPr/>
        </p:nvSpPr>
        <p:spPr bwMode="auto">
          <a:xfrm flipH="1">
            <a:off x="268286" y="1343920"/>
            <a:ext cx="7481887" cy="4314668"/>
          </a:xfrm>
          <a:prstGeom prst="roundRect">
            <a:avLst>
              <a:gd name="adj" fmla="val 16667"/>
            </a:avLst>
          </a:prstGeom>
          <a:solidFill>
            <a:schemeClr val="tx1">
              <a:lumMod val="95000"/>
            </a:schemeClr>
          </a:solidFill>
          <a:ln w="25400" algn="ctr">
            <a:solidFill>
              <a:srgbClr val="C00000"/>
            </a:solidFill>
            <a:round/>
            <a:headEnd/>
            <a:tailEnd/>
          </a:ln>
        </p:spPr>
        <p:txBody>
          <a:bodyPr wrap="square" lIns="36000" tIns="10800" rIns="360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marL="0" indent="0" algn="ctr" eaLnBrk="1" hangingPunct="1">
              <a:defRPr/>
            </a:pPr>
            <a:r>
              <a:rPr lang="it-IT" altLang="it-IT" sz="1800" b="1" dirty="0" smtClean="0">
                <a:solidFill>
                  <a:srgbClr val="C00000"/>
                </a:solidFill>
                <a:latin typeface="Arial Narrow" pitchFamily="34" charset="0"/>
              </a:rPr>
              <a:t>IL NUOVO CORSO COLLABORATIVO: L'ADEMPIMENTO VOLONTARIO DEL CONTRIBUENTE</a:t>
            </a:r>
          </a:p>
          <a:p>
            <a:pPr marL="0" indent="0" algn="ctr" eaLnBrk="1" hangingPunct="1">
              <a:defRPr/>
            </a:pPr>
            <a:r>
              <a:rPr lang="it-IT" altLang="it-IT" sz="1800" b="1" dirty="0" smtClean="0">
                <a:solidFill>
                  <a:srgbClr val="C00000"/>
                </a:solidFill>
                <a:latin typeface="Arial Narrow" pitchFamily="34" charset="0"/>
              </a:rPr>
              <a:t> </a:t>
            </a:r>
          </a:p>
          <a:p>
            <a:pPr marL="0" indent="0" algn="ctr" eaLnBrk="1" hangingPunct="1">
              <a:defRPr/>
            </a:pPr>
            <a:r>
              <a:rPr lang="it-IT" altLang="it-IT" sz="1800" b="1" dirty="0" err="1" smtClean="0">
                <a:solidFill>
                  <a:srgbClr val="C00000"/>
                </a:solidFill>
                <a:latin typeface="Arial Narrow" pitchFamily="34" charset="0"/>
              </a:rPr>
              <a:t>Compliance</a:t>
            </a:r>
            <a:r>
              <a:rPr lang="it-IT" altLang="it-IT" sz="1800" b="1" dirty="0" smtClean="0">
                <a:solidFill>
                  <a:srgbClr val="C00000"/>
                </a:solidFill>
                <a:latin typeface="Arial Narrow" pitchFamily="34" charset="0"/>
              </a:rPr>
              <a:t> =&gt; % di adempimento spontaneo </a:t>
            </a:r>
          </a:p>
          <a:p>
            <a:pPr marL="0" indent="0" algn="ctr" eaLnBrk="1" hangingPunct="1">
              <a:defRPr/>
            </a:pPr>
            <a:r>
              <a:rPr lang="it-IT" altLang="it-IT" sz="1800" b="1" dirty="0" smtClean="0">
                <a:solidFill>
                  <a:srgbClr val="C00000"/>
                </a:solidFill>
                <a:latin typeface="Arial Narrow" pitchFamily="34" charset="0"/>
              </a:rPr>
              <a:t>(Il ‘precedente’ delle lettere da redditometro)</a:t>
            </a:r>
          </a:p>
          <a:p>
            <a:pPr marL="0" indent="0" algn="ctr" eaLnBrk="1" hangingPunct="1">
              <a:defRPr/>
            </a:pPr>
            <a:r>
              <a:rPr lang="it-IT" altLang="it-IT" sz="1800" b="1" dirty="0" smtClean="0">
                <a:solidFill>
                  <a:srgbClr val="C00000"/>
                </a:solidFill>
                <a:latin typeface="Arial Narrow" pitchFamily="34" charset="0"/>
              </a:rPr>
              <a:t> </a:t>
            </a:r>
          </a:p>
          <a:p>
            <a:pPr marL="0" indent="0" algn="ctr" eaLnBrk="1" hangingPunct="1">
              <a:defRPr/>
            </a:pPr>
            <a:r>
              <a:rPr lang="it-IT" altLang="it-IT" sz="1800" b="1" dirty="0" smtClean="0">
                <a:solidFill>
                  <a:srgbClr val="C00000"/>
                </a:solidFill>
                <a:latin typeface="Arial Narrow" pitchFamily="34" charset="0"/>
              </a:rPr>
              <a:t>“L'Agenzia delle entrate mette a disposizione del contribuente, ovvero del suo intermediario gli elementi e le informazioni in suo possesso, relativi anche a:</a:t>
            </a:r>
          </a:p>
          <a:p>
            <a:pPr marL="0" indent="0" algn="ctr" eaLnBrk="1" hangingPunct="1">
              <a:defRPr/>
            </a:pPr>
            <a:r>
              <a:rPr lang="it-IT" altLang="it-IT" sz="1800" b="1" dirty="0" smtClean="0">
                <a:solidFill>
                  <a:srgbClr val="C00000"/>
                </a:solidFill>
                <a:latin typeface="Arial Narrow" pitchFamily="34" charset="0"/>
              </a:rPr>
              <a:t>- ricavi o compensi, redditi, volume d'affari e valore della produzione, </a:t>
            </a:r>
          </a:p>
          <a:p>
            <a:pPr marL="0" indent="0" algn="ctr" eaLnBrk="1" hangingPunct="1">
              <a:buFontTx/>
              <a:buChar char="-"/>
              <a:defRPr/>
            </a:pPr>
            <a:r>
              <a:rPr lang="it-IT" altLang="it-IT" sz="1800" b="1" dirty="0" smtClean="0">
                <a:solidFill>
                  <a:srgbClr val="C00000"/>
                </a:solidFill>
                <a:latin typeface="Arial Narrow" pitchFamily="34" charset="0"/>
              </a:rPr>
              <a:t>agevolazioni, deduzioni o detrazioni, </a:t>
            </a:r>
            <a:r>
              <a:rPr lang="it-IT" altLang="it-IT" sz="1800" b="1" dirty="0" err="1" smtClean="0">
                <a:solidFill>
                  <a:srgbClr val="C00000"/>
                </a:solidFill>
                <a:latin typeface="Arial Narrow" pitchFamily="34" charset="0"/>
              </a:rPr>
              <a:t>nonchè</a:t>
            </a:r>
            <a:r>
              <a:rPr lang="it-IT" altLang="it-IT" sz="1800" b="1" dirty="0" smtClean="0">
                <a:solidFill>
                  <a:srgbClr val="C00000"/>
                </a:solidFill>
                <a:latin typeface="Arial Narrow" pitchFamily="34" charset="0"/>
              </a:rPr>
              <a:t> crediti d'imposta, </a:t>
            </a:r>
          </a:p>
          <a:p>
            <a:pPr marL="0" indent="0" algn="ctr" eaLnBrk="1" hangingPunct="1">
              <a:defRPr/>
            </a:pPr>
            <a:r>
              <a:rPr lang="it-IT" altLang="it-IT" sz="1800" b="1" dirty="0" smtClean="0">
                <a:solidFill>
                  <a:srgbClr val="C00000"/>
                </a:solidFill>
                <a:latin typeface="Arial Narrow" pitchFamily="34" charset="0"/>
              </a:rPr>
              <a:t>anche qualora non spettanti. </a:t>
            </a:r>
          </a:p>
          <a:p>
            <a:pPr marL="0" indent="0" algn="ctr" eaLnBrk="1" hangingPunct="1">
              <a:defRPr/>
            </a:pPr>
            <a:r>
              <a:rPr lang="it-IT" altLang="it-IT" sz="1800" b="1" dirty="0" smtClean="0">
                <a:solidFill>
                  <a:srgbClr val="C00000"/>
                </a:solidFill>
                <a:latin typeface="Arial Narrow" pitchFamily="34" charset="0"/>
              </a:rPr>
              <a:t>Il contribuente può segnalare all'Agenzia delle entrate eventuali elementi, fatti e circostanze dalla stessa non conosciuti.</a:t>
            </a:r>
            <a:endParaRPr lang="it-IT" altLang="it-IT" sz="1800" b="1" dirty="0">
              <a:solidFill>
                <a:srgbClr val="C00000"/>
              </a:solidFill>
              <a:latin typeface="Arial Narrow" pitchFamily="34" charset="0"/>
            </a:endParaRPr>
          </a:p>
          <a:p>
            <a:pPr marL="0" indent="0" algn="ctr" eaLnBrk="1" hangingPunct="1">
              <a:defRPr/>
            </a:pPr>
            <a:endParaRPr lang="it-IT" altLang="it-IT" sz="1800" b="1" dirty="0">
              <a:solidFill>
                <a:srgbClr val="C00000"/>
              </a:solidFill>
              <a:latin typeface="Arial Narrow" pitchFamily="34" charset="0"/>
            </a:endParaRPr>
          </a:p>
        </p:txBody>
      </p:sp>
      <p:sp>
        <p:nvSpPr>
          <p:cNvPr id="6" name="Segnaposto numero diapositiva 3"/>
          <p:cNvSpPr txBox="1">
            <a:spLocks noGrp="1"/>
          </p:cNvSpPr>
          <p:nvPr/>
        </p:nvSpPr>
        <p:spPr bwMode="auto">
          <a:xfrm>
            <a:off x="7180608" y="5320853"/>
            <a:ext cx="720230" cy="312738"/>
          </a:xfrm>
          <a:prstGeom prst="round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lIns="78684" tIns="39342" rIns="78684" bIns="39342"/>
          <a:lstStyle/>
          <a:p>
            <a:pPr algn="ctr" defTabSz="787400">
              <a:defRPr/>
            </a:pPr>
            <a:fld id="{900EAD78-B817-4D2C-BC4D-FD20E176C060}" type="slidenum">
              <a:rPr lang="it-IT" sz="1200" b="1">
                <a:solidFill>
                  <a:schemeClr val="tx1">
                    <a:lumMod val="85000"/>
                  </a:schemeClr>
                </a:solidFill>
                <a:effectLst>
                  <a:outerShdw blurRad="38100" dist="38100" dir="2700000" algn="tl">
                    <a:srgbClr val="010199"/>
                  </a:outerShdw>
                </a:effectLst>
                <a:latin typeface="Calibri" panose="020F0502020204030204" pitchFamily="34" charset="0"/>
              </a:rPr>
              <a:pPr algn="ctr" defTabSz="787400">
                <a:defRPr/>
              </a:pPr>
              <a:t>65</a:t>
            </a:fld>
            <a:endParaRPr lang="it-IT" sz="1200" b="1" dirty="0">
              <a:solidFill>
                <a:schemeClr val="tx1">
                  <a:lumMod val="85000"/>
                </a:schemeClr>
              </a:solidFill>
              <a:effectLst>
                <a:outerShdw blurRad="38100" dist="38100" dir="2700000" algn="tl">
                  <a:srgbClr val="010199"/>
                </a:outerShdw>
              </a:effectLst>
              <a:latin typeface="Calibri" panose="020F0502020204030204" pitchFamily="34" charset="0"/>
            </a:endParaRPr>
          </a:p>
        </p:txBody>
      </p:sp>
      <p:sp>
        <p:nvSpPr>
          <p:cNvPr id="8" name="CasellaDiTesto 7"/>
          <p:cNvSpPr txBox="1"/>
          <p:nvPr/>
        </p:nvSpPr>
        <p:spPr>
          <a:xfrm>
            <a:off x="195982" y="5248845"/>
            <a:ext cx="2016224" cy="306467"/>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a:spAutoFit/>
          </a:bodyPr>
          <a:lstStyle/>
          <a:p>
            <a:pPr>
              <a:defRPr/>
            </a:pPr>
            <a:r>
              <a:rPr lang="it-IT" sz="1200" b="1" dirty="0" smtClean="0">
                <a:latin typeface="Calibri" panose="020F0502020204030204" pitchFamily="34" charset="0"/>
              </a:rPr>
              <a:t>Messina, 19 febbraio 2016</a:t>
            </a:r>
            <a:endParaRPr lang="it-IT" sz="1200" b="1" dirty="0">
              <a:latin typeface="Calibri" panose="020F0502020204030204" pitchFamily="34" charset="0"/>
            </a:endParaRPr>
          </a:p>
        </p:txBody>
      </p:sp>
      <p:pic>
        <p:nvPicPr>
          <p:cNvPr id="9" name="Immagin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47" y="116631"/>
            <a:ext cx="2840670" cy="54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407693"/>
      </p:ext>
    </p:extLst>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6203950" y="136525"/>
            <a:ext cx="1408113" cy="400050"/>
          </a:xfrm>
          <a:prstGeom prst="rect">
            <a:avLst/>
          </a:prstGeom>
          <a:solidFill>
            <a:schemeClr val="folHlink"/>
          </a:solidFill>
          <a:ln w="9525">
            <a:solidFill>
              <a:srgbClr val="C00000"/>
            </a:solidFill>
            <a:miter lim="800000"/>
            <a:headEnd/>
            <a:tailEnd/>
          </a:ln>
        </p:spPr>
        <p:txBody>
          <a:bodyPr wrap="none">
            <a:spAutoFit/>
          </a:bodyPr>
          <a:lstStyle/>
          <a:p>
            <a:pPr algn="ctr"/>
            <a:r>
              <a:rPr lang="it-IT" altLang="it-IT" sz="2000" b="1">
                <a:solidFill>
                  <a:srgbClr val="C00000"/>
                </a:solidFill>
                <a:latin typeface="Verdana" pitchFamily="34" charset="0"/>
              </a:rPr>
              <a:t>Sanzioni</a:t>
            </a:r>
          </a:p>
        </p:txBody>
      </p:sp>
      <p:sp>
        <p:nvSpPr>
          <p:cNvPr id="7" name="AutoShape 7"/>
          <p:cNvSpPr>
            <a:spLocks noChangeArrowheads="1"/>
          </p:cNvSpPr>
          <p:nvPr/>
        </p:nvSpPr>
        <p:spPr bwMode="auto">
          <a:xfrm flipH="1">
            <a:off x="268288" y="856357"/>
            <a:ext cx="7481887" cy="365125"/>
          </a:xfrm>
          <a:prstGeom prst="roundRect">
            <a:avLst>
              <a:gd name="adj" fmla="val 16667"/>
            </a:avLst>
          </a:prstGeom>
          <a:solidFill>
            <a:schemeClr val="tx1">
              <a:lumMod val="95000"/>
            </a:schemeClr>
          </a:solidFill>
          <a:ln w="25400" algn="ctr">
            <a:solidFill>
              <a:srgbClr val="C00000"/>
            </a:solidFill>
            <a:round/>
            <a:headEnd/>
            <a:tailEnd/>
          </a:ln>
        </p:spPr>
        <p:txBody>
          <a:bodyPr tIns="108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algn="ctr" eaLnBrk="1" hangingPunct="1">
              <a:defRPr/>
            </a:pPr>
            <a:r>
              <a:rPr lang="it-IT" altLang="it-IT" sz="2000" b="1" dirty="0" smtClean="0">
                <a:solidFill>
                  <a:srgbClr val="C00000"/>
                </a:solidFill>
                <a:latin typeface="Arial Narrow" pitchFamily="34" charset="0"/>
              </a:rPr>
              <a:t>Il nuovo ravvedimento operoso</a:t>
            </a:r>
            <a:endParaRPr lang="it-IT" altLang="it-IT" sz="2000" b="1" dirty="0">
              <a:solidFill>
                <a:srgbClr val="C00000"/>
              </a:solidFill>
              <a:latin typeface="Arial Narrow" pitchFamily="34" charset="0"/>
            </a:endParaRPr>
          </a:p>
        </p:txBody>
      </p:sp>
      <p:sp>
        <p:nvSpPr>
          <p:cNvPr id="11" name="AutoShape 7"/>
          <p:cNvSpPr>
            <a:spLocks noChangeArrowheads="1"/>
          </p:cNvSpPr>
          <p:nvPr/>
        </p:nvSpPr>
        <p:spPr bwMode="auto">
          <a:xfrm flipH="1">
            <a:off x="268286" y="1792461"/>
            <a:ext cx="7481887" cy="2782333"/>
          </a:xfrm>
          <a:prstGeom prst="roundRect">
            <a:avLst>
              <a:gd name="adj" fmla="val 16667"/>
            </a:avLst>
          </a:prstGeom>
          <a:solidFill>
            <a:schemeClr val="tx1">
              <a:lumMod val="95000"/>
            </a:schemeClr>
          </a:solidFill>
          <a:ln w="25400" algn="ctr">
            <a:solidFill>
              <a:srgbClr val="C00000"/>
            </a:solidFill>
            <a:round/>
            <a:headEnd/>
            <a:tailEnd/>
          </a:ln>
        </p:spPr>
        <p:txBody>
          <a:bodyPr wrap="square" lIns="36000" tIns="10800" rIns="360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marL="0" indent="0" algn="ctr" eaLnBrk="1" hangingPunct="1">
              <a:defRPr/>
            </a:pPr>
            <a:r>
              <a:rPr lang="it-IT" altLang="it-IT" sz="1800" b="1" dirty="0" smtClean="0">
                <a:solidFill>
                  <a:srgbClr val="C00000"/>
                </a:solidFill>
                <a:latin typeface="Arial Narrow" pitchFamily="34" charset="0"/>
              </a:rPr>
              <a:t> </a:t>
            </a:r>
          </a:p>
          <a:p>
            <a:pPr marL="0" indent="0" algn="ctr" eaLnBrk="1" hangingPunct="1">
              <a:defRPr/>
            </a:pPr>
            <a:r>
              <a:rPr lang="it-IT" altLang="it-IT" sz="1800" b="1" dirty="0" smtClean="0">
                <a:solidFill>
                  <a:srgbClr val="C00000"/>
                </a:solidFill>
                <a:latin typeface="Arial Narrow" pitchFamily="34" charset="0"/>
              </a:rPr>
              <a:t>“L'Agenzia delle entrate mette a disposizione del contribuente, ovvero del suo intermediario gli elementi e le informazioni in suo possesso, relativi anche a:</a:t>
            </a:r>
          </a:p>
          <a:p>
            <a:pPr marL="0" indent="0" algn="ctr" eaLnBrk="1" hangingPunct="1">
              <a:defRPr/>
            </a:pPr>
            <a:r>
              <a:rPr lang="it-IT" altLang="it-IT" sz="1800" b="1" dirty="0" smtClean="0">
                <a:solidFill>
                  <a:srgbClr val="C00000"/>
                </a:solidFill>
                <a:latin typeface="Arial Narrow" pitchFamily="34" charset="0"/>
              </a:rPr>
              <a:t>- ricavi o compensi, redditi, volume d'affari e valore della produzione, </a:t>
            </a:r>
          </a:p>
          <a:p>
            <a:pPr marL="0" indent="0" algn="ctr" eaLnBrk="1" hangingPunct="1">
              <a:buFontTx/>
              <a:buChar char="-"/>
              <a:defRPr/>
            </a:pPr>
            <a:r>
              <a:rPr lang="it-IT" altLang="it-IT" sz="1800" b="1" dirty="0" smtClean="0">
                <a:solidFill>
                  <a:srgbClr val="C00000"/>
                </a:solidFill>
                <a:latin typeface="Arial Narrow" pitchFamily="34" charset="0"/>
              </a:rPr>
              <a:t>agevolazioni, deduzioni o detrazioni, </a:t>
            </a:r>
            <a:r>
              <a:rPr lang="it-IT" altLang="it-IT" sz="1800" b="1" dirty="0" err="1" smtClean="0">
                <a:solidFill>
                  <a:srgbClr val="C00000"/>
                </a:solidFill>
                <a:latin typeface="Arial Narrow" pitchFamily="34" charset="0"/>
              </a:rPr>
              <a:t>nonchè</a:t>
            </a:r>
            <a:r>
              <a:rPr lang="it-IT" altLang="it-IT" sz="1800" b="1" dirty="0" smtClean="0">
                <a:solidFill>
                  <a:srgbClr val="C00000"/>
                </a:solidFill>
                <a:latin typeface="Arial Narrow" pitchFamily="34" charset="0"/>
              </a:rPr>
              <a:t> crediti d'imposta, </a:t>
            </a:r>
          </a:p>
          <a:p>
            <a:pPr marL="0" indent="0" algn="ctr" eaLnBrk="1" hangingPunct="1">
              <a:defRPr/>
            </a:pPr>
            <a:r>
              <a:rPr lang="it-IT" altLang="it-IT" sz="1800" b="1" dirty="0" smtClean="0">
                <a:solidFill>
                  <a:srgbClr val="C00000"/>
                </a:solidFill>
                <a:latin typeface="Arial Narrow" pitchFamily="34" charset="0"/>
              </a:rPr>
              <a:t>anche qualora non spettanti. </a:t>
            </a:r>
          </a:p>
          <a:p>
            <a:pPr marL="0" indent="0" algn="ctr" eaLnBrk="1" hangingPunct="1">
              <a:defRPr/>
            </a:pPr>
            <a:r>
              <a:rPr lang="it-IT" altLang="it-IT" sz="1800" b="1" dirty="0" smtClean="0">
                <a:solidFill>
                  <a:srgbClr val="C00000"/>
                </a:solidFill>
                <a:latin typeface="Arial Narrow" pitchFamily="34" charset="0"/>
              </a:rPr>
              <a:t>Il contribuente può segnalare all'Agenzia delle entrate eventuali elementi, fatti e circostanze dalla stessa non conosciuti.</a:t>
            </a:r>
            <a:endParaRPr lang="it-IT" altLang="it-IT" sz="1800" b="1" dirty="0">
              <a:solidFill>
                <a:srgbClr val="C00000"/>
              </a:solidFill>
              <a:latin typeface="Arial Narrow" pitchFamily="34" charset="0"/>
            </a:endParaRPr>
          </a:p>
          <a:p>
            <a:pPr marL="0" indent="0" algn="ctr" eaLnBrk="1" hangingPunct="1">
              <a:defRPr/>
            </a:pPr>
            <a:endParaRPr lang="it-IT" altLang="it-IT" sz="1800" b="1" dirty="0">
              <a:solidFill>
                <a:srgbClr val="C00000"/>
              </a:solidFill>
              <a:latin typeface="Arial Narrow" pitchFamily="34" charset="0"/>
            </a:endParaRPr>
          </a:p>
        </p:txBody>
      </p:sp>
      <p:sp>
        <p:nvSpPr>
          <p:cNvPr id="6" name="Segnaposto numero diapositiva 3"/>
          <p:cNvSpPr txBox="1">
            <a:spLocks noGrp="1"/>
          </p:cNvSpPr>
          <p:nvPr/>
        </p:nvSpPr>
        <p:spPr bwMode="auto">
          <a:xfrm>
            <a:off x="7180608" y="5320853"/>
            <a:ext cx="720230" cy="312738"/>
          </a:xfrm>
          <a:prstGeom prst="round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lIns="78684" tIns="39342" rIns="78684" bIns="39342"/>
          <a:lstStyle/>
          <a:p>
            <a:pPr algn="ctr" defTabSz="787400">
              <a:defRPr/>
            </a:pPr>
            <a:fld id="{900EAD78-B817-4D2C-BC4D-FD20E176C060}" type="slidenum">
              <a:rPr lang="it-IT" sz="1200" b="1">
                <a:solidFill>
                  <a:schemeClr val="tx1">
                    <a:lumMod val="85000"/>
                  </a:schemeClr>
                </a:solidFill>
                <a:effectLst>
                  <a:outerShdw blurRad="38100" dist="38100" dir="2700000" algn="tl">
                    <a:srgbClr val="010199"/>
                  </a:outerShdw>
                </a:effectLst>
                <a:latin typeface="Calibri" panose="020F0502020204030204" pitchFamily="34" charset="0"/>
              </a:rPr>
              <a:pPr algn="ctr" defTabSz="787400">
                <a:defRPr/>
              </a:pPr>
              <a:t>66</a:t>
            </a:fld>
            <a:endParaRPr lang="it-IT" sz="1200" b="1" dirty="0">
              <a:solidFill>
                <a:schemeClr val="tx1">
                  <a:lumMod val="85000"/>
                </a:schemeClr>
              </a:solidFill>
              <a:effectLst>
                <a:outerShdw blurRad="38100" dist="38100" dir="2700000" algn="tl">
                  <a:srgbClr val="010199"/>
                </a:outerShdw>
              </a:effectLst>
              <a:latin typeface="Calibri" panose="020F0502020204030204" pitchFamily="34" charset="0"/>
            </a:endParaRPr>
          </a:p>
        </p:txBody>
      </p:sp>
      <p:sp>
        <p:nvSpPr>
          <p:cNvPr id="8" name="CasellaDiTesto 7"/>
          <p:cNvSpPr txBox="1"/>
          <p:nvPr/>
        </p:nvSpPr>
        <p:spPr>
          <a:xfrm>
            <a:off x="195982" y="5248845"/>
            <a:ext cx="2016224" cy="306467"/>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a:spAutoFit/>
          </a:bodyPr>
          <a:lstStyle/>
          <a:p>
            <a:pPr>
              <a:defRPr/>
            </a:pPr>
            <a:r>
              <a:rPr lang="it-IT" sz="1200" b="1" dirty="0" smtClean="0">
                <a:latin typeface="Calibri" panose="020F0502020204030204" pitchFamily="34" charset="0"/>
              </a:rPr>
              <a:t>Messina, 19 febbraio 2016</a:t>
            </a:r>
            <a:endParaRPr lang="it-IT" sz="1200" b="1" dirty="0">
              <a:latin typeface="Calibri" panose="020F0502020204030204" pitchFamily="34" charset="0"/>
            </a:endParaRPr>
          </a:p>
        </p:txBody>
      </p:sp>
      <p:pic>
        <p:nvPicPr>
          <p:cNvPr id="9" name="Immagin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47" y="116631"/>
            <a:ext cx="2840670" cy="54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407693"/>
      </p:ext>
    </p:extLst>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6203950" y="136525"/>
            <a:ext cx="1408113" cy="400050"/>
          </a:xfrm>
          <a:prstGeom prst="rect">
            <a:avLst/>
          </a:prstGeom>
          <a:solidFill>
            <a:schemeClr val="folHlink"/>
          </a:solidFill>
          <a:ln w="9525">
            <a:solidFill>
              <a:srgbClr val="C00000"/>
            </a:solidFill>
            <a:miter lim="800000"/>
            <a:headEnd/>
            <a:tailEnd/>
          </a:ln>
        </p:spPr>
        <p:txBody>
          <a:bodyPr wrap="none">
            <a:spAutoFit/>
          </a:bodyPr>
          <a:lstStyle/>
          <a:p>
            <a:pPr algn="ctr"/>
            <a:r>
              <a:rPr lang="it-IT" altLang="it-IT" sz="2000" b="1">
                <a:solidFill>
                  <a:srgbClr val="C00000"/>
                </a:solidFill>
                <a:latin typeface="Verdana" pitchFamily="34" charset="0"/>
              </a:rPr>
              <a:t>Sanzioni</a:t>
            </a:r>
          </a:p>
        </p:txBody>
      </p:sp>
      <p:sp>
        <p:nvSpPr>
          <p:cNvPr id="7" name="AutoShape 7"/>
          <p:cNvSpPr>
            <a:spLocks noChangeArrowheads="1"/>
          </p:cNvSpPr>
          <p:nvPr/>
        </p:nvSpPr>
        <p:spPr bwMode="auto">
          <a:xfrm flipH="1">
            <a:off x="268288" y="856357"/>
            <a:ext cx="7481887" cy="365125"/>
          </a:xfrm>
          <a:prstGeom prst="roundRect">
            <a:avLst>
              <a:gd name="adj" fmla="val 16667"/>
            </a:avLst>
          </a:prstGeom>
          <a:solidFill>
            <a:schemeClr val="tx1">
              <a:lumMod val="95000"/>
            </a:schemeClr>
          </a:solidFill>
          <a:ln w="25400" algn="ctr">
            <a:solidFill>
              <a:srgbClr val="C00000"/>
            </a:solidFill>
            <a:round/>
            <a:headEnd/>
            <a:tailEnd/>
          </a:ln>
        </p:spPr>
        <p:txBody>
          <a:bodyPr tIns="108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algn="ctr" eaLnBrk="1" hangingPunct="1">
              <a:defRPr/>
            </a:pPr>
            <a:r>
              <a:rPr lang="it-IT" altLang="it-IT" sz="2000" b="1" dirty="0" smtClean="0">
                <a:solidFill>
                  <a:srgbClr val="C00000"/>
                </a:solidFill>
                <a:latin typeface="Arial Narrow" pitchFamily="34" charset="0"/>
              </a:rPr>
              <a:t>Il nuovo ravvedimento operoso</a:t>
            </a:r>
            <a:endParaRPr lang="it-IT" altLang="it-IT" sz="2000" b="1" dirty="0">
              <a:solidFill>
                <a:srgbClr val="C00000"/>
              </a:solidFill>
              <a:latin typeface="Arial Narrow" pitchFamily="34" charset="0"/>
            </a:endParaRPr>
          </a:p>
        </p:txBody>
      </p:sp>
      <p:sp>
        <p:nvSpPr>
          <p:cNvPr id="11" name="AutoShape 7"/>
          <p:cNvSpPr>
            <a:spLocks noChangeArrowheads="1"/>
          </p:cNvSpPr>
          <p:nvPr/>
        </p:nvSpPr>
        <p:spPr bwMode="auto">
          <a:xfrm flipH="1">
            <a:off x="274935" y="1945694"/>
            <a:ext cx="7481887" cy="2475866"/>
          </a:xfrm>
          <a:prstGeom prst="roundRect">
            <a:avLst>
              <a:gd name="adj" fmla="val 16667"/>
            </a:avLst>
          </a:prstGeom>
          <a:solidFill>
            <a:schemeClr val="tx1">
              <a:lumMod val="95000"/>
            </a:schemeClr>
          </a:solidFill>
          <a:ln w="25400" algn="ctr">
            <a:solidFill>
              <a:srgbClr val="C00000"/>
            </a:solidFill>
            <a:round/>
            <a:headEnd/>
            <a:tailEnd/>
          </a:ln>
        </p:spPr>
        <p:txBody>
          <a:bodyPr wrap="square" lIns="36000" tIns="10800" rIns="360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marL="0" indent="0" algn="ctr" eaLnBrk="1" hangingPunct="1">
              <a:defRPr/>
            </a:pPr>
            <a:r>
              <a:rPr lang="it-IT" altLang="it-IT" sz="1800" b="1" dirty="0" smtClean="0">
                <a:solidFill>
                  <a:srgbClr val="C00000"/>
                </a:solidFill>
                <a:latin typeface="Arial Narrow" pitchFamily="34" charset="0"/>
              </a:rPr>
              <a:t>DICHIARAZIONE INTEGRATIVA Art. 2 </a:t>
            </a:r>
            <a:r>
              <a:rPr lang="it-IT" altLang="it-IT" sz="1800" b="1" dirty="0" err="1" smtClean="0">
                <a:solidFill>
                  <a:srgbClr val="C00000"/>
                </a:solidFill>
                <a:latin typeface="Arial Narrow" pitchFamily="34" charset="0"/>
              </a:rPr>
              <a:t>co</a:t>
            </a:r>
            <a:r>
              <a:rPr lang="it-IT" altLang="it-IT" sz="1800" b="1" dirty="0" smtClean="0">
                <a:solidFill>
                  <a:srgbClr val="C00000"/>
                </a:solidFill>
                <a:latin typeface="Arial Narrow" pitchFamily="34" charset="0"/>
              </a:rPr>
              <a:t>. 8 DPR 322/98 </a:t>
            </a:r>
          </a:p>
          <a:p>
            <a:pPr marL="0" indent="0" algn="ctr" eaLnBrk="1" hangingPunct="1">
              <a:defRPr/>
            </a:pPr>
            <a:r>
              <a:rPr lang="it-IT" altLang="it-IT" sz="1800" b="1" dirty="0" smtClean="0">
                <a:solidFill>
                  <a:srgbClr val="C00000"/>
                </a:solidFill>
                <a:latin typeface="Arial Narrow" pitchFamily="34" charset="0"/>
              </a:rPr>
              <a:t>(il comma 8-bis e la c.m. 31/E)</a:t>
            </a:r>
          </a:p>
          <a:p>
            <a:pPr marL="0" indent="0" algn="ctr" eaLnBrk="1" hangingPunct="1">
              <a:defRPr/>
            </a:pPr>
            <a:r>
              <a:rPr lang="it-IT" altLang="it-IT" sz="1800" b="1" dirty="0" smtClean="0">
                <a:solidFill>
                  <a:srgbClr val="C00000"/>
                </a:solidFill>
                <a:latin typeface="Arial Narrow" pitchFamily="34" charset="0"/>
              </a:rPr>
              <a:t>“</a:t>
            </a:r>
            <a:r>
              <a:rPr lang="it-IT" altLang="it-IT" sz="1800" b="1" dirty="0" err="1" smtClean="0">
                <a:solidFill>
                  <a:srgbClr val="C00000"/>
                </a:solidFill>
                <a:latin typeface="Arial Narrow" pitchFamily="34" charset="0"/>
              </a:rPr>
              <a:t>……</a:t>
            </a:r>
            <a:r>
              <a:rPr lang="it-IT" altLang="it-IT" sz="1800" b="1" dirty="0" smtClean="0">
                <a:solidFill>
                  <a:srgbClr val="C00000"/>
                </a:solidFill>
                <a:latin typeface="Arial Narrow" pitchFamily="34" charset="0"/>
              </a:rPr>
              <a:t>..ferma restando l’applicazione dell’art. 13 del DLgs. 472/97”</a:t>
            </a:r>
          </a:p>
          <a:p>
            <a:pPr marL="0" indent="0" algn="ctr" eaLnBrk="1" hangingPunct="1">
              <a:defRPr/>
            </a:pPr>
            <a:r>
              <a:rPr lang="it-IT" altLang="it-IT" sz="1800" b="1" dirty="0" smtClean="0">
                <a:solidFill>
                  <a:srgbClr val="C00000"/>
                </a:solidFill>
                <a:latin typeface="Arial Narrow" pitchFamily="34" charset="0"/>
              </a:rPr>
              <a:t>Possibile integrazione delle dichiarazioni “a sfavore” senza limiti di tempo</a:t>
            </a:r>
          </a:p>
          <a:p>
            <a:pPr marL="0" indent="0" algn="ctr" eaLnBrk="1" hangingPunct="1">
              <a:defRPr/>
            </a:pPr>
            <a:r>
              <a:rPr lang="it-IT" altLang="it-IT" sz="1800" b="1" dirty="0" smtClean="0">
                <a:solidFill>
                  <a:srgbClr val="C00000"/>
                </a:solidFill>
                <a:latin typeface="Arial Narrow" pitchFamily="34" charset="0"/>
              </a:rPr>
              <a:t>Effetti sui termini di prescrizione delle integrazioni</a:t>
            </a:r>
          </a:p>
          <a:p>
            <a:pPr marL="0" indent="0" algn="ctr" eaLnBrk="1" hangingPunct="1">
              <a:defRPr/>
            </a:pPr>
            <a:endParaRPr lang="it-IT" altLang="it-IT" sz="1800" b="1" dirty="0" smtClean="0">
              <a:solidFill>
                <a:srgbClr val="C00000"/>
              </a:solidFill>
              <a:latin typeface="Arial Narrow" pitchFamily="34" charset="0"/>
            </a:endParaRPr>
          </a:p>
          <a:p>
            <a:pPr marL="0" indent="0" algn="ctr" eaLnBrk="1" hangingPunct="1">
              <a:defRPr/>
            </a:pPr>
            <a:r>
              <a:rPr lang="it-IT" altLang="it-IT" sz="1800" b="1" dirty="0" smtClean="0">
                <a:solidFill>
                  <a:srgbClr val="C00000"/>
                </a:solidFill>
                <a:latin typeface="Arial Narrow" pitchFamily="34" charset="0"/>
              </a:rPr>
              <a:t>Modifiche all'art. 13 </a:t>
            </a:r>
            <a:r>
              <a:rPr lang="it-IT" altLang="it-IT" sz="1800" b="1" dirty="0" err="1" smtClean="0">
                <a:solidFill>
                  <a:srgbClr val="C00000"/>
                </a:solidFill>
                <a:latin typeface="Arial Narrow" pitchFamily="34" charset="0"/>
              </a:rPr>
              <a:t>D.Lgs.</a:t>
            </a:r>
            <a:r>
              <a:rPr lang="it-IT" altLang="it-IT" sz="1800" b="1" dirty="0" smtClean="0">
                <a:solidFill>
                  <a:srgbClr val="C00000"/>
                </a:solidFill>
                <a:latin typeface="Arial Narrow" pitchFamily="34" charset="0"/>
              </a:rPr>
              <a:t> 472/97: </a:t>
            </a:r>
          </a:p>
          <a:p>
            <a:pPr marL="0" indent="0" algn="ctr" eaLnBrk="1" hangingPunct="1">
              <a:defRPr/>
            </a:pPr>
            <a:r>
              <a:rPr lang="it-IT" altLang="it-IT" sz="1800" b="1" dirty="0" smtClean="0">
                <a:solidFill>
                  <a:srgbClr val="C00000"/>
                </a:solidFill>
                <a:latin typeface="Arial Narrow" pitchFamily="34" charset="0"/>
              </a:rPr>
              <a:t>ampliamento temporale ed eliminazione di cause di preclusioni</a:t>
            </a:r>
            <a:endParaRPr lang="it-IT" altLang="it-IT" sz="1800" b="1" dirty="0">
              <a:solidFill>
                <a:srgbClr val="C00000"/>
              </a:solidFill>
              <a:latin typeface="Arial Narrow" pitchFamily="34" charset="0"/>
            </a:endParaRPr>
          </a:p>
        </p:txBody>
      </p:sp>
      <p:sp>
        <p:nvSpPr>
          <p:cNvPr id="6" name="Segnaposto numero diapositiva 3"/>
          <p:cNvSpPr txBox="1">
            <a:spLocks noGrp="1"/>
          </p:cNvSpPr>
          <p:nvPr/>
        </p:nvSpPr>
        <p:spPr bwMode="auto">
          <a:xfrm>
            <a:off x="7180608" y="5320853"/>
            <a:ext cx="720230" cy="312738"/>
          </a:xfrm>
          <a:prstGeom prst="round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lIns="78684" tIns="39342" rIns="78684" bIns="39342"/>
          <a:lstStyle/>
          <a:p>
            <a:pPr algn="ctr" defTabSz="787400">
              <a:defRPr/>
            </a:pPr>
            <a:fld id="{900EAD78-B817-4D2C-BC4D-FD20E176C060}" type="slidenum">
              <a:rPr lang="it-IT" sz="1200" b="1">
                <a:solidFill>
                  <a:schemeClr val="tx1">
                    <a:lumMod val="85000"/>
                  </a:schemeClr>
                </a:solidFill>
                <a:effectLst>
                  <a:outerShdw blurRad="38100" dist="38100" dir="2700000" algn="tl">
                    <a:srgbClr val="010199"/>
                  </a:outerShdw>
                </a:effectLst>
                <a:latin typeface="Calibri" panose="020F0502020204030204" pitchFamily="34" charset="0"/>
              </a:rPr>
              <a:pPr algn="ctr" defTabSz="787400">
                <a:defRPr/>
              </a:pPr>
              <a:t>67</a:t>
            </a:fld>
            <a:endParaRPr lang="it-IT" sz="1200" b="1" dirty="0">
              <a:solidFill>
                <a:schemeClr val="tx1">
                  <a:lumMod val="85000"/>
                </a:schemeClr>
              </a:solidFill>
              <a:effectLst>
                <a:outerShdw blurRad="38100" dist="38100" dir="2700000" algn="tl">
                  <a:srgbClr val="010199"/>
                </a:outerShdw>
              </a:effectLst>
              <a:latin typeface="Calibri" panose="020F0502020204030204" pitchFamily="34" charset="0"/>
            </a:endParaRPr>
          </a:p>
        </p:txBody>
      </p:sp>
      <p:sp>
        <p:nvSpPr>
          <p:cNvPr id="8" name="CasellaDiTesto 7"/>
          <p:cNvSpPr txBox="1"/>
          <p:nvPr/>
        </p:nvSpPr>
        <p:spPr>
          <a:xfrm>
            <a:off x="195982" y="5248845"/>
            <a:ext cx="2016224" cy="306467"/>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a:spAutoFit/>
          </a:bodyPr>
          <a:lstStyle/>
          <a:p>
            <a:pPr>
              <a:defRPr/>
            </a:pPr>
            <a:r>
              <a:rPr lang="it-IT" sz="1200" b="1" dirty="0" smtClean="0">
                <a:latin typeface="Calibri" panose="020F0502020204030204" pitchFamily="34" charset="0"/>
              </a:rPr>
              <a:t>Messina, 19 febbraio 2016</a:t>
            </a:r>
            <a:endParaRPr lang="it-IT" sz="1200" b="1" dirty="0">
              <a:latin typeface="Calibri" panose="020F0502020204030204" pitchFamily="34" charset="0"/>
            </a:endParaRPr>
          </a:p>
        </p:txBody>
      </p:sp>
      <p:pic>
        <p:nvPicPr>
          <p:cNvPr id="9" name="Immagin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47" y="116631"/>
            <a:ext cx="2840670" cy="54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ccia in giù 9"/>
          <p:cNvSpPr/>
          <p:nvPr/>
        </p:nvSpPr>
        <p:spPr bwMode="auto">
          <a:xfrm>
            <a:off x="4012406" y="3415319"/>
            <a:ext cx="288032" cy="354687"/>
          </a:xfrm>
          <a:prstGeom prst="downArrow">
            <a:avLst/>
          </a:prstGeom>
          <a:solidFill>
            <a:schemeClr val="accent1"/>
          </a:solidFill>
          <a:ln w="25400" cap="flat" cmpd="sng" algn="ctr">
            <a:solidFill>
              <a:schemeClr val="tx1"/>
            </a:solidFill>
            <a:prstDash val="solid"/>
            <a:round/>
            <a:headEnd type="none" w="med" len="med"/>
            <a:tailEnd type="none" w="med" len="med"/>
          </a:ln>
          <a:effectLst/>
        </p:spPr>
        <p:txBody>
          <a:bodyPr vert="horz" wrap="square" lIns="91440" tIns="10800" rIns="91440" bIns="10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7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960407693"/>
      </p:ext>
    </p:extLst>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4075113" y="188913"/>
            <a:ext cx="2333625" cy="292100"/>
          </a:xfrm>
          <a:prstGeom prst="rect">
            <a:avLst/>
          </a:prstGeom>
          <a:solidFill>
            <a:schemeClr val="folHlink"/>
          </a:solidFill>
          <a:ln w="9525">
            <a:solidFill>
              <a:srgbClr val="C00000"/>
            </a:solidFill>
            <a:miter lim="800000"/>
            <a:headEnd/>
            <a:tailEnd/>
          </a:ln>
        </p:spPr>
        <p:txBody>
          <a:bodyPr wrap="none">
            <a:spAutoFit/>
          </a:bodyPr>
          <a:lstStyle/>
          <a:p>
            <a:pPr algn="ctr"/>
            <a:r>
              <a:rPr lang="it-IT" altLang="it-IT" sz="1300" b="1">
                <a:solidFill>
                  <a:srgbClr val="C00000"/>
                </a:solidFill>
                <a:latin typeface="Verdana" pitchFamily="34" charset="0"/>
              </a:rPr>
              <a:t>Ravvedimento operoso</a:t>
            </a:r>
          </a:p>
        </p:txBody>
      </p:sp>
      <p:sp>
        <p:nvSpPr>
          <p:cNvPr id="5128" name="AutoShape 7"/>
          <p:cNvSpPr>
            <a:spLocks noChangeArrowheads="1"/>
          </p:cNvSpPr>
          <p:nvPr/>
        </p:nvSpPr>
        <p:spPr bwMode="auto">
          <a:xfrm flipH="1">
            <a:off x="268288" y="1196975"/>
            <a:ext cx="7481887" cy="365125"/>
          </a:xfrm>
          <a:prstGeom prst="roundRect">
            <a:avLst>
              <a:gd name="adj" fmla="val 16667"/>
            </a:avLst>
          </a:prstGeom>
          <a:solidFill>
            <a:schemeClr val="tx1">
              <a:lumMod val="95000"/>
            </a:schemeClr>
          </a:solidFill>
          <a:ln w="25400" algn="ctr">
            <a:solidFill>
              <a:srgbClr val="C00000"/>
            </a:solidFill>
            <a:round/>
            <a:headEnd/>
            <a:tailEnd/>
          </a:ln>
        </p:spPr>
        <p:txBody>
          <a:bodyPr tIns="108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algn="ctr" eaLnBrk="1" hangingPunct="1">
              <a:defRPr/>
            </a:pPr>
            <a:r>
              <a:rPr lang="it-IT" altLang="it-IT" sz="2000" b="1" dirty="0" smtClean="0">
                <a:solidFill>
                  <a:srgbClr val="C00000"/>
                </a:solidFill>
                <a:latin typeface="Arial Narrow" pitchFamily="34" charset="0"/>
              </a:rPr>
              <a:t>Il ravvedimento spontaneo</a:t>
            </a:r>
            <a:endParaRPr lang="it-IT" altLang="it-IT" sz="2000" b="1" dirty="0">
              <a:solidFill>
                <a:srgbClr val="C00000"/>
              </a:solidFill>
              <a:latin typeface="Arial Narrow" pitchFamily="34"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1213230422"/>
              </p:ext>
            </p:extLst>
          </p:nvPr>
        </p:nvGraphicFramePr>
        <p:xfrm>
          <a:off x="401638" y="1765300"/>
          <a:ext cx="7221537" cy="2944813"/>
        </p:xfrm>
        <a:graphic>
          <a:graphicData uri="http://schemas.openxmlformats.org/drawingml/2006/table">
            <a:tbl>
              <a:tblPr firstRow="1" firstCol="1" bandRow="1">
                <a:tableStyleId>{5C22544A-7EE6-4342-B048-85BDC9FD1C3A}</a:tableStyleId>
              </a:tblPr>
              <a:tblGrid>
                <a:gridCol w="1450528"/>
                <a:gridCol w="504056"/>
                <a:gridCol w="1296144"/>
                <a:gridCol w="3970809"/>
              </a:tblGrid>
              <a:tr h="736256">
                <a:tc>
                  <a:txBody>
                    <a:bodyPr/>
                    <a:lstStyle/>
                    <a:p>
                      <a:pPr>
                        <a:lnSpc>
                          <a:spcPct val="115000"/>
                        </a:lnSpc>
                        <a:spcAft>
                          <a:spcPts val="0"/>
                        </a:spcAft>
                      </a:pPr>
                      <a:r>
                        <a:rPr lang="it-IT" sz="1400" dirty="0">
                          <a:solidFill>
                            <a:srgbClr val="FF0000"/>
                          </a:solidFill>
                          <a:effectLst/>
                        </a:rPr>
                        <a:t>Fattispecie</a:t>
                      </a:r>
                      <a:endParaRPr lang="it-IT" sz="900" dirty="0">
                        <a:solidFill>
                          <a:srgbClr val="FF0000"/>
                        </a:solidFill>
                        <a:effectLst/>
                        <a:latin typeface="Calibri"/>
                        <a:ea typeface="Calibri"/>
                        <a:cs typeface="Times New Roman"/>
                      </a:endParaRPr>
                    </a:p>
                  </a:txBody>
                  <a:tcPr marL="53347" marR="53347" marT="0" marB="0">
                    <a:gradFill>
                      <a:gsLst>
                        <a:gs pos="0">
                          <a:srgbClr val="FFEFD1"/>
                        </a:gs>
                        <a:gs pos="64999">
                          <a:srgbClr val="F0EBD5"/>
                        </a:gs>
                        <a:gs pos="100000">
                          <a:srgbClr val="D1C39F"/>
                        </a:gs>
                      </a:gsLst>
                      <a:lin ang="0" scaled="0"/>
                    </a:gradFill>
                  </a:tcPr>
                </a:tc>
                <a:tc>
                  <a:txBody>
                    <a:bodyPr/>
                    <a:lstStyle/>
                    <a:p>
                      <a:pPr algn="ctr">
                        <a:lnSpc>
                          <a:spcPct val="115000"/>
                        </a:lnSpc>
                        <a:spcAft>
                          <a:spcPts val="0"/>
                        </a:spcAft>
                      </a:pPr>
                      <a:r>
                        <a:rPr lang="it-IT" sz="1400" dirty="0">
                          <a:solidFill>
                            <a:srgbClr val="FF0000"/>
                          </a:solidFill>
                          <a:effectLst/>
                        </a:rPr>
                        <a:t>Art. 13 </a:t>
                      </a:r>
                      <a:r>
                        <a:rPr lang="it-IT" sz="1400" dirty="0" err="1">
                          <a:solidFill>
                            <a:srgbClr val="FF0000"/>
                          </a:solidFill>
                          <a:effectLst/>
                        </a:rPr>
                        <a:t>lett</a:t>
                      </a:r>
                      <a:r>
                        <a:rPr lang="it-IT" sz="1400" dirty="0">
                          <a:solidFill>
                            <a:srgbClr val="FF0000"/>
                          </a:solidFill>
                          <a:effectLst/>
                        </a:rPr>
                        <a:t>.</a:t>
                      </a:r>
                      <a:endParaRPr lang="it-IT" sz="900" dirty="0">
                        <a:solidFill>
                          <a:srgbClr val="FF0000"/>
                        </a:solidFill>
                        <a:effectLst/>
                        <a:latin typeface="Calibri"/>
                        <a:ea typeface="Calibri"/>
                        <a:cs typeface="Times New Roman"/>
                      </a:endParaRPr>
                    </a:p>
                  </a:txBody>
                  <a:tcPr marL="53347" marR="53347" marT="0" marB="0">
                    <a:gradFill>
                      <a:gsLst>
                        <a:gs pos="0">
                          <a:srgbClr val="FFEFD1"/>
                        </a:gs>
                        <a:gs pos="64999">
                          <a:srgbClr val="F0EBD5"/>
                        </a:gs>
                        <a:gs pos="100000">
                          <a:srgbClr val="D1C39F"/>
                        </a:gs>
                      </a:gsLst>
                      <a:lin ang="0" scaled="0"/>
                    </a:gradFill>
                  </a:tcPr>
                </a:tc>
                <a:tc>
                  <a:txBody>
                    <a:bodyPr/>
                    <a:lstStyle/>
                    <a:p>
                      <a:pPr algn="ctr">
                        <a:lnSpc>
                          <a:spcPct val="115000"/>
                        </a:lnSpc>
                        <a:spcAft>
                          <a:spcPts val="0"/>
                        </a:spcAft>
                      </a:pPr>
                      <a:r>
                        <a:rPr lang="it-IT" sz="1400" dirty="0">
                          <a:solidFill>
                            <a:srgbClr val="FF0000"/>
                          </a:solidFill>
                          <a:effectLst/>
                        </a:rPr>
                        <a:t>Riduzione sanzione</a:t>
                      </a:r>
                      <a:endParaRPr lang="it-IT" sz="900" dirty="0">
                        <a:solidFill>
                          <a:srgbClr val="FF0000"/>
                        </a:solidFill>
                        <a:effectLst/>
                        <a:latin typeface="Calibri"/>
                        <a:ea typeface="Calibri"/>
                        <a:cs typeface="Times New Roman"/>
                      </a:endParaRPr>
                    </a:p>
                  </a:txBody>
                  <a:tcPr marL="53347" marR="53347" marT="0" marB="0">
                    <a:gradFill>
                      <a:gsLst>
                        <a:gs pos="0">
                          <a:srgbClr val="FFEFD1"/>
                        </a:gs>
                        <a:gs pos="64999">
                          <a:srgbClr val="F0EBD5"/>
                        </a:gs>
                        <a:gs pos="100000">
                          <a:srgbClr val="D1C39F"/>
                        </a:gs>
                      </a:gsLst>
                      <a:lin ang="0" scaled="0"/>
                    </a:gradFill>
                  </a:tcPr>
                </a:tc>
                <a:tc>
                  <a:txBody>
                    <a:bodyPr/>
                    <a:lstStyle/>
                    <a:p>
                      <a:pPr algn="ctr">
                        <a:lnSpc>
                          <a:spcPct val="115000"/>
                        </a:lnSpc>
                        <a:spcAft>
                          <a:spcPts val="0"/>
                        </a:spcAft>
                      </a:pPr>
                      <a:r>
                        <a:rPr lang="it-IT" sz="1400" dirty="0">
                          <a:solidFill>
                            <a:srgbClr val="FF0000"/>
                          </a:solidFill>
                          <a:effectLst/>
                        </a:rPr>
                        <a:t>termine</a:t>
                      </a:r>
                      <a:endParaRPr lang="it-IT" sz="900" dirty="0">
                        <a:solidFill>
                          <a:srgbClr val="FF0000"/>
                        </a:solidFill>
                        <a:effectLst/>
                        <a:latin typeface="Calibri"/>
                        <a:ea typeface="Calibri"/>
                        <a:cs typeface="Times New Roman"/>
                      </a:endParaRPr>
                    </a:p>
                  </a:txBody>
                  <a:tcPr marL="53347" marR="53347" marT="0" marB="0">
                    <a:gradFill>
                      <a:gsLst>
                        <a:gs pos="0">
                          <a:srgbClr val="FFEFD1"/>
                        </a:gs>
                        <a:gs pos="64999">
                          <a:srgbClr val="F0EBD5"/>
                        </a:gs>
                        <a:gs pos="100000">
                          <a:srgbClr val="D1C39F"/>
                        </a:gs>
                      </a:gsLst>
                      <a:lin ang="0" scaled="0"/>
                    </a:gradFill>
                  </a:tcPr>
                </a:tc>
              </a:tr>
              <a:tr h="490837">
                <a:tc>
                  <a:txBody>
                    <a:bodyPr/>
                    <a:lstStyle/>
                    <a:p>
                      <a:pPr>
                        <a:lnSpc>
                          <a:spcPct val="115000"/>
                        </a:lnSpc>
                        <a:spcAft>
                          <a:spcPts val="0"/>
                        </a:spcAft>
                      </a:pPr>
                      <a:r>
                        <a:rPr lang="it-IT" sz="1400" dirty="0">
                          <a:solidFill>
                            <a:srgbClr val="00B050"/>
                          </a:solidFill>
                          <a:effectLst/>
                        </a:rPr>
                        <a:t>Omesso/tardivo versamento</a:t>
                      </a:r>
                      <a:endParaRPr lang="it-IT" sz="900" dirty="0">
                        <a:solidFill>
                          <a:srgbClr val="00B050"/>
                        </a:solidFill>
                        <a:effectLst/>
                        <a:latin typeface="Calibri"/>
                        <a:ea typeface="Calibri"/>
                        <a:cs typeface="Times New Roman"/>
                      </a:endParaRPr>
                    </a:p>
                  </a:txBody>
                  <a:tcPr marL="53347" marR="53347" marT="0" marB="0">
                    <a:gradFill>
                      <a:gsLst>
                        <a:gs pos="0">
                          <a:srgbClr val="FFEFD1"/>
                        </a:gs>
                        <a:gs pos="64999">
                          <a:srgbClr val="F0EBD5"/>
                        </a:gs>
                        <a:gs pos="100000">
                          <a:srgbClr val="D1C39F"/>
                        </a:gs>
                      </a:gsLst>
                      <a:lin ang="0" scaled="0"/>
                    </a:gradFill>
                  </a:tcPr>
                </a:tc>
                <a:tc>
                  <a:txBody>
                    <a:bodyPr/>
                    <a:lstStyle/>
                    <a:p>
                      <a:pPr algn="ctr">
                        <a:lnSpc>
                          <a:spcPct val="115000"/>
                        </a:lnSpc>
                        <a:spcAft>
                          <a:spcPts val="0"/>
                        </a:spcAft>
                      </a:pPr>
                      <a:r>
                        <a:rPr lang="it-IT" sz="1400">
                          <a:solidFill>
                            <a:srgbClr val="00B050"/>
                          </a:solidFill>
                          <a:effectLst/>
                        </a:rPr>
                        <a:t>a</a:t>
                      </a:r>
                      <a:endParaRPr lang="it-IT" sz="900">
                        <a:solidFill>
                          <a:srgbClr val="00B050"/>
                        </a:solidFill>
                        <a:effectLst/>
                        <a:latin typeface="Calibri"/>
                        <a:ea typeface="Calibri"/>
                        <a:cs typeface="Times New Roman"/>
                      </a:endParaRPr>
                    </a:p>
                  </a:txBody>
                  <a:tcPr marL="53347" marR="53347" marT="0" marB="0">
                    <a:gradFill>
                      <a:gsLst>
                        <a:gs pos="0">
                          <a:srgbClr val="FFEFD1"/>
                        </a:gs>
                        <a:gs pos="64999">
                          <a:srgbClr val="F0EBD5"/>
                        </a:gs>
                        <a:gs pos="100000">
                          <a:srgbClr val="D1C39F"/>
                        </a:gs>
                      </a:gsLst>
                      <a:lin ang="0" scaled="0"/>
                    </a:gradFill>
                  </a:tcPr>
                </a:tc>
                <a:tc>
                  <a:txBody>
                    <a:bodyPr/>
                    <a:lstStyle/>
                    <a:p>
                      <a:pPr algn="ctr">
                        <a:lnSpc>
                          <a:spcPct val="115000"/>
                        </a:lnSpc>
                        <a:spcAft>
                          <a:spcPts val="0"/>
                        </a:spcAft>
                      </a:pPr>
                      <a:r>
                        <a:rPr lang="it-IT" sz="1400">
                          <a:solidFill>
                            <a:srgbClr val="00B050"/>
                          </a:solidFill>
                          <a:effectLst/>
                        </a:rPr>
                        <a:t>1/10</a:t>
                      </a:r>
                      <a:endParaRPr lang="it-IT" sz="900">
                        <a:solidFill>
                          <a:srgbClr val="00B050"/>
                        </a:solidFill>
                        <a:effectLst/>
                        <a:latin typeface="Calibri"/>
                        <a:ea typeface="Calibri"/>
                        <a:cs typeface="Times New Roman"/>
                      </a:endParaRPr>
                    </a:p>
                  </a:txBody>
                  <a:tcPr marL="53347" marR="53347" marT="0" marB="0">
                    <a:gradFill>
                      <a:gsLst>
                        <a:gs pos="0">
                          <a:srgbClr val="FFEFD1"/>
                        </a:gs>
                        <a:gs pos="64999">
                          <a:srgbClr val="F0EBD5"/>
                        </a:gs>
                        <a:gs pos="100000">
                          <a:srgbClr val="D1C39F"/>
                        </a:gs>
                      </a:gsLst>
                      <a:lin ang="0" scaled="0"/>
                    </a:gradFill>
                  </a:tcPr>
                </a:tc>
                <a:tc>
                  <a:txBody>
                    <a:bodyPr/>
                    <a:lstStyle/>
                    <a:p>
                      <a:pPr algn="ctr">
                        <a:lnSpc>
                          <a:spcPct val="115000"/>
                        </a:lnSpc>
                        <a:spcAft>
                          <a:spcPts val="0"/>
                        </a:spcAft>
                      </a:pPr>
                      <a:r>
                        <a:rPr lang="it-IT" sz="1400" dirty="0">
                          <a:solidFill>
                            <a:srgbClr val="00B050"/>
                          </a:solidFill>
                          <a:effectLst/>
                        </a:rPr>
                        <a:t>30 </a:t>
                      </a:r>
                      <a:r>
                        <a:rPr lang="it-IT" sz="1400" dirty="0" err="1">
                          <a:solidFill>
                            <a:srgbClr val="00B050"/>
                          </a:solidFill>
                          <a:effectLst/>
                        </a:rPr>
                        <a:t>gg</a:t>
                      </a:r>
                      <a:endParaRPr lang="it-IT" sz="900" dirty="0">
                        <a:solidFill>
                          <a:srgbClr val="00B050"/>
                        </a:solidFill>
                        <a:effectLst/>
                        <a:latin typeface="Calibri"/>
                        <a:ea typeface="Calibri"/>
                        <a:cs typeface="Times New Roman"/>
                      </a:endParaRPr>
                    </a:p>
                  </a:txBody>
                  <a:tcPr marL="53347" marR="53347" marT="0" marB="0">
                    <a:gradFill>
                      <a:gsLst>
                        <a:gs pos="0">
                          <a:srgbClr val="FFEFD1"/>
                        </a:gs>
                        <a:gs pos="64999">
                          <a:srgbClr val="F0EBD5"/>
                        </a:gs>
                        <a:gs pos="100000">
                          <a:srgbClr val="D1C39F"/>
                        </a:gs>
                      </a:gsLst>
                      <a:lin ang="0" scaled="0"/>
                    </a:gradFill>
                  </a:tcPr>
                </a:tc>
              </a:tr>
              <a:tr h="981554">
                <a:tc>
                  <a:txBody>
                    <a:bodyPr/>
                    <a:lstStyle/>
                    <a:p>
                      <a:pPr>
                        <a:lnSpc>
                          <a:spcPct val="115000"/>
                        </a:lnSpc>
                        <a:spcAft>
                          <a:spcPts val="0"/>
                        </a:spcAft>
                      </a:pPr>
                      <a:r>
                        <a:rPr lang="it-IT" sz="1400" dirty="0">
                          <a:solidFill>
                            <a:schemeClr val="bg2">
                              <a:lumMod val="60000"/>
                              <a:lumOff val="40000"/>
                            </a:schemeClr>
                          </a:solidFill>
                          <a:effectLst/>
                        </a:rPr>
                        <a:t>Qualsiasi errore</a:t>
                      </a:r>
                      <a:endParaRPr lang="it-IT" sz="900" dirty="0">
                        <a:solidFill>
                          <a:schemeClr val="bg2">
                            <a:lumMod val="60000"/>
                            <a:lumOff val="40000"/>
                          </a:schemeClr>
                        </a:solidFill>
                        <a:effectLst/>
                      </a:endParaRPr>
                    </a:p>
                    <a:p>
                      <a:pPr>
                        <a:lnSpc>
                          <a:spcPct val="115000"/>
                        </a:lnSpc>
                        <a:spcAft>
                          <a:spcPts val="0"/>
                        </a:spcAft>
                      </a:pPr>
                      <a:r>
                        <a:rPr lang="it-IT" sz="1400" dirty="0">
                          <a:solidFill>
                            <a:schemeClr val="bg2">
                              <a:lumMod val="60000"/>
                              <a:lumOff val="40000"/>
                            </a:schemeClr>
                          </a:solidFill>
                          <a:effectLst/>
                        </a:rPr>
                        <a:t>(per tutti i tributi)</a:t>
                      </a:r>
                      <a:endParaRPr lang="it-IT" sz="900" dirty="0">
                        <a:solidFill>
                          <a:schemeClr val="bg2">
                            <a:lumMod val="60000"/>
                            <a:lumOff val="40000"/>
                          </a:schemeClr>
                        </a:solidFill>
                        <a:effectLst/>
                        <a:latin typeface="Calibri"/>
                        <a:ea typeface="Calibri"/>
                        <a:cs typeface="Times New Roman"/>
                      </a:endParaRPr>
                    </a:p>
                  </a:txBody>
                  <a:tcPr marL="53347" marR="53347" marT="0" marB="0">
                    <a:gradFill>
                      <a:gsLst>
                        <a:gs pos="0">
                          <a:srgbClr val="FFEFD1"/>
                        </a:gs>
                        <a:gs pos="64999">
                          <a:srgbClr val="F0EBD5"/>
                        </a:gs>
                        <a:gs pos="100000">
                          <a:srgbClr val="D1C39F"/>
                        </a:gs>
                      </a:gsLst>
                      <a:lin ang="0" scaled="0"/>
                    </a:gradFill>
                  </a:tcPr>
                </a:tc>
                <a:tc>
                  <a:txBody>
                    <a:bodyPr/>
                    <a:lstStyle/>
                    <a:p>
                      <a:pPr algn="ctr">
                        <a:lnSpc>
                          <a:spcPct val="115000"/>
                        </a:lnSpc>
                        <a:spcAft>
                          <a:spcPts val="0"/>
                        </a:spcAft>
                      </a:pPr>
                      <a:r>
                        <a:rPr lang="it-IT" sz="1400">
                          <a:solidFill>
                            <a:schemeClr val="bg2">
                              <a:lumMod val="60000"/>
                              <a:lumOff val="40000"/>
                            </a:schemeClr>
                          </a:solidFill>
                          <a:effectLst/>
                        </a:rPr>
                        <a:t>a-bis</a:t>
                      </a:r>
                      <a:endParaRPr lang="it-IT" sz="900">
                        <a:solidFill>
                          <a:schemeClr val="bg2">
                            <a:lumMod val="60000"/>
                            <a:lumOff val="40000"/>
                          </a:schemeClr>
                        </a:solidFill>
                        <a:effectLst/>
                        <a:latin typeface="Calibri"/>
                        <a:ea typeface="Calibri"/>
                        <a:cs typeface="Times New Roman"/>
                      </a:endParaRPr>
                    </a:p>
                  </a:txBody>
                  <a:tcPr marL="53347" marR="53347" marT="0" marB="0">
                    <a:gradFill>
                      <a:gsLst>
                        <a:gs pos="0">
                          <a:srgbClr val="FFEFD1"/>
                        </a:gs>
                        <a:gs pos="64999">
                          <a:srgbClr val="F0EBD5"/>
                        </a:gs>
                        <a:gs pos="100000">
                          <a:srgbClr val="D1C39F"/>
                        </a:gs>
                      </a:gsLst>
                      <a:lin ang="0" scaled="0"/>
                    </a:gradFill>
                  </a:tcPr>
                </a:tc>
                <a:tc>
                  <a:txBody>
                    <a:bodyPr/>
                    <a:lstStyle/>
                    <a:p>
                      <a:pPr algn="ctr">
                        <a:lnSpc>
                          <a:spcPct val="115000"/>
                        </a:lnSpc>
                        <a:spcAft>
                          <a:spcPts val="0"/>
                        </a:spcAft>
                      </a:pPr>
                      <a:r>
                        <a:rPr lang="it-IT" sz="1400" dirty="0">
                          <a:solidFill>
                            <a:schemeClr val="bg2">
                              <a:lumMod val="60000"/>
                              <a:lumOff val="40000"/>
                            </a:schemeClr>
                          </a:solidFill>
                          <a:effectLst/>
                        </a:rPr>
                        <a:t>1/9 </a:t>
                      </a:r>
                      <a:endParaRPr lang="it-IT" sz="900" dirty="0">
                        <a:solidFill>
                          <a:schemeClr val="bg2">
                            <a:lumMod val="60000"/>
                            <a:lumOff val="40000"/>
                          </a:schemeClr>
                        </a:solidFill>
                        <a:effectLst/>
                      </a:endParaRPr>
                    </a:p>
                    <a:p>
                      <a:pPr algn="ctr">
                        <a:lnSpc>
                          <a:spcPct val="115000"/>
                        </a:lnSpc>
                        <a:spcAft>
                          <a:spcPts val="0"/>
                        </a:spcAft>
                      </a:pPr>
                      <a:r>
                        <a:rPr lang="it-IT" sz="1400" dirty="0">
                          <a:solidFill>
                            <a:schemeClr val="bg2">
                              <a:lumMod val="60000"/>
                              <a:lumOff val="40000"/>
                            </a:schemeClr>
                          </a:solidFill>
                          <a:effectLst/>
                        </a:rPr>
                        <a:t>intermedio</a:t>
                      </a:r>
                      <a:endParaRPr lang="it-IT" sz="900" dirty="0">
                        <a:solidFill>
                          <a:schemeClr val="bg2">
                            <a:lumMod val="60000"/>
                            <a:lumOff val="40000"/>
                          </a:schemeClr>
                        </a:solidFill>
                        <a:effectLst/>
                        <a:latin typeface="Calibri"/>
                        <a:ea typeface="Calibri"/>
                        <a:cs typeface="Times New Roman"/>
                      </a:endParaRPr>
                    </a:p>
                  </a:txBody>
                  <a:tcPr marL="53347" marR="53347" marT="0" marB="0">
                    <a:gradFill>
                      <a:gsLst>
                        <a:gs pos="0">
                          <a:srgbClr val="FFEFD1"/>
                        </a:gs>
                        <a:gs pos="64999">
                          <a:srgbClr val="F0EBD5"/>
                        </a:gs>
                        <a:gs pos="100000">
                          <a:srgbClr val="D1C39F"/>
                        </a:gs>
                      </a:gsLst>
                      <a:lin ang="0" scaled="0"/>
                    </a:gradFill>
                  </a:tcPr>
                </a:tc>
                <a:tc>
                  <a:txBody>
                    <a:bodyPr/>
                    <a:lstStyle/>
                    <a:p>
                      <a:pPr algn="ctr">
                        <a:lnSpc>
                          <a:spcPct val="115000"/>
                        </a:lnSpc>
                        <a:spcAft>
                          <a:spcPts val="0"/>
                        </a:spcAft>
                      </a:pPr>
                      <a:r>
                        <a:rPr lang="it-IT" sz="1400" dirty="0">
                          <a:solidFill>
                            <a:schemeClr val="bg2">
                              <a:lumMod val="60000"/>
                              <a:lumOff val="40000"/>
                            </a:schemeClr>
                          </a:solidFill>
                          <a:effectLst/>
                        </a:rPr>
                        <a:t>90 </a:t>
                      </a:r>
                      <a:r>
                        <a:rPr lang="it-IT" sz="1400" dirty="0" err="1">
                          <a:solidFill>
                            <a:schemeClr val="bg2">
                              <a:lumMod val="60000"/>
                              <a:lumOff val="40000"/>
                            </a:schemeClr>
                          </a:solidFill>
                          <a:effectLst/>
                        </a:rPr>
                        <a:t>gg</a:t>
                      </a:r>
                      <a:endParaRPr lang="it-IT" sz="900" dirty="0">
                        <a:solidFill>
                          <a:schemeClr val="bg2">
                            <a:lumMod val="60000"/>
                            <a:lumOff val="40000"/>
                          </a:schemeClr>
                        </a:solidFill>
                        <a:effectLst/>
                        <a:latin typeface="Calibri"/>
                        <a:ea typeface="Calibri"/>
                        <a:cs typeface="Times New Roman"/>
                      </a:endParaRPr>
                    </a:p>
                  </a:txBody>
                  <a:tcPr marL="53347" marR="53347" marT="0" marB="0">
                    <a:gradFill>
                      <a:gsLst>
                        <a:gs pos="0">
                          <a:srgbClr val="FFEFD1"/>
                        </a:gs>
                        <a:gs pos="64999">
                          <a:srgbClr val="F0EBD5"/>
                        </a:gs>
                        <a:gs pos="100000">
                          <a:srgbClr val="D1C39F"/>
                        </a:gs>
                      </a:gsLst>
                      <a:lin ang="0" scaled="0"/>
                    </a:gradFill>
                  </a:tcPr>
                </a:tc>
              </a:tr>
              <a:tr h="736166">
                <a:tc>
                  <a:txBody>
                    <a:bodyPr/>
                    <a:lstStyle/>
                    <a:p>
                      <a:pPr>
                        <a:lnSpc>
                          <a:spcPct val="115000"/>
                        </a:lnSpc>
                        <a:spcAft>
                          <a:spcPts val="0"/>
                        </a:spcAft>
                      </a:pPr>
                      <a:r>
                        <a:rPr lang="it-IT" sz="1400" dirty="0">
                          <a:solidFill>
                            <a:srgbClr val="993300"/>
                          </a:solidFill>
                          <a:effectLst/>
                        </a:rPr>
                        <a:t>Qualsiasi errore</a:t>
                      </a:r>
                      <a:endParaRPr lang="it-IT" sz="900" dirty="0">
                        <a:solidFill>
                          <a:srgbClr val="993300"/>
                        </a:solidFill>
                        <a:effectLst/>
                      </a:endParaRPr>
                    </a:p>
                    <a:p>
                      <a:pPr>
                        <a:lnSpc>
                          <a:spcPct val="115000"/>
                        </a:lnSpc>
                        <a:spcAft>
                          <a:spcPts val="0"/>
                        </a:spcAft>
                      </a:pPr>
                      <a:r>
                        <a:rPr lang="it-IT" sz="1400" dirty="0">
                          <a:solidFill>
                            <a:srgbClr val="993300"/>
                          </a:solidFill>
                          <a:effectLst/>
                        </a:rPr>
                        <a:t> </a:t>
                      </a:r>
                      <a:endParaRPr lang="it-IT" sz="900" dirty="0">
                        <a:solidFill>
                          <a:srgbClr val="993300"/>
                        </a:solidFill>
                        <a:effectLst/>
                        <a:latin typeface="Calibri"/>
                        <a:ea typeface="Calibri"/>
                        <a:cs typeface="Times New Roman"/>
                      </a:endParaRPr>
                    </a:p>
                  </a:txBody>
                  <a:tcPr marL="53347" marR="53347" marT="0" marB="0">
                    <a:gradFill>
                      <a:gsLst>
                        <a:gs pos="0">
                          <a:srgbClr val="FFEFD1"/>
                        </a:gs>
                        <a:gs pos="64999">
                          <a:srgbClr val="F0EBD5"/>
                        </a:gs>
                        <a:gs pos="100000">
                          <a:srgbClr val="D1C39F"/>
                        </a:gs>
                      </a:gsLst>
                      <a:lin ang="0" scaled="0"/>
                    </a:gradFill>
                  </a:tcPr>
                </a:tc>
                <a:tc>
                  <a:txBody>
                    <a:bodyPr/>
                    <a:lstStyle/>
                    <a:p>
                      <a:pPr algn="ctr">
                        <a:lnSpc>
                          <a:spcPct val="115000"/>
                        </a:lnSpc>
                        <a:spcAft>
                          <a:spcPts val="0"/>
                        </a:spcAft>
                      </a:pPr>
                      <a:r>
                        <a:rPr lang="it-IT" sz="1400">
                          <a:solidFill>
                            <a:srgbClr val="993300"/>
                          </a:solidFill>
                          <a:effectLst/>
                        </a:rPr>
                        <a:t>b</a:t>
                      </a:r>
                      <a:endParaRPr lang="it-IT" sz="900">
                        <a:solidFill>
                          <a:srgbClr val="993300"/>
                        </a:solidFill>
                        <a:effectLst/>
                        <a:latin typeface="Calibri"/>
                        <a:ea typeface="Calibri"/>
                        <a:cs typeface="Times New Roman"/>
                      </a:endParaRPr>
                    </a:p>
                  </a:txBody>
                  <a:tcPr marL="53347" marR="53347" marT="0" marB="0">
                    <a:gradFill>
                      <a:gsLst>
                        <a:gs pos="0">
                          <a:srgbClr val="FFEFD1"/>
                        </a:gs>
                        <a:gs pos="64999">
                          <a:srgbClr val="F0EBD5"/>
                        </a:gs>
                        <a:gs pos="100000">
                          <a:srgbClr val="D1C39F"/>
                        </a:gs>
                      </a:gsLst>
                      <a:lin ang="0" scaled="0"/>
                    </a:gradFill>
                  </a:tcPr>
                </a:tc>
                <a:tc>
                  <a:txBody>
                    <a:bodyPr/>
                    <a:lstStyle/>
                    <a:p>
                      <a:pPr algn="ctr">
                        <a:lnSpc>
                          <a:spcPct val="115000"/>
                        </a:lnSpc>
                        <a:spcAft>
                          <a:spcPts val="0"/>
                        </a:spcAft>
                      </a:pPr>
                      <a:r>
                        <a:rPr lang="it-IT" sz="1400">
                          <a:solidFill>
                            <a:srgbClr val="993300"/>
                          </a:solidFill>
                          <a:effectLst/>
                        </a:rPr>
                        <a:t>1/8</a:t>
                      </a:r>
                      <a:endParaRPr lang="it-IT" sz="900">
                        <a:solidFill>
                          <a:srgbClr val="993300"/>
                        </a:solidFill>
                        <a:effectLst/>
                        <a:latin typeface="Calibri"/>
                        <a:ea typeface="Calibri"/>
                        <a:cs typeface="Times New Roman"/>
                      </a:endParaRPr>
                    </a:p>
                  </a:txBody>
                  <a:tcPr marL="53347" marR="53347" marT="0" marB="0">
                    <a:gradFill>
                      <a:gsLst>
                        <a:gs pos="0">
                          <a:srgbClr val="FFEFD1"/>
                        </a:gs>
                        <a:gs pos="64999">
                          <a:srgbClr val="F0EBD5"/>
                        </a:gs>
                        <a:gs pos="100000">
                          <a:srgbClr val="D1C39F"/>
                        </a:gs>
                      </a:gsLst>
                      <a:lin ang="0" scaled="0"/>
                    </a:gradFill>
                  </a:tcPr>
                </a:tc>
                <a:tc>
                  <a:txBody>
                    <a:bodyPr/>
                    <a:lstStyle/>
                    <a:p>
                      <a:pPr algn="ctr">
                        <a:lnSpc>
                          <a:spcPct val="115000"/>
                        </a:lnSpc>
                        <a:spcAft>
                          <a:spcPts val="0"/>
                        </a:spcAft>
                      </a:pPr>
                      <a:r>
                        <a:rPr lang="it-IT" sz="1400" dirty="0">
                          <a:solidFill>
                            <a:srgbClr val="993300"/>
                          </a:solidFill>
                          <a:effectLst/>
                        </a:rPr>
                        <a:t>Termine di presentazione della dichiarazione dell'anno</a:t>
                      </a:r>
                      <a:endParaRPr lang="it-IT" sz="900" dirty="0">
                        <a:solidFill>
                          <a:srgbClr val="993300"/>
                        </a:solidFill>
                        <a:effectLst/>
                      </a:endParaRPr>
                    </a:p>
                    <a:p>
                      <a:pPr algn="ctr">
                        <a:lnSpc>
                          <a:spcPct val="115000"/>
                        </a:lnSpc>
                        <a:spcAft>
                          <a:spcPts val="0"/>
                        </a:spcAft>
                      </a:pPr>
                      <a:r>
                        <a:rPr lang="it-IT" sz="1400" dirty="0">
                          <a:solidFill>
                            <a:srgbClr val="993300"/>
                          </a:solidFill>
                          <a:effectLst/>
                        </a:rPr>
                        <a:t>(un anno se non è prevista dichiarazione)</a:t>
                      </a:r>
                      <a:endParaRPr lang="it-IT" sz="900" dirty="0">
                        <a:solidFill>
                          <a:srgbClr val="993300"/>
                        </a:solidFill>
                        <a:effectLst/>
                        <a:latin typeface="Calibri"/>
                        <a:ea typeface="Calibri"/>
                        <a:cs typeface="Times New Roman"/>
                      </a:endParaRPr>
                    </a:p>
                  </a:txBody>
                  <a:tcPr marL="53347" marR="53347" marT="0" marB="0">
                    <a:gradFill>
                      <a:gsLst>
                        <a:gs pos="0">
                          <a:srgbClr val="FFEFD1"/>
                        </a:gs>
                        <a:gs pos="64999">
                          <a:srgbClr val="F0EBD5"/>
                        </a:gs>
                        <a:gs pos="100000">
                          <a:srgbClr val="D1C39F"/>
                        </a:gs>
                      </a:gsLst>
                      <a:lin ang="0" scaled="0"/>
                    </a:gradFill>
                  </a:tcPr>
                </a:tc>
              </a:tr>
            </a:tbl>
          </a:graphicData>
        </a:graphic>
      </p:graphicFrame>
    </p:spTree>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4075113" y="188913"/>
            <a:ext cx="2333625" cy="292100"/>
          </a:xfrm>
          <a:prstGeom prst="rect">
            <a:avLst/>
          </a:prstGeom>
          <a:solidFill>
            <a:schemeClr val="folHlink"/>
          </a:solidFill>
          <a:ln w="9525">
            <a:solidFill>
              <a:srgbClr val="C00000"/>
            </a:solidFill>
            <a:miter lim="800000"/>
            <a:headEnd/>
            <a:tailEnd/>
          </a:ln>
        </p:spPr>
        <p:txBody>
          <a:bodyPr wrap="none">
            <a:spAutoFit/>
          </a:bodyPr>
          <a:lstStyle/>
          <a:p>
            <a:pPr algn="ctr"/>
            <a:r>
              <a:rPr lang="it-IT" altLang="it-IT" sz="1300" b="1">
                <a:solidFill>
                  <a:srgbClr val="C00000"/>
                </a:solidFill>
                <a:latin typeface="Verdana" pitchFamily="34" charset="0"/>
              </a:rPr>
              <a:t>Ravvedimento operoso</a:t>
            </a:r>
          </a:p>
        </p:txBody>
      </p:sp>
      <p:sp>
        <p:nvSpPr>
          <p:cNvPr id="5128" name="AutoShape 7"/>
          <p:cNvSpPr>
            <a:spLocks noChangeArrowheads="1"/>
          </p:cNvSpPr>
          <p:nvPr/>
        </p:nvSpPr>
        <p:spPr bwMode="auto">
          <a:xfrm flipH="1">
            <a:off x="268288" y="1196975"/>
            <a:ext cx="7481887" cy="365125"/>
          </a:xfrm>
          <a:prstGeom prst="roundRect">
            <a:avLst>
              <a:gd name="adj" fmla="val 16667"/>
            </a:avLst>
          </a:prstGeom>
          <a:solidFill>
            <a:schemeClr val="tx1">
              <a:lumMod val="95000"/>
            </a:schemeClr>
          </a:solidFill>
          <a:ln w="25400" algn="ctr">
            <a:solidFill>
              <a:srgbClr val="C00000"/>
            </a:solidFill>
            <a:round/>
            <a:headEnd/>
            <a:tailEnd/>
          </a:ln>
        </p:spPr>
        <p:txBody>
          <a:bodyPr tIns="108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algn="ctr" eaLnBrk="1" hangingPunct="1">
              <a:defRPr/>
            </a:pPr>
            <a:r>
              <a:rPr lang="it-IT" altLang="it-IT" sz="2000" b="1" dirty="0" smtClean="0">
                <a:solidFill>
                  <a:srgbClr val="C00000"/>
                </a:solidFill>
                <a:latin typeface="Arial Narrow" pitchFamily="34" charset="0"/>
              </a:rPr>
              <a:t>Il ravvedimento spontaneo</a:t>
            </a:r>
            <a:endParaRPr lang="it-IT" altLang="it-IT" sz="2000" b="1" dirty="0">
              <a:solidFill>
                <a:srgbClr val="C00000"/>
              </a:solidFill>
              <a:latin typeface="Arial Narrow" pitchFamily="34" charset="0"/>
            </a:endParaRPr>
          </a:p>
        </p:txBody>
      </p:sp>
      <p:graphicFrame>
        <p:nvGraphicFramePr>
          <p:cNvPr id="3" name="Tabella 2"/>
          <p:cNvGraphicFramePr>
            <a:graphicFrameLocks noGrp="1"/>
          </p:cNvGraphicFramePr>
          <p:nvPr>
            <p:extLst>
              <p:ext uri="{D42A27DB-BD31-4B8C-83A1-F6EECF244321}">
                <p14:modId xmlns:p14="http://schemas.microsoft.com/office/powerpoint/2010/main" val="2010991759"/>
              </p:ext>
            </p:extLst>
          </p:nvPr>
        </p:nvGraphicFramePr>
        <p:xfrm>
          <a:off x="401638" y="1770063"/>
          <a:ext cx="7221537" cy="3190875"/>
        </p:xfrm>
        <a:graphic>
          <a:graphicData uri="http://schemas.openxmlformats.org/drawingml/2006/table">
            <a:tbl>
              <a:tblPr firstRow="1" firstCol="1" bandRow="1">
                <a:tableStyleId>{5C22544A-7EE6-4342-B048-85BDC9FD1C3A}</a:tableStyleId>
              </a:tblPr>
              <a:tblGrid>
                <a:gridCol w="1453692"/>
                <a:gridCol w="572900"/>
                <a:gridCol w="1080120"/>
                <a:gridCol w="4114825"/>
              </a:tblGrid>
              <a:tr h="736383">
                <a:tc>
                  <a:txBody>
                    <a:bodyPr/>
                    <a:lstStyle/>
                    <a:p>
                      <a:pPr>
                        <a:lnSpc>
                          <a:spcPct val="115000"/>
                        </a:lnSpc>
                        <a:spcAft>
                          <a:spcPts val="0"/>
                        </a:spcAft>
                      </a:pPr>
                      <a:r>
                        <a:rPr lang="it-IT" sz="1400" dirty="0">
                          <a:solidFill>
                            <a:srgbClr val="FF0000"/>
                          </a:solidFill>
                          <a:effectLst/>
                        </a:rPr>
                        <a:t>Fattispecie</a:t>
                      </a:r>
                      <a:endParaRPr lang="it-IT" sz="900" dirty="0">
                        <a:solidFill>
                          <a:srgbClr val="FF0000"/>
                        </a:solidFill>
                        <a:effectLst/>
                        <a:latin typeface="Calibri"/>
                        <a:ea typeface="Calibri"/>
                        <a:cs typeface="Times New Roman"/>
                      </a:endParaRPr>
                    </a:p>
                  </a:txBody>
                  <a:tcPr marL="53347" marR="53347" marT="0" marB="0">
                    <a:gradFill>
                      <a:gsLst>
                        <a:gs pos="0">
                          <a:srgbClr val="FFEFD1"/>
                        </a:gs>
                        <a:gs pos="64999">
                          <a:srgbClr val="F0EBD5"/>
                        </a:gs>
                        <a:gs pos="100000">
                          <a:srgbClr val="D1C39F"/>
                        </a:gs>
                      </a:gsLst>
                      <a:lin ang="0" scaled="0"/>
                    </a:gradFill>
                  </a:tcPr>
                </a:tc>
                <a:tc>
                  <a:txBody>
                    <a:bodyPr/>
                    <a:lstStyle/>
                    <a:p>
                      <a:pPr algn="ctr">
                        <a:lnSpc>
                          <a:spcPct val="115000"/>
                        </a:lnSpc>
                        <a:spcAft>
                          <a:spcPts val="0"/>
                        </a:spcAft>
                      </a:pPr>
                      <a:r>
                        <a:rPr lang="it-IT" sz="1400" dirty="0">
                          <a:solidFill>
                            <a:srgbClr val="FF0000"/>
                          </a:solidFill>
                          <a:effectLst/>
                        </a:rPr>
                        <a:t>Art. 13 lett.</a:t>
                      </a:r>
                      <a:endParaRPr lang="it-IT" sz="900" dirty="0">
                        <a:solidFill>
                          <a:srgbClr val="FF0000"/>
                        </a:solidFill>
                        <a:effectLst/>
                        <a:latin typeface="Calibri"/>
                        <a:ea typeface="Calibri"/>
                        <a:cs typeface="Times New Roman"/>
                      </a:endParaRPr>
                    </a:p>
                  </a:txBody>
                  <a:tcPr marL="53347" marR="53347" marT="0" marB="0">
                    <a:gradFill>
                      <a:gsLst>
                        <a:gs pos="0">
                          <a:srgbClr val="FFEFD1"/>
                        </a:gs>
                        <a:gs pos="64999">
                          <a:srgbClr val="F0EBD5"/>
                        </a:gs>
                        <a:gs pos="100000">
                          <a:srgbClr val="D1C39F"/>
                        </a:gs>
                      </a:gsLst>
                      <a:lin ang="0" scaled="0"/>
                    </a:gradFill>
                  </a:tcPr>
                </a:tc>
                <a:tc>
                  <a:txBody>
                    <a:bodyPr/>
                    <a:lstStyle/>
                    <a:p>
                      <a:pPr algn="ctr">
                        <a:lnSpc>
                          <a:spcPct val="115000"/>
                        </a:lnSpc>
                        <a:spcAft>
                          <a:spcPts val="0"/>
                        </a:spcAft>
                      </a:pPr>
                      <a:r>
                        <a:rPr lang="it-IT" sz="1400" dirty="0">
                          <a:solidFill>
                            <a:srgbClr val="FF0000"/>
                          </a:solidFill>
                          <a:effectLst/>
                        </a:rPr>
                        <a:t>Riduzione sanzione</a:t>
                      </a:r>
                      <a:endParaRPr lang="it-IT" sz="900" dirty="0">
                        <a:solidFill>
                          <a:srgbClr val="FF0000"/>
                        </a:solidFill>
                        <a:effectLst/>
                        <a:latin typeface="Calibri"/>
                        <a:ea typeface="Calibri"/>
                        <a:cs typeface="Times New Roman"/>
                      </a:endParaRPr>
                    </a:p>
                  </a:txBody>
                  <a:tcPr marL="53347" marR="53347" marT="0" marB="0">
                    <a:gradFill>
                      <a:gsLst>
                        <a:gs pos="0">
                          <a:srgbClr val="FFEFD1"/>
                        </a:gs>
                        <a:gs pos="64999">
                          <a:srgbClr val="F0EBD5"/>
                        </a:gs>
                        <a:gs pos="100000">
                          <a:srgbClr val="D1C39F"/>
                        </a:gs>
                      </a:gsLst>
                      <a:lin ang="0" scaled="0"/>
                    </a:gradFill>
                  </a:tcPr>
                </a:tc>
                <a:tc>
                  <a:txBody>
                    <a:bodyPr/>
                    <a:lstStyle/>
                    <a:p>
                      <a:pPr algn="ctr">
                        <a:lnSpc>
                          <a:spcPct val="115000"/>
                        </a:lnSpc>
                        <a:spcAft>
                          <a:spcPts val="0"/>
                        </a:spcAft>
                      </a:pPr>
                      <a:r>
                        <a:rPr lang="it-IT" sz="1400" dirty="0">
                          <a:solidFill>
                            <a:srgbClr val="FF0000"/>
                          </a:solidFill>
                          <a:effectLst/>
                        </a:rPr>
                        <a:t>termine</a:t>
                      </a:r>
                      <a:endParaRPr lang="it-IT" sz="900" dirty="0">
                        <a:solidFill>
                          <a:srgbClr val="FF0000"/>
                        </a:solidFill>
                        <a:effectLst/>
                        <a:latin typeface="Calibri"/>
                        <a:ea typeface="Calibri"/>
                        <a:cs typeface="Times New Roman"/>
                      </a:endParaRPr>
                    </a:p>
                  </a:txBody>
                  <a:tcPr marL="53347" marR="53347" marT="0" marB="0">
                    <a:gradFill>
                      <a:gsLst>
                        <a:gs pos="0">
                          <a:srgbClr val="FFEFD1"/>
                        </a:gs>
                        <a:gs pos="64999">
                          <a:srgbClr val="F0EBD5"/>
                        </a:gs>
                        <a:gs pos="100000">
                          <a:srgbClr val="D1C39F"/>
                        </a:gs>
                      </a:gsLst>
                      <a:lin ang="0" scaled="0"/>
                    </a:gradFill>
                  </a:tcPr>
                </a:tc>
              </a:tr>
              <a:tr h="981725">
                <a:tc>
                  <a:txBody>
                    <a:bodyPr/>
                    <a:lstStyle/>
                    <a:p>
                      <a:pPr>
                        <a:lnSpc>
                          <a:spcPct val="115000"/>
                        </a:lnSpc>
                        <a:spcAft>
                          <a:spcPts val="0"/>
                        </a:spcAft>
                      </a:pPr>
                      <a:r>
                        <a:rPr lang="it-IT" sz="1400" dirty="0">
                          <a:solidFill>
                            <a:srgbClr val="00B050"/>
                          </a:solidFill>
                          <a:effectLst/>
                        </a:rPr>
                        <a:t>Qualsiasi errore </a:t>
                      </a:r>
                      <a:endParaRPr lang="it-IT" sz="900" dirty="0">
                        <a:solidFill>
                          <a:srgbClr val="00B050"/>
                        </a:solidFill>
                        <a:effectLst/>
                      </a:endParaRPr>
                    </a:p>
                    <a:p>
                      <a:pPr>
                        <a:lnSpc>
                          <a:spcPct val="115000"/>
                        </a:lnSpc>
                        <a:spcAft>
                          <a:spcPts val="0"/>
                        </a:spcAft>
                      </a:pPr>
                      <a:r>
                        <a:rPr lang="it-IT" sz="1400" dirty="0">
                          <a:solidFill>
                            <a:srgbClr val="00B050"/>
                          </a:solidFill>
                          <a:effectLst/>
                        </a:rPr>
                        <a:t>(solo per tributi gestiti da </a:t>
                      </a:r>
                      <a:r>
                        <a:rPr lang="it-IT" sz="1400" dirty="0" err="1">
                          <a:solidFill>
                            <a:srgbClr val="00B050"/>
                          </a:solidFill>
                          <a:effectLst/>
                        </a:rPr>
                        <a:t>ade</a:t>
                      </a:r>
                      <a:r>
                        <a:rPr lang="it-IT" sz="1400" dirty="0">
                          <a:solidFill>
                            <a:srgbClr val="00B050"/>
                          </a:solidFill>
                          <a:effectLst/>
                        </a:rPr>
                        <a:t>)</a:t>
                      </a:r>
                      <a:endParaRPr lang="it-IT" sz="900" dirty="0">
                        <a:solidFill>
                          <a:srgbClr val="00B050"/>
                        </a:solidFill>
                        <a:effectLst/>
                        <a:latin typeface="Calibri"/>
                        <a:ea typeface="Calibri"/>
                        <a:cs typeface="Times New Roman"/>
                      </a:endParaRPr>
                    </a:p>
                  </a:txBody>
                  <a:tcPr marL="53347" marR="53347" marT="0" marB="0">
                    <a:gradFill>
                      <a:gsLst>
                        <a:gs pos="0">
                          <a:srgbClr val="FFEFD1"/>
                        </a:gs>
                        <a:gs pos="64999">
                          <a:srgbClr val="F0EBD5"/>
                        </a:gs>
                        <a:gs pos="100000">
                          <a:srgbClr val="D1C39F"/>
                        </a:gs>
                      </a:gsLst>
                      <a:lin ang="0" scaled="0"/>
                    </a:gradFill>
                  </a:tcPr>
                </a:tc>
                <a:tc>
                  <a:txBody>
                    <a:bodyPr/>
                    <a:lstStyle/>
                    <a:p>
                      <a:pPr algn="ctr">
                        <a:lnSpc>
                          <a:spcPct val="115000"/>
                        </a:lnSpc>
                        <a:spcAft>
                          <a:spcPts val="0"/>
                        </a:spcAft>
                      </a:pPr>
                      <a:r>
                        <a:rPr lang="it-IT" sz="1400">
                          <a:solidFill>
                            <a:srgbClr val="00B050"/>
                          </a:solidFill>
                          <a:effectLst/>
                        </a:rPr>
                        <a:t>b-bis</a:t>
                      </a:r>
                      <a:endParaRPr lang="it-IT" sz="900">
                        <a:solidFill>
                          <a:srgbClr val="00B050"/>
                        </a:solidFill>
                        <a:effectLst/>
                        <a:latin typeface="Calibri"/>
                        <a:ea typeface="Calibri"/>
                        <a:cs typeface="Times New Roman"/>
                      </a:endParaRPr>
                    </a:p>
                  </a:txBody>
                  <a:tcPr marL="53347" marR="53347" marT="0" marB="0">
                    <a:gradFill>
                      <a:gsLst>
                        <a:gs pos="0">
                          <a:srgbClr val="FFEFD1"/>
                        </a:gs>
                        <a:gs pos="64999">
                          <a:srgbClr val="F0EBD5"/>
                        </a:gs>
                        <a:gs pos="100000">
                          <a:srgbClr val="D1C39F"/>
                        </a:gs>
                      </a:gsLst>
                      <a:lin ang="0" scaled="0"/>
                    </a:gradFill>
                  </a:tcPr>
                </a:tc>
                <a:tc>
                  <a:txBody>
                    <a:bodyPr/>
                    <a:lstStyle/>
                    <a:p>
                      <a:pPr algn="ctr">
                        <a:lnSpc>
                          <a:spcPct val="115000"/>
                        </a:lnSpc>
                        <a:spcAft>
                          <a:spcPts val="0"/>
                        </a:spcAft>
                      </a:pPr>
                      <a:r>
                        <a:rPr lang="it-IT" sz="1400" dirty="0" smtClean="0">
                          <a:solidFill>
                            <a:srgbClr val="00B050"/>
                          </a:solidFill>
                          <a:effectLst/>
                        </a:rPr>
                        <a:t>1/7</a:t>
                      </a:r>
                      <a:endParaRPr lang="it-IT" sz="900" dirty="0">
                        <a:solidFill>
                          <a:srgbClr val="00B050"/>
                        </a:solidFill>
                        <a:effectLst/>
                      </a:endParaRPr>
                    </a:p>
                    <a:p>
                      <a:pPr algn="ctr">
                        <a:lnSpc>
                          <a:spcPct val="115000"/>
                        </a:lnSpc>
                        <a:spcAft>
                          <a:spcPts val="0"/>
                        </a:spcAft>
                      </a:pPr>
                      <a:r>
                        <a:rPr lang="it-IT" sz="1400" dirty="0">
                          <a:solidFill>
                            <a:srgbClr val="00B050"/>
                          </a:solidFill>
                          <a:effectLst/>
                        </a:rPr>
                        <a:t>ultrannuale</a:t>
                      </a:r>
                      <a:endParaRPr lang="it-IT" sz="900" dirty="0">
                        <a:solidFill>
                          <a:srgbClr val="00B050"/>
                        </a:solidFill>
                        <a:effectLst/>
                        <a:latin typeface="Calibri"/>
                        <a:ea typeface="Calibri"/>
                        <a:cs typeface="Times New Roman"/>
                      </a:endParaRPr>
                    </a:p>
                  </a:txBody>
                  <a:tcPr marL="53347" marR="53347" marT="0" marB="0">
                    <a:gradFill>
                      <a:gsLst>
                        <a:gs pos="0">
                          <a:srgbClr val="FFEFD1"/>
                        </a:gs>
                        <a:gs pos="64999">
                          <a:srgbClr val="F0EBD5"/>
                        </a:gs>
                        <a:gs pos="100000">
                          <a:srgbClr val="D1C39F"/>
                        </a:gs>
                      </a:gsLst>
                      <a:lin ang="0" scaled="0"/>
                    </a:gradFill>
                  </a:tcPr>
                </a:tc>
                <a:tc>
                  <a:txBody>
                    <a:bodyPr/>
                    <a:lstStyle/>
                    <a:p>
                      <a:pPr algn="ctr">
                        <a:lnSpc>
                          <a:spcPct val="115000"/>
                        </a:lnSpc>
                        <a:spcAft>
                          <a:spcPts val="0"/>
                        </a:spcAft>
                      </a:pPr>
                      <a:r>
                        <a:rPr lang="it-IT" sz="1400" dirty="0">
                          <a:solidFill>
                            <a:srgbClr val="00B050"/>
                          </a:solidFill>
                          <a:effectLst/>
                        </a:rPr>
                        <a:t>Termine di presentazione della dichiarazione del I anno successivo</a:t>
                      </a:r>
                      <a:endParaRPr lang="it-IT" sz="900" dirty="0">
                        <a:solidFill>
                          <a:srgbClr val="00B050"/>
                        </a:solidFill>
                        <a:effectLst/>
                      </a:endParaRPr>
                    </a:p>
                    <a:p>
                      <a:pPr algn="ctr">
                        <a:lnSpc>
                          <a:spcPct val="115000"/>
                        </a:lnSpc>
                        <a:spcAft>
                          <a:spcPts val="0"/>
                        </a:spcAft>
                      </a:pPr>
                      <a:r>
                        <a:rPr lang="it-IT" sz="1400" dirty="0">
                          <a:solidFill>
                            <a:srgbClr val="00B050"/>
                          </a:solidFill>
                          <a:effectLst/>
                        </a:rPr>
                        <a:t>(due anni se non è prevista dichiarazione)</a:t>
                      </a:r>
                      <a:endParaRPr lang="it-IT" sz="900" dirty="0">
                        <a:solidFill>
                          <a:srgbClr val="00B050"/>
                        </a:solidFill>
                        <a:effectLst/>
                        <a:latin typeface="Calibri"/>
                        <a:ea typeface="Calibri"/>
                        <a:cs typeface="Times New Roman"/>
                      </a:endParaRPr>
                    </a:p>
                  </a:txBody>
                  <a:tcPr marL="53347" marR="53347" marT="0" marB="0">
                    <a:gradFill>
                      <a:gsLst>
                        <a:gs pos="0">
                          <a:srgbClr val="FFEFD1"/>
                        </a:gs>
                        <a:gs pos="64999">
                          <a:srgbClr val="F0EBD5"/>
                        </a:gs>
                        <a:gs pos="100000">
                          <a:srgbClr val="D1C39F"/>
                        </a:gs>
                      </a:gsLst>
                      <a:lin ang="0" scaled="0"/>
                    </a:gradFill>
                  </a:tcPr>
                </a:tc>
              </a:tr>
              <a:tr h="981845">
                <a:tc>
                  <a:txBody>
                    <a:bodyPr/>
                    <a:lstStyle/>
                    <a:p>
                      <a:pPr>
                        <a:lnSpc>
                          <a:spcPct val="115000"/>
                        </a:lnSpc>
                        <a:spcAft>
                          <a:spcPts val="0"/>
                        </a:spcAft>
                      </a:pPr>
                      <a:r>
                        <a:rPr lang="it-IT" sz="1400" dirty="0">
                          <a:solidFill>
                            <a:srgbClr val="0070C0"/>
                          </a:solidFill>
                          <a:effectLst/>
                        </a:rPr>
                        <a:t>Qualsiasi errore </a:t>
                      </a:r>
                      <a:endParaRPr lang="it-IT" sz="900" dirty="0">
                        <a:solidFill>
                          <a:srgbClr val="0070C0"/>
                        </a:solidFill>
                        <a:effectLst/>
                      </a:endParaRPr>
                    </a:p>
                    <a:p>
                      <a:pPr>
                        <a:lnSpc>
                          <a:spcPct val="115000"/>
                        </a:lnSpc>
                        <a:spcAft>
                          <a:spcPts val="0"/>
                        </a:spcAft>
                      </a:pPr>
                      <a:r>
                        <a:rPr lang="it-IT" sz="1400" dirty="0">
                          <a:solidFill>
                            <a:srgbClr val="0070C0"/>
                          </a:solidFill>
                          <a:effectLst/>
                        </a:rPr>
                        <a:t>(solo per tributi gestiti da </a:t>
                      </a:r>
                      <a:r>
                        <a:rPr lang="it-IT" sz="1400" dirty="0" err="1">
                          <a:solidFill>
                            <a:srgbClr val="0070C0"/>
                          </a:solidFill>
                          <a:effectLst/>
                        </a:rPr>
                        <a:t>ade</a:t>
                      </a:r>
                      <a:r>
                        <a:rPr lang="it-IT" sz="1400" dirty="0">
                          <a:solidFill>
                            <a:srgbClr val="0070C0"/>
                          </a:solidFill>
                          <a:effectLst/>
                        </a:rPr>
                        <a:t>)</a:t>
                      </a:r>
                      <a:endParaRPr lang="it-IT" sz="900" dirty="0">
                        <a:solidFill>
                          <a:srgbClr val="0070C0"/>
                        </a:solidFill>
                        <a:effectLst/>
                        <a:latin typeface="Calibri"/>
                        <a:ea typeface="Calibri"/>
                        <a:cs typeface="Times New Roman"/>
                      </a:endParaRPr>
                    </a:p>
                  </a:txBody>
                  <a:tcPr marL="53347" marR="53347" marT="0" marB="0">
                    <a:gradFill>
                      <a:gsLst>
                        <a:gs pos="0">
                          <a:srgbClr val="FFEFD1"/>
                        </a:gs>
                        <a:gs pos="64999">
                          <a:srgbClr val="F0EBD5"/>
                        </a:gs>
                        <a:gs pos="100000">
                          <a:srgbClr val="D1C39F"/>
                        </a:gs>
                      </a:gsLst>
                      <a:lin ang="0" scaled="0"/>
                    </a:gradFill>
                  </a:tcPr>
                </a:tc>
                <a:tc>
                  <a:txBody>
                    <a:bodyPr/>
                    <a:lstStyle/>
                    <a:p>
                      <a:pPr algn="ctr">
                        <a:lnSpc>
                          <a:spcPct val="115000"/>
                        </a:lnSpc>
                        <a:spcAft>
                          <a:spcPts val="0"/>
                        </a:spcAft>
                      </a:pPr>
                      <a:r>
                        <a:rPr lang="it-IT" sz="1400">
                          <a:solidFill>
                            <a:srgbClr val="0070C0"/>
                          </a:solidFill>
                          <a:effectLst/>
                        </a:rPr>
                        <a:t>b-ter</a:t>
                      </a:r>
                      <a:endParaRPr lang="it-IT" sz="900">
                        <a:solidFill>
                          <a:srgbClr val="0070C0"/>
                        </a:solidFill>
                        <a:effectLst/>
                        <a:latin typeface="Calibri"/>
                        <a:ea typeface="Calibri"/>
                        <a:cs typeface="Times New Roman"/>
                      </a:endParaRPr>
                    </a:p>
                  </a:txBody>
                  <a:tcPr marL="53347" marR="53347" marT="0" marB="0">
                    <a:gradFill>
                      <a:gsLst>
                        <a:gs pos="0">
                          <a:srgbClr val="FFEFD1"/>
                        </a:gs>
                        <a:gs pos="64999">
                          <a:srgbClr val="F0EBD5"/>
                        </a:gs>
                        <a:gs pos="100000">
                          <a:srgbClr val="D1C39F"/>
                        </a:gs>
                      </a:gsLst>
                      <a:lin ang="0" scaled="0"/>
                    </a:gradFill>
                  </a:tcPr>
                </a:tc>
                <a:tc>
                  <a:txBody>
                    <a:bodyPr/>
                    <a:lstStyle/>
                    <a:p>
                      <a:pPr algn="ctr">
                        <a:lnSpc>
                          <a:spcPct val="115000"/>
                        </a:lnSpc>
                        <a:spcAft>
                          <a:spcPts val="0"/>
                        </a:spcAft>
                      </a:pPr>
                      <a:r>
                        <a:rPr lang="it-IT" sz="1400" dirty="0">
                          <a:solidFill>
                            <a:srgbClr val="0070C0"/>
                          </a:solidFill>
                          <a:effectLst/>
                        </a:rPr>
                        <a:t>1/6 </a:t>
                      </a:r>
                      <a:r>
                        <a:rPr lang="it-IT" sz="1400" dirty="0" smtClean="0">
                          <a:solidFill>
                            <a:srgbClr val="0070C0"/>
                          </a:solidFill>
                          <a:effectLst/>
                        </a:rPr>
                        <a:t>lunghissimo</a:t>
                      </a:r>
                      <a:endParaRPr lang="it-IT" sz="900" dirty="0">
                        <a:solidFill>
                          <a:srgbClr val="0070C0"/>
                        </a:solidFill>
                        <a:effectLst/>
                        <a:latin typeface="Calibri"/>
                        <a:ea typeface="Calibri"/>
                        <a:cs typeface="Times New Roman"/>
                      </a:endParaRPr>
                    </a:p>
                  </a:txBody>
                  <a:tcPr marL="53347" marR="53347" marT="0" marB="0">
                    <a:gradFill>
                      <a:gsLst>
                        <a:gs pos="0">
                          <a:srgbClr val="FFEFD1"/>
                        </a:gs>
                        <a:gs pos="64999">
                          <a:srgbClr val="F0EBD5"/>
                        </a:gs>
                        <a:gs pos="100000">
                          <a:srgbClr val="D1C39F"/>
                        </a:gs>
                      </a:gsLst>
                      <a:lin ang="0" scaled="0"/>
                    </a:gradFill>
                  </a:tcPr>
                </a:tc>
                <a:tc>
                  <a:txBody>
                    <a:bodyPr/>
                    <a:lstStyle/>
                    <a:p>
                      <a:pPr algn="ctr">
                        <a:lnSpc>
                          <a:spcPct val="115000"/>
                        </a:lnSpc>
                        <a:spcAft>
                          <a:spcPts val="0"/>
                        </a:spcAft>
                      </a:pPr>
                      <a:r>
                        <a:rPr lang="it-IT" sz="1400" dirty="0">
                          <a:solidFill>
                            <a:srgbClr val="0070C0"/>
                          </a:solidFill>
                          <a:effectLst/>
                        </a:rPr>
                        <a:t>Oltre il termine di presentazione della dichiarazione </a:t>
                      </a:r>
                      <a:endParaRPr lang="it-IT" sz="900" dirty="0">
                        <a:solidFill>
                          <a:srgbClr val="0070C0"/>
                        </a:solidFill>
                        <a:effectLst/>
                      </a:endParaRPr>
                    </a:p>
                    <a:p>
                      <a:pPr algn="ctr">
                        <a:lnSpc>
                          <a:spcPct val="115000"/>
                        </a:lnSpc>
                        <a:spcAft>
                          <a:spcPts val="0"/>
                        </a:spcAft>
                      </a:pPr>
                      <a:r>
                        <a:rPr lang="it-IT" sz="1400" dirty="0" err="1">
                          <a:solidFill>
                            <a:srgbClr val="0070C0"/>
                          </a:solidFill>
                          <a:effectLst/>
                        </a:rPr>
                        <a:t>delI</a:t>
                      </a:r>
                      <a:r>
                        <a:rPr lang="it-IT" sz="1400" dirty="0">
                          <a:solidFill>
                            <a:srgbClr val="0070C0"/>
                          </a:solidFill>
                          <a:effectLst/>
                        </a:rPr>
                        <a:t>' anno successivo</a:t>
                      </a:r>
                      <a:endParaRPr lang="it-IT" sz="900" dirty="0">
                        <a:solidFill>
                          <a:srgbClr val="0070C0"/>
                        </a:solidFill>
                        <a:effectLst/>
                      </a:endParaRPr>
                    </a:p>
                    <a:p>
                      <a:pPr algn="ctr">
                        <a:lnSpc>
                          <a:spcPct val="115000"/>
                        </a:lnSpc>
                        <a:spcAft>
                          <a:spcPts val="0"/>
                        </a:spcAft>
                      </a:pPr>
                      <a:r>
                        <a:rPr lang="it-IT" sz="1400" dirty="0">
                          <a:solidFill>
                            <a:srgbClr val="0070C0"/>
                          </a:solidFill>
                          <a:effectLst/>
                        </a:rPr>
                        <a:t>(oltre due anni se non è prevista dichiarazione)</a:t>
                      </a:r>
                      <a:endParaRPr lang="it-IT" sz="900" dirty="0">
                        <a:solidFill>
                          <a:srgbClr val="0070C0"/>
                        </a:solidFill>
                        <a:effectLst/>
                        <a:latin typeface="Calibri"/>
                        <a:ea typeface="Calibri"/>
                        <a:cs typeface="Times New Roman"/>
                      </a:endParaRPr>
                    </a:p>
                  </a:txBody>
                  <a:tcPr marL="53347" marR="53347" marT="0" marB="0">
                    <a:gradFill>
                      <a:gsLst>
                        <a:gs pos="0">
                          <a:srgbClr val="FFEFD1"/>
                        </a:gs>
                        <a:gs pos="64999">
                          <a:srgbClr val="F0EBD5"/>
                        </a:gs>
                        <a:gs pos="100000">
                          <a:srgbClr val="D1C39F"/>
                        </a:gs>
                      </a:gsLst>
                      <a:lin ang="0" scaled="0"/>
                    </a:gradFill>
                  </a:tcPr>
                </a:tc>
              </a:tr>
              <a:tr h="490922">
                <a:tc>
                  <a:txBody>
                    <a:bodyPr/>
                    <a:lstStyle/>
                    <a:p>
                      <a:pPr>
                        <a:lnSpc>
                          <a:spcPct val="115000"/>
                        </a:lnSpc>
                        <a:spcAft>
                          <a:spcPts val="0"/>
                        </a:spcAft>
                      </a:pPr>
                      <a:r>
                        <a:rPr lang="it-IT" sz="1400" dirty="0">
                          <a:solidFill>
                            <a:srgbClr val="993300"/>
                          </a:solidFill>
                          <a:effectLst/>
                        </a:rPr>
                        <a:t>Omessa dichiarazione</a:t>
                      </a:r>
                      <a:endParaRPr lang="it-IT" sz="900" dirty="0">
                        <a:solidFill>
                          <a:srgbClr val="993300"/>
                        </a:solidFill>
                        <a:effectLst/>
                        <a:latin typeface="Calibri"/>
                        <a:ea typeface="Calibri"/>
                        <a:cs typeface="Times New Roman"/>
                      </a:endParaRPr>
                    </a:p>
                  </a:txBody>
                  <a:tcPr marL="53347" marR="53347" marT="0" marB="0">
                    <a:gradFill>
                      <a:gsLst>
                        <a:gs pos="0">
                          <a:srgbClr val="FFEFD1"/>
                        </a:gs>
                        <a:gs pos="64999">
                          <a:srgbClr val="F0EBD5"/>
                        </a:gs>
                        <a:gs pos="100000">
                          <a:srgbClr val="D1C39F"/>
                        </a:gs>
                      </a:gsLst>
                      <a:lin ang="0" scaled="0"/>
                    </a:gradFill>
                  </a:tcPr>
                </a:tc>
                <a:tc>
                  <a:txBody>
                    <a:bodyPr/>
                    <a:lstStyle/>
                    <a:p>
                      <a:pPr algn="ctr">
                        <a:lnSpc>
                          <a:spcPct val="115000"/>
                        </a:lnSpc>
                        <a:spcAft>
                          <a:spcPts val="0"/>
                        </a:spcAft>
                      </a:pPr>
                      <a:r>
                        <a:rPr lang="it-IT" sz="1400">
                          <a:solidFill>
                            <a:srgbClr val="993300"/>
                          </a:solidFill>
                          <a:effectLst/>
                        </a:rPr>
                        <a:t>c</a:t>
                      </a:r>
                      <a:endParaRPr lang="it-IT" sz="900">
                        <a:solidFill>
                          <a:srgbClr val="993300"/>
                        </a:solidFill>
                        <a:effectLst/>
                        <a:latin typeface="Calibri"/>
                        <a:ea typeface="Calibri"/>
                        <a:cs typeface="Times New Roman"/>
                      </a:endParaRPr>
                    </a:p>
                  </a:txBody>
                  <a:tcPr marL="53347" marR="53347" marT="0" marB="0">
                    <a:gradFill>
                      <a:gsLst>
                        <a:gs pos="0">
                          <a:srgbClr val="FFEFD1"/>
                        </a:gs>
                        <a:gs pos="64999">
                          <a:srgbClr val="F0EBD5"/>
                        </a:gs>
                        <a:gs pos="100000">
                          <a:srgbClr val="D1C39F"/>
                        </a:gs>
                      </a:gsLst>
                      <a:lin ang="0" scaled="0"/>
                    </a:gradFill>
                  </a:tcPr>
                </a:tc>
                <a:tc>
                  <a:txBody>
                    <a:bodyPr/>
                    <a:lstStyle/>
                    <a:p>
                      <a:pPr algn="ctr">
                        <a:lnSpc>
                          <a:spcPct val="115000"/>
                        </a:lnSpc>
                        <a:spcAft>
                          <a:spcPts val="0"/>
                        </a:spcAft>
                      </a:pPr>
                      <a:r>
                        <a:rPr lang="it-IT" sz="1400">
                          <a:solidFill>
                            <a:srgbClr val="993300"/>
                          </a:solidFill>
                          <a:effectLst/>
                        </a:rPr>
                        <a:t>1/10</a:t>
                      </a:r>
                      <a:endParaRPr lang="it-IT" sz="900">
                        <a:solidFill>
                          <a:srgbClr val="993300"/>
                        </a:solidFill>
                        <a:effectLst/>
                        <a:latin typeface="Calibri"/>
                        <a:ea typeface="Calibri"/>
                        <a:cs typeface="Times New Roman"/>
                      </a:endParaRPr>
                    </a:p>
                  </a:txBody>
                  <a:tcPr marL="53347" marR="53347" marT="0" marB="0">
                    <a:gradFill>
                      <a:gsLst>
                        <a:gs pos="0">
                          <a:srgbClr val="FFEFD1"/>
                        </a:gs>
                        <a:gs pos="64999">
                          <a:srgbClr val="F0EBD5"/>
                        </a:gs>
                        <a:gs pos="100000">
                          <a:srgbClr val="D1C39F"/>
                        </a:gs>
                      </a:gsLst>
                      <a:lin ang="0" scaled="0"/>
                    </a:gradFill>
                  </a:tcPr>
                </a:tc>
                <a:tc>
                  <a:txBody>
                    <a:bodyPr/>
                    <a:lstStyle/>
                    <a:p>
                      <a:pPr algn="ctr">
                        <a:lnSpc>
                          <a:spcPct val="115000"/>
                        </a:lnSpc>
                        <a:spcAft>
                          <a:spcPts val="0"/>
                        </a:spcAft>
                      </a:pPr>
                      <a:r>
                        <a:rPr lang="it-IT" sz="1400" dirty="0">
                          <a:solidFill>
                            <a:srgbClr val="993300"/>
                          </a:solidFill>
                          <a:effectLst/>
                        </a:rPr>
                        <a:t>90 gg </a:t>
                      </a:r>
                      <a:endParaRPr lang="it-IT" sz="900" dirty="0">
                        <a:solidFill>
                          <a:srgbClr val="993300"/>
                        </a:solidFill>
                        <a:effectLst/>
                        <a:latin typeface="Calibri"/>
                        <a:ea typeface="Calibri"/>
                        <a:cs typeface="Times New Roman"/>
                      </a:endParaRPr>
                    </a:p>
                  </a:txBody>
                  <a:tcPr marL="53347" marR="53347" marT="0" marB="0">
                    <a:gradFill>
                      <a:gsLst>
                        <a:gs pos="0">
                          <a:srgbClr val="FFEFD1"/>
                        </a:gs>
                        <a:gs pos="64999">
                          <a:srgbClr val="F0EBD5"/>
                        </a:gs>
                        <a:gs pos="100000">
                          <a:srgbClr val="D1C39F"/>
                        </a:gs>
                      </a:gsLst>
                      <a:lin ang="0" scaled="0"/>
                    </a:gradFill>
                  </a:tcPr>
                </a:tc>
              </a:tr>
            </a:tbl>
          </a:graphicData>
        </a:graphic>
      </p:graphicFrame>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852166" y="937657"/>
            <a:ext cx="5616624" cy="646331"/>
          </a:xfrm>
          <a:prstGeom prst="rect">
            <a:avLst/>
          </a:prstGeom>
          <a:noFill/>
        </p:spPr>
        <p:txBody>
          <a:bodyPr wrap="square" rtlCol="0">
            <a:spAutoFit/>
          </a:bodyPr>
          <a:lstStyle/>
          <a:p>
            <a:r>
              <a:rPr lang="it-IT" sz="1800" b="1" dirty="0" smtClean="0">
                <a:solidFill>
                  <a:srgbClr val="C00000"/>
                </a:solidFill>
                <a:latin typeface="Cambria" panose="02040503050406030204" pitchFamily="18" charset="0"/>
              </a:rPr>
              <a:t>COSA CAMBIA? - agevolazione </a:t>
            </a:r>
            <a:r>
              <a:rPr lang="it-IT" sz="1800" b="1" dirty="0">
                <a:solidFill>
                  <a:srgbClr val="C00000"/>
                </a:solidFill>
                <a:latin typeface="Cambria" panose="02040503050406030204" pitchFamily="18" charset="0"/>
              </a:rPr>
              <a:t>per i soggetti che iniziano l’attività</a:t>
            </a:r>
            <a:endParaRPr lang="it-IT" b="1" dirty="0"/>
          </a:p>
        </p:txBody>
      </p:sp>
      <p:sp>
        <p:nvSpPr>
          <p:cNvPr id="4" name="CasellaDiTesto 3"/>
          <p:cNvSpPr txBox="1"/>
          <p:nvPr/>
        </p:nvSpPr>
        <p:spPr>
          <a:xfrm>
            <a:off x="988070" y="1432421"/>
            <a:ext cx="6480720" cy="3000821"/>
          </a:xfrm>
          <a:prstGeom prst="rect">
            <a:avLst/>
          </a:prstGeom>
          <a:noFill/>
        </p:spPr>
        <p:txBody>
          <a:bodyPr wrap="square" rtlCol="0">
            <a:spAutoFit/>
          </a:bodyPr>
          <a:lstStyle/>
          <a:p>
            <a:r>
              <a:rPr lang="it-IT" sz="1600" dirty="0" smtClean="0">
                <a:solidFill>
                  <a:srgbClr val="C00000"/>
                </a:solidFill>
                <a:latin typeface="Cambria" panose="02040503050406030204" pitchFamily="18" charset="0"/>
              </a:rPr>
              <a:t/>
            </a:r>
            <a:br>
              <a:rPr lang="it-IT" sz="1600" dirty="0" smtClean="0">
                <a:solidFill>
                  <a:srgbClr val="C00000"/>
                </a:solidFill>
                <a:latin typeface="Cambria" panose="02040503050406030204" pitchFamily="18" charset="0"/>
              </a:rPr>
            </a:br>
            <a:r>
              <a:rPr lang="it-IT" sz="1600" dirty="0" smtClean="0">
                <a:solidFill>
                  <a:srgbClr val="C00000"/>
                </a:solidFill>
                <a:latin typeface="Cambria" panose="02040503050406030204" pitchFamily="18" charset="0"/>
              </a:rPr>
              <a:t/>
            </a:r>
            <a:br>
              <a:rPr lang="it-IT" sz="1600" dirty="0" smtClean="0">
                <a:solidFill>
                  <a:srgbClr val="C00000"/>
                </a:solidFill>
                <a:latin typeface="Cambria" panose="02040503050406030204" pitchFamily="18" charset="0"/>
              </a:rPr>
            </a:br>
            <a:r>
              <a:rPr lang="it-IT" sz="1600" dirty="0" smtClean="0">
                <a:solidFill>
                  <a:srgbClr val="C00000"/>
                </a:solidFill>
                <a:latin typeface="Cambria" panose="02040503050406030204" pitchFamily="18" charset="0"/>
              </a:rPr>
              <a:t>VECCHIA </a:t>
            </a:r>
            <a:r>
              <a:rPr lang="it-IT" sz="2000" dirty="0" smtClean="0">
                <a:solidFill>
                  <a:srgbClr val="C00000"/>
                </a:solidFill>
                <a:latin typeface="Cambria" panose="02040503050406030204" pitchFamily="18" charset="0"/>
              </a:rPr>
              <a:t>agevolazione: </a:t>
            </a:r>
            <a:endParaRPr lang="it-IT" sz="2000" dirty="0">
              <a:solidFill>
                <a:srgbClr val="C00000"/>
              </a:solidFill>
              <a:latin typeface="Cambria" panose="02040503050406030204" pitchFamily="18" charset="0"/>
            </a:endParaRPr>
          </a:p>
          <a:p>
            <a:r>
              <a:rPr lang="it-IT" sz="2000" dirty="0" smtClean="0">
                <a:solidFill>
                  <a:srgbClr val="C00000"/>
                </a:solidFill>
                <a:latin typeface="Cambria" panose="02040503050406030204" pitchFamily="18" charset="0"/>
              </a:rPr>
              <a:t>- riduzione a 1/3</a:t>
            </a:r>
            <a:r>
              <a:rPr lang="it-IT" sz="2000" b="1" dirty="0" smtClean="0">
                <a:solidFill>
                  <a:srgbClr val="C00000"/>
                </a:solidFill>
                <a:latin typeface="Cambria" panose="02040503050406030204" pitchFamily="18" charset="0"/>
              </a:rPr>
              <a:t> </a:t>
            </a:r>
            <a:r>
              <a:rPr lang="it-IT" sz="2000" dirty="0">
                <a:solidFill>
                  <a:srgbClr val="C00000"/>
                </a:solidFill>
                <a:latin typeface="Cambria" panose="02040503050406030204" pitchFamily="18" charset="0"/>
              </a:rPr>
              <a:t>del reddito forfetariamente determinato per il primo triennio </a:t>
            </a:r>
            <a:r>
              <a:rPr lang="it-IT" sz="2000" dirty="0" smtClean="0">
                <a:solidFill>
                  <a:srgbClr val="C00000"/>
                </a:solidFill>
                <a:latin typeface="Cambria" panose="02040503050406030204" pitchFamily="18" charset="0"/>
              </a:rPr>
              <a:t/>
            </a:r>
            <a:br>
              <a:rPr lang="it-IT" sz="2000" dirty="0" smtClean="0">
                <a:solidFill>
                  <a:srgbClr val="C00000"/>
                </a:solidFill>
                <a:latin typeface="Cambria" panose="02040503050406030204" pitchFamily="18" charset="0"/>
              </a:rPr>
            </a:br>
            <a:r>
              <a:rPr lang="it-IT" sz="2000" dirty="0" smtClean="0">
                <a:solidFill>
                  <a:srgbClr val="C00000"/>
                </a:solidFill>
                <a:latin typeface="Cambria" panose="02040503050406030204" pitchFamily="18" charset="0"/>
              </a:rPr>
              <a:t/>
            </a:r>
            <a:br>
              <a:rPr lang="it-IT" sz="2000" dirty="0" smtClean="0">
                <a:solidFill>
                  <a:srgbClr val="C00000"/>
                </a:solidFill>
                <a:latin typeface="Cambria" panose="02040503050406030204" pitchFamily="18" charset="0"/>
              </a:rPr>
            </a:br>
            <a:r>
              <a:rPr lang="it-IT" sz="1600" dirty="0" smtClean="0">
                <a:solidFill>
                  <a:srgbClr val="C00000"/>
                </a:solidFill>
                <a:latin typeface="Cambria" panose="02040503050406030204" pitchFamily="18" charset="0"/>
              </a:rPr>
              <a:t>NUOVA </a:t>
            </a:r>
            <a:r>
              <a:rPr lang="it-IT" sz="2000" dirty="0" smtClean="0">
                <a:solidFill>
                  <a:srgbClr val="C00000"/>
                </a:solidFill>
                <a:latin typeface="Cambria" panose="02040503050406030204" pitchFamily="18" charset="0"/>
              </a:rPr>
              <a:t>agevolazione</a:t>
            </a:r>
            <a:endParaRPr lang="it-IT" sz="2000" dirty="0">
              <a:solidFill>
                <a:srgbClr val="C00000"/>
              </a:solidFill>
              <a:latin typeface="Cambria" panose="02040503050406030204" pitchFamily="18" charset="0"/>
            </a:endParaRPr>
          </a:p>
          <a:p>
            <a:r>
              <a:rPr lang="it-IT" sz="2000" dirty="0" smtClean="0">
                <a:solidFill>
                  <a:srgbClr val="C00000"/>
                </a:solidFill>
                <a:latin typeface="Cambria" panose="02040503050406030204" pitchFamily="18" charset="0"/>
              </a:rPr>
              <a:t>- riduzione </a:t>
            </a:r>
            <a:r>
              <a:rPr lang="it-IT" sz="2000" dirty="0">
                <a:solidFill>
                  <a:srgbClr val="C00000"/>
                </a:solidFill>
                <a:latin typeface="Cambria" panose="02040503050406030204" pitchFamily="18" charset="0"/>
              </a:rPr>
              <a:t>dell’aliquota dell’imposta sostitutiva al 5% (in luogo del15%) , per i primi 5 anni.</a:t>
            </a:r>
            <a:r>
              <a:rPr lang="it-IT" sz="2000" b="1" dirty="0">
                <a:solidFill>
                  <a:srgbClr val="C00000"/>
                </a:solidFill>
                <a:latin typeface="Cambria" panose="02040503050406030204" pitchFamily="18" charset="0"/>
              </a:rPr>
              <a:t> </a:t>
            </a:r>
            <a:endParaRPr lang="it-IT" sz="2000" dirty="0">
              <a:solidFill>
                <a:srgbClr val="C00000"/>
              </a:solidFill>
              <a:latin typeface="Cambria" panose="02040503050406030204" pitchFamily="18" charset="0"/>
            </a:endParaRPr>
          </a:p>
          <a:p>
            <a:endParaRPr lang="it-IT" dirty="0"/>
          </a:p>
        </p:txBody>
      </p:sp>
    </p:spTree>
    <p:extLst>
      <p:ext uri="{BB962C8B-B14F-4D97-AF65-F5344CB8AC3E}">
        <p14:creationId xmlns:p14="http://schemas.microsoft.com/office/powerpoint/2010/main" val="2462169902"/>
      </p:ext>
    </p:extLst>
  </p:cSld>
  <p:clrMapOvr>
    <a:masterClrMapping/>
  </p:clrMapOvr>
  <p:transition spd="slow">
    <p:blinds dir="ver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4075113" y="188913"/>
            <a:ext cx="2333625" cy="292100"/>
          </a:xfrm>
          <a:prstGeom prst="rect">
            <a:avLst/>
          </a:prstGeom>
          <a:solidFill>
            <a:schemeClr val="folHlink"/>
          </a:solidFill>
          <a:ln w="9525">
            <a:solidFill>
              <a:srgbClr val="C00000"/>
            </a:solidFill>
            <a:miter lim="800000"/>
            <a:headEnd/>
            <a:tailEnd/>
          </a:ln>
        </p:spPr>
        <p:txBody>
          <a:bodyPr wrap="none">
            <a:spAutoFit/>
          </a:bodyPr>
          <a:lstStyle/>
          <a:p>
            <a:pPr algn="ctr"/>
            <a:r>
              <a:rPr lang="it-IT" altLang="it-IT" sz="1300" b="1">
                <a:solidFill>
                  <a:srgbClr val="C00000"/>
                </a:solidFill>
                <a:latin typeface="Verdana" pitchFamily="34" charset="0"/>
              </a:rPr>
              <a:t>Ravvedimento operoso</a:t>
            </a:r>
          </a:p>
        </p:txBody>
      </p:sp>
      <p:sp>
        <p:nvSpPr>
          <p:cNvPr id="7" name="AutoShape 7"/>
          <p:cNvSpPr>
            <a:spLocks noChangeArrowheads="1"/>
          </p:cNvSpPr>
          <p:nvPr/>
        </p:nvSpPr>
        <p:spPr bwMode="auto">
          <a:xfrm flipH="1">
            <a:off x="123825" y="858838"/>
            <a:ext cx="7697788" cy="4246562"/>
          </a:xfrm>
          <a:prstGeom prst="roundRect">
            <a:avLst>
              <a:gd name="adj" fmla="val 16667"/>
            </a:avLst>
          </a:prstGeom>
          <a:solidFill>
            <a:schemeClr val="tx1">
              <a:lumMod val="95000"/>
            </a:schemeClr>
          </a:solidFill>
          <a:ln w="25400" algn="ctr">
            <a:solidFill>
              <a:srgbClr val="C00000"/>
            </a:solidFill>
            <a:round/>
            <a:headEnd/>
            <a:tailEnd/>
          </a:ln>
        </p:spPr>
        <p:txBody>
          <a:bodyPr lIns="36000" tIns="10800" rIns="360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algn="ctr" eaLnBrk="1" hangingPunct="1">
              <a:defRPr/>
            </a:pPr>
            <a:r>
              <a:rPr lang="it-IT" altLang="it-IT" sz="2000" b="1" u="sng" dirty="0">
                <a:solidFill>
                  <a:srgbClr val="C00000"/>
                </a:solidFill>
                <a:latin typeface="Arial Narrow" pitchFamily="34" charset="0"/>
              </a:rPr>
              <a:t>Preclusioni vecchie e </a:t>
            </a:r>
            <a:r>
              <a:rPr lang="it-IT" altLang="it-IT" sz="2000" b="1" u="sng" dirty="0" smtClean="0">
                <a:solidFill>
                  <a:srgbClr val="C00000"/>
                </a:solidFill>
                <a:latin typeface="Arial Narrow" pitchFamily="34" charset="0"/>
              </a:rPr>
              <a:t>nuove</a:t>
            </a:r>
          </a:p>
          <a:p>
            <a:pPr algn="ctr" eaLnBrk="1" hangingPunct="1">
              <a:defRPr/>
            </a:pPr>
            <a:endParaRPr lang="it-IT" altLang="it-IT" sz="1000" b="1" u="sng" dirty="0">
              <a:solidFill>
                <a:srgbClr val="C00000"/>
              </a:solidFill>
              <a:latin typeface="Arial Narrow" pitchFamily="34" charset="0"/>
            </a:endParaRPr>
          </a:p>
          <a:p>
            <a:pPr eaLnBrk="1" hangingPunct="1">
              <a:defRPr/>
            </a:pPr>
            <a:r>
              <a:rPr lang="it-IT" altLang="it-IT" sz="1600" b="1" dirty="0">
                <a:solidFill>
                  <a:srgbClr val="C00000"/>
                </a:solidFill>
                <a:latin typeface="Arial Narrow" pitchFamily="34" charset="0"/>
              </a:rPr>
              <a:t>Il ravvedimento NON È POSSIBILE in presenza di:</a:t>
            </a:r>
          </a:p>
          <a:p>
            <a:pPr eaLnBrk="1" hangingPunct="1">
              <a:defRPr/>
            </a:pPr>
            <a:r>
              <a:rPr lang="it-IT" altLang="it-IT" sz="1600" b="1" dirty="0">
                <a:solidFill>
                  <a:srgbClr val="C00000"/>
                </a:solidFill>
                <a:latin typeface="Arial Narrow" pitchFamily="34" charset="0"/>
              </a:rPr>
              <a:t>- formale notifica di un atto di liquidazione o accertamento </a:t>
            </a:r>
          </a:p>
          <a:p>
            <a:pPr eaLnBrk="1" hangingPunct="1">
              <a:defRPr/>
            </a:pPr>
            <a:r>
              <a:rPr lang="it-IT" altLang="it-IT" sz="1600" b="1" dirty="0">
                <a:solidFill>
                  <a:srgbClr val="C00000"/>
                </a:solidFill>
                <a:latin typeface="Arial Narrow" pitchFamily="34" charset="0"/>
              </a:rPr>
              <a:t>- comunicazioni di irregolarità di cui agli articoli 36-bis DPR 600/73 e 54-bis DPR 633/72 </a:t>
            </a:r>
          </a:p>
          <a:p>
            <a:pPr eaLnBrk="1" hangingPunct="1">
              <a:defRPr/>
            </a:pPr>
            <a:r>
              <a:rPr lang="it-IT" altLang="it-IT" sz="1600" b="1" dirty="0">
                <a:solidFill>
                  <a:srgbClr val="C00000"/>
                </a:solidFill>
                <a:latin typeface="Arial Narrow" pitchFamily="34" charset="0"/>
              </a:rPr>
              <a:t>- </a:t>
            </a:r>
            <a:r>
              <a:rPr lang="it-IT" altLang="it-IT" sz="1600" b="1" u="sng" dirty="0">
                <a:solidFill>
                  <a:srgbClr val="C00000"/>
                </a:solidFill>
                <a:latin typeface="Arial Narrow" pitchFamily="34" charset="0"/>
              </a:rPr>
              <a:t>esiti</a:t>
            </a:r>
            <a:r>
              <a:rPr lang="it-IT" altLang="it-IT" sz="1600" b="1" dirty="0">
                <a:solidFill>
                  <a:srgbClr val="C00000"/>
                </a:solidFill>
                <a:latin typeface="Arial Narrow" pitchFamily="34" charset="0"/>
              </a:rPr>
              <a:t> del controllo formale di cui all’articolo 36-ter DPR 600/73.</a:t>
            </a:r>
          </a:p>
          <a:p>
            <a:pPr eaLnBrk="1" hangingPunct="1">
              <a:defRPr/>
            </a:pPr>
            <a:r>
              <a:rPr lang="it-IT" altLang="it-IT" sz="1600" b="1" dirty="0">
                <a:solidFill>
                  <a:srgbClr val="C00000"/>
                </a:solidFill>
                <a:latin typeface="Arial Narrow" pitchFamily="34" charset="0"/>
              </a:rPr>
              <a:t>Ovviamente tali atti devono essere relativi alla annualità ed all'imposta interessate.</a:t>
            </a:r>
          </a:p>
          <a:p>
            <a:pPr eaLnBrk="1" hangingPunct="1">
              <a:defRPr/>
            </a:pPr>
            <a:endParaRPr lang="it-IT" altLang="it-IT" sz="1800" b="1" dirty="0">
              <a:solidFill>
                <a:srgbClr val="C00000"/>
              </a:solidFill>
              <a:latin typeface="Arial Narrow" pitchFamily="34" charset="0"/>
            </a:endParaRPr>
          </a:p>
          <a:p>
            <a:pPr algn="ctr" eaLnBrk="1" hangingPunct="1">
              <a:defRPr/>
            </a:pPr>
            <a:r>
              <a:rPr lang="it-IT" altLang="it-IT" sz="2000" b="1" u="sng" dirty="0">
                <a:solidFill>
                  <a:srgbClr val="C00000"/>
                </a:solidFill>
                <a:latin typeface="Arial Narrow" pitchFamily="34" charset="0"/>
              </a:rPr>
              <a:t>Il ravvedimento E' POSSIBILE</a:t>
            </a:r>
            <a:r>
              <a:rPr lang="it-IT" altLang="it-IT" sz="2000" b="1" u="sng" dirty="0" smtClean="0">
                <a:solidFill>
                  <a:srgbClr val="C00000"/>
                </a:solidFill>
                <a:latin typeface="Arial Narrow" pitchFamily="34" charset="0"/>
              </a:rPr>
              <a:t>:</a:t>
            </a:r>
          </a:p>
          <a:p>
            <a:pPr algn="ctr" eaLnBrk="1" hangingPunct="1">
              <a:defRPr/>
            </a:pPr>
            <a:endParaRPr lang="it-IT" altLang="it-IT" sz="1000" b="1" u="sng" dirty="0">
              <a:solidFill>
                <a:srgbClr val="C00000"/>
              </a:solidFill>
              <a:latin typeface="Arial Narrow" pitchFamily="34" charset="0"/>
            </a:endParaRPr>
          </a:p>
          <a:p>
            <a:pPr eaLnBrk="1" hangingPunct="1">
              <a:defRPr/>
            </a:pPr>
            <a:r>
              <a:rPr lang="it-IT" altLang="it-IT" sz="1800" b="1" dirty="0">
                <a:solidFill>
                  <a:srgbClr val="C00000"/>
                </a:solidFill>
                <a:latin typeface="Arial Narrow" pitchFamily="34" charset="0"/>
              </a:rPr>
              <a:t>- a prescindere dalla circostanza che la violazione sia già stata constatata ovvero che siano iniziati accessi, ispezioni, verifiche o altre attività amministrative di accertamento, delle quali i soggetti interessati abbiano avuto formale conoscenza.</a:t>
            </a:r>
          </a:p>
          <a:p>
            <a:pPr eaLnBrk="1" hangingPunct="1">
              <a:defRPr/>
            </a:pPr>
            <a:r>
              <a:rPr lang="it-IT" altLang="it-IT" sz="1800" b="1" dirty="0">
                <a:solidFill>
                  <a:srgbClr val="C00000"/>
                </a:solidFill>
                <a:latin typeface="Arial Narrow" pitchFamily="34" charset="0"/>
              </a:rPr>
              <a:t>Per i tributi non gestiti </a:t>
            </a:r>
            <a:r>
              <a:rPr lang="it-IT" altLang="it-IT" sz="1800" b="1" dirty="0" err="1">
                <a:solidFill>
                  <a:srgbClr val="C00000"/>
                </a:solidFill>
                <a:latin typeface="Arial Narrow" pitchFamily="34" charset="0"/>
              </a:rPr>
              <a:t>dall'ade</a:t>
            </a:r>
            <a:r>
              <a:rPr lang="it-IT" altLang="it-IT" sz="1800" b="1" dirty="0">
                <a:solidFill>
                  <a:srgbClr val="C00000"/>
                </a:solidFill>
                <a:latin typeface="Arial Narrow" pitchFamily="34" charset="0"/>
              </a:rPr>
              <a:t> la norma resta invece quella vecchia</a:t>
            </a:r>
            <a:r>
              <a:rPr lang="it-IT" altLang="it-IT" sz="1800" b="1" dirty="0" smtClean="0">
                <a:solidFill>
                  <a:srgbClr val="C00000"/>
                </a:solidFill>
                <a:latin typeface="Arial Narrow" pitchFamily="34" charset="0"/>
              </a:rPr>
              <a:t>.</a:t>
            </a:r>
            <a:endParaRPr lang="it-IT" altLang="it-IT" sz="1800" b="1" dirty="0">
              <a:solidFill>
                <a:srgbClr val="C00000"/>
              </a:solidFill>
              <a:latin typeface="Arial Narrow" pitchFamily="34" charset="0"/>
            </a:endParaRPr>
          </a:p>
        </p:txBody>
      </p:sp>
    </p:spTree>
  </p:cSld>
  <p:clrMapOvr>
    <a:masterClrMapping/>
  </p:clrMapOvr>
  <p:transition spd="med">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4075113" y="188913"/>
            <a:ext cx="2333625" cy="292100"/>
          </a:xfrm>
          <a:prstGeom prst="rect">
            <a:avLst/>
          </a:prstGeom>
          <a:solidFill>
            <a:schemeClr val="folHlink"/>
          </a:solidFill>
          <a:ln w="9525">
            <a:solidFill>
              <a:srgbClr val="C00000"/>
            </a:solidFill>
            <a:miter lim="800000"/>
            <a:headEnd/>
            <a:tailEnd/>
          </a:ln>
        </p:spPr>
        <p:txBody>
          <a:bodyPr wrap="none">
            <a:spAutoFit/>
          </a:bodyPr>
          <a:lstStyle/>
          <a:p>
            <a:pPr algn="ctr"/>
            <a:r>
              <a:rPr lang="it-IT" altLang="it-IT" sz="1300" b="1">
                <a:solidFill>
                  <a:srgbClr val="C00000"/>
                </a:solidFill>
                <a:latin typeface="Verdana" pitchFamily="34" charset="0"/>
              </a:rPr>
              <a:t>Ravvedimento operoso</a:t>
            </a:r>
          </a:p>
        </p:txBody>
      </p:sp>
      <p:sp>
        <p:nvSpPr>
          <p:cNvPr id="7" name="AutoShape 7"/>
          <p:cNvSpPr>
            <a:spLocks noChangeArrowheads="1"/>
          </p:cNvSpPr>
          <p:nvPr/>
        </p:nvSpPr>
        <p:spPr bwMode="auto">
          <a:xfrm flipH="1">
            <a:off x="123825" y="1437723"/>
            <a:ext cx="7697788" cy="3088800"/>
          </a:xfrm>
          <a:prstGeom prst="roundRect">
            <a:avLst>
              <a:gd name="adj" fmla="val 16667"/>
            </a:avLst>
          </a:prstGeom>
          <a:solidFill>
            <a:schemeClr val="tx1">
              <a:lumMod val="95000"/>
            </a:schemeClr>
          </a:solidFill>
          <a:ln w="25400" algn="ctr">
            <a:solidFill>
              <a:srgbClr val="C00000"/>
            </a:solidFill>
            <a:round/>
            <a:headEnd/>
            <a:tailEnd/>
          </a:ln>
        </p:spPr>
        <p:txBody>
          <a:bodyPr lIns="36000" tIns="10800" rIns="360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algn="ctr" eaLnBrk="1" hangingPunct="1">
              <a:defRPr/>
            </a:pPr>
            <a:r>
              <a:rPr lang="it-IT" altLang="it-IT" sz="2000" b="1" dirty="0" smtClean="0">
                <a:solidFill>
                  <a:srgbClr val="C00000"/>
                </a:solidFill>
                <a:latin typeface="Arial Narrow" pitchFamily="34" charset="0"/>
              </a:rPr>
              <a:t>INTEGRATIVA E TERMINI </a:t>
            </a:r>
            <a:r>
              <a:rPr lang="it-IT" altLang="it-IT" sz="2000" b="1" dirty="0" err="1" smtClean="0">
                <a:solidFill>
                  <a:srgbClr val="C00000"/>
                </a:solidFill>
                <a:latin typeface="Arial Narrow" pitchFamily="34" charset="0"/>
              </a:rPr>
              <a:t>DI</a:t>
            </a:r>
            <a:r>
              <a:rPr lang="it-IT" altLang="it-IT" sz="2000" b="1" dirty="0" smtClean="0">
                <a:solidFill>
                  <a:srgbClr val="C00000"/>
                </a:solidFill>
                <a:latin typeface="Arial Narrow" pitchFamily="34" charset="0"/>
              </a:rPr>
              <a:t> DECADENZA</a:t>
            </a:r>
            <a:br>
              <a:rPr lang="it-IT" altLang="it-IT" sz="2000" b="1" dirty="0" smtClean="0">
                <a:solidFill>
                  <a:srgbClr val="C00000"/>
                </a:solidFill>
                <a:latin typeface="Arial Narrow" pitchFamily="34" charset="0"/>
              </a:rPr>
            </a:br>
            <a:endParaRPr lang="it-IT" altLang="it-IT" sz="2000" b="1" dirty="0" smtClean="0">
              <a:solidFill>
                <a:srgbClr val="C00000"/>
              </a:solidFill>
              <a:latin typeface="Arial Narrow" pitchFamily="34" charset="0"/>
            </a:endParaRPr>
          </a:p>
          <a:p>
            <a:pPr algn="just" eaLnBrk="1" hangingPunct="1">
              <a:defRPr/>
            </a:pPr>
            <a:r>
              <a:rPr lang="it-IT" altLang="it-IT" sz="2000" b="1" dirty="0" smtClean="0">
                <a:solidFill>
                  <a:srgbClr val="C00000"/>
                </a:solidFill>
                <a:latin typeface="Arial Narrow" pitchFamily="34" charset="0"/>
              </a:rPr>
              <a:t>	Nel caso di integrazione di Unico o, in caso di mancanza di dichiarazione, di regolarizzazione dell'omissione o dell'errore, i termini per l'accertamento e per la notifica delle cartelle (per liquidazione e controllo formale) decorrono, limitatamente agli elementi oggetto dell’integrazione, dall’anno successivo a quello di presentazione di tali dichiarazioni.</a:t>
            </a:r>
          </a:p>
          <a:p>
            <a:pPr algn="ctr" eaLnBrk="1" hangingPunct="1">
              <a:defRPr/>
            </a:pPr>
            <a:r>
              <a:rPr lang="it-IT" altLang="it-IT" sz="2000" b="1" dirty="0" smtClean="0">
                <a:solidFill>
                  <a:srgbClr val="C00000"/>
                </a:solidFill>
                <a:latin typeface="Arial Narrow" pitchFamily="34" charset="0"/>
              </a:rPr>
              <a:t> </a:t>
            </a:r>
          </a:p>
        </p:txBody>
      </p:sp>
    </p:spTree>
  </p:cSld>
  <p:clrMapOvr>
    <a:masterClrMapping/>
  </p:clrMapOvr>
  <p:transition spd="med">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4075113" y="188913"/>
            <a:ext cx="2333625" cy="292100"/>
          </a:xfrm>
          <a:prstGeom prst="rect">
            <a:avLst/>
          </a:prstGeom>
          <a:solidFill>
            <a:schemeClr val="folHlink"/>
          </a:solidFill>
          <a:ln w="9525">
            <a:solidFill>
              <a:srgbClr val="C00000"/>
            </a:solidFill>
            <a:miter lim="800000"/>
            <a:headEnd/>
            <a:tailEnd/>
          </a:ln>
        </p:spPr>
        <p:txBody>
          <a:bodyPr wrap="none">
            <a:spAutoFit/>
          </a:bodyPr>
          <a:lstStyle/>
          <a:p>
            <a:pPr algn="ctr"/>
            <a:r>
              <a:rPr lang="it-IT" altLang="it-IT" sz="1300" b="1">
                <a:solidFill>
                  <a:srgbClr val="C00000"/>
                </a:solidFill>
                <a:latin typeface="Verdana" pitchFamily="34" charset="0"/>
              </a:rPr>
              <a:t>Ravvedimento operoso</a:t>
            </a:r>
          </a:p>
        </p:txBody>
      </p:sp>
      <p:sp>
        <p:nvSpPr>
          <p:cNvPr id="7" name="AutoShape 7"/>
          <p:cNvSpPr>
            <a:spLocks noChangeArrowheads="1"/>
          </p:cNvSpPr>
          <p:nvPr/>
        </p:nvSpPr>
        <p:spPr bwMode="auto">
          <a:xfrm flipH="1">
            <a:off x="123825" y="926945"/>
            <a:ext cx="7697788" cy="4110356"/>
          </a:xfrm>
          <a:prstGeom prst="roundRect">
            <a:avLst>
              <a:gd name="adj" fmla="val 16667"/>
            </a:avLst>
          </a:prstGeom>
          <a:solidFill>
            <a:schemeClr val="tx1">
              <a:lumMod val="95000"/>
            </a:schemeClr>
          </a:solidFill>
          <a:ln w="25400" algn="ctr">
            <a:solidFill>
              <a:srgbClr val="C00000"/>
            </a:solidFill>
            <a:round/>
            <a:headEnd/>
            <a:tailEnd/>
          </a:ln>
        </p:spPr>
        <p:txBody>
          <a:bodyPr lIns="36000" tIns="10800" rIns="360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algn="ctr" eaLnBrk="1" hangingPunct="1">
              <a:defRPr/>
            </a:pPr>
            <a:r>
              <a:rPr lang="it-IT" altLang="it-IT" sz="2000" b="1" dirty="0" smtClean="0">
                <a:solidFill>
                  <a:srgbClr val="C00000"/>
                </a:solidFill>
                <a:latin typeface="Arial Narrow" pitchFamily="34" charset="0"/>
              </a:rPr>
              <a:t>ESEMPIO:</a:t>
            </a:r>
          </a:p>
          <a:p>
            <a:pPr eaLnBrk="1" hangingPunct="1">
              <a:defRPr/>
            </a:pPr>
            <a:r>
              <a:rPr lang="it-IT" altLang="it-IT" sz="2000" b="1" dirty="0" smtClean="0">
                <a:solidFill>
                  <a:srgbClr val="C00000"/>
                </a:solidFill>
                <a:latin typeface="Arial Narrow" pitchFamily="34" charset="0"/>
              </a:rPr>
              <a:t>Unico13 integrato nel corso del 2015 indicando un maggior reddito:</a:t>
            </a:r>
          </a:p>
          <a:p>
            <a:pPr eaLnBrk="1" hangingPunct="1">
              <a:defRPr/>
            </a:pPr>
            <a:r>
              <a:rPr lang="it-IT" altLang="it-IT" sz="2000" b="1" dirty="0" smtClean="0">
                <a:solidFill>
                  <a:srgbClr val="C00000"/>
                </a:solidFill>
                <a:latin typeface="Arial Narrow" pitchFamily="34" charset="0"/>
              </a:rPr>
              <a:t>- Termine ordinario di accertamento: 31.12.2017</a:t>
            </a:r>
          </a:p>
          <a:p>
            <a:pPr eaLnBrk="1" hangingPunct="1">
              <a:defRPr/>
            </a:pPr>
            <a:r>
              <a:rPr lang="it-IT" altLang="it-IT" sz="2000" b="1" dirty="0" smtClean="0">
                <a:solidFill>
                  <a:srgbClr val="C00000"/>
                </a:solidFill>
                <a:latin typeface="Arial Narrow" pitchFamily="34" charset="0"/>
              </a:rPr>
              <a:t>- Nuovo termine ordinario per l’accertamento del periodo di imposta 2012 in relazione alla integrazione: 31.12.2019.</a:t>
            </a:r>
          </a:p>
          <a:p>
            <a:pPr eaLnBrk="1" hangingPunct="1">
              <a:defRPr/>
            </a:pPr>
            <a:r>
              <a:rPr lang="it-IT" altLang="it-IT" sz="2000" b="1" dirty="0" smtClean="0">
                <a:solidFill>
                  <a:srgbClr val="C00000"/>
                </a:solidFill>
                <a:latin typeface="Arial Narrow" pitchFamily="34" charset="0"/>
              </a:rPr>
              <a:t>- Somme dovute in base all’art. 36-bis del DPR 600/73 in relazione alla integrazione del modello UNICO 2013 effettuata nel 2015: 31.12.2018 anziché 31.12.2016;</a:t>
            </a:r>
          </a:p>
          <a:p>
            <a:pPr eaLnBrk="1" hangingPunct="1">
              <a:defRPr/>
            </a:pPr>
            <a:r>
              <a:rPr lang="it-IT" altLang="it-IT" sz="2000" b="1" dirty="0" smtClean="0">
                <a:solidFill>
                  <a:srgbClr val="C00000"/>
                </a:solidFill>
                <a:latin typeface="Arial Narrow" pitchFamily="34" charset="0"/>
              </a:rPr>
              <a:t>- Somme dovute in base all’art. 36-ter del DPR 600/73 in relazione alla medesima integrazione: 31.12.2019 anziché 31.12.2017.</a:t>
            </a:r>
          </a:p>
          <a:p>
            <a:pPr eaLnBrk="1" hangingPunct="1">
              <a:defRPr/>
            </a:pPr>
            <a:r>
              <a:rPr lang="it-IT" altLang="it-IT" sz="2000" b="1" dirty="0" smtClean="0">
                <a:solidFill>
                  <a:srgbClr val="C00000"/>
                </a:solidFill>
                <a:latin typeface="Arial Narrow" pitchFamily="34" charset="0"/>
              </a:rPr>
              <a:t/>
            </a:r>
            <a:br>
              <a:rPr lang="it-IT" altLang="it-IT" sz="2000" b="1" dirty="0" smtClean="0">
                <a:solidFill>
                  <a:srgbClr val="C00000"/>
                </a:solidFill>
                <a:latin typeface="Arial Narrow" pitchFamily="34" charset="0"/>
              </a:rPr>
            </a:br>
            <a:r>
              <a:rPr lang="it-IT" altLang="it-IT" sz="2000" b="1" dirty="0" smtClean="0">
                <a:solidFill>
                  <a:srgbClr val="C00000"/>
                </a:solidFill>
                <a:latin typeface="Arial Narrow" pitchFamily="34" charset="0"/>
              </a:rPr>
              <a:t>Scarsamente incentivante per rischio verifica </a:t>
            </a:r>
          </a:p>
        </p:txBody>
      </p:sp>
    </p:spTree>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4075113" y="188913"/>
            <a:ext cx="2333625" cy="292100"/>
          </a:xfrm>
          <a:prstGeom prst="rect">
            <a:avLst/>
          </a:prstGeom>
          <a:solidFill>
            <a:schemeClr val="folHlink"/>
          </a:solidFill>
          <a:ln w="9525">
            <a:solidFill>
              <a:srgbClr val="C00000"/>
            </a:solidFill>
            <a:miter lim="800000"/>
            <a:headEnd/>
            <a:tailEnd/>
          </a:ln>
        </p:spPr>
        <p:txBody>
          <a:bodyPr wrap="none">
            <a:spAutoFit/>
          </a:bodyPr>
          <a:lstStyle/>
          <a:p>
            <a:pPr algn="ctr"/>
            <a:r>
              <a:rPr lang="it-IT" altLang="it-IT" sz="1300" b="1">
                <a:solidFill>
                  <a:srgbClr val="C00000"/>
                </a:solidFill>
                <a:latin typeface="Verdana" pitchFamily="34" charset="0"/>
              </a:rPr>
              <a:t>Ravvedimento operoso</a:t>
            </a:r>
          </a:p>
        </p:txBody>
      </p:sp>
      <p:sp>
        <p:nvSpPr>
          <p:cNvPr id="7" name="AutoShape 7"/>
          <p:cNvSpPr>
            <a:spLocks noChangeArrowheads="1"/>
          </p:cNvSpPr>
          <p:nvPr/>
        </p:nvSpPr>
        <p:spPr bwMode="auto">
          <a:xfrm flipH="1">
            <a:off x="123825" y="926945"/>
            <a:ext cx="7697788" cy="4110356"/>
          </a:xfrm>
          <a:prstGeom prst="roundRect">
            <a:avLst>
              <a:gd name="adj" fmla="val 16667"/>
            </a:avLst>
          </a:prstGeom>
          <a:solidFill>
            <a:schemeClr val="tx1">
              <a:lumMod val="95000"/>
            </a:schemeClr>
          </a:solidFill>
          <a:ln w="25400" algn="ctr">
            <a:solidFill>
              <a:srgbClr val="C00000"/>
            </a:solidFill>
            <a:round/>
            <a:headEnd/>
            <a:tailEnd/>
          </a:ln>
        </p:spPr>
        <p:txBody>
          <a:bodyPr lIns="36000" tIns="10800" rIns="360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algn="ctr" eaLnBrk="1" hangingPunct="1">
              <a:defRPr/>
            </a:pPr>
            <a:r>
              <a:rPr lang="it-IT" altLang="it-IT" sz="2000" b="1" dirty="0" smtClean="0">
                <a:solidFill>
                  <a:srgbClr val="C00000"/>
                </a:solidFill>
                <a:latin typeface="Arial Narrow" pitchFamily="34" charset="0"/>
              </a:rPr>
              <a:t>ESEMPIO:</a:t>
            </a:r>
          </a:p>
          <a:p>
            <a:pPr eaLnBrk="1" hangingPunct="1">
              <a:defRPr/>
            </a:pPr>
            <a:r>
              <a:rPr lang="it-IT" altLang="it-IT" sz="2000" b="1" dirty="0" smtClean="0">
                <a:solidFill>
                  <a:srgbClr val="C00000"/>
                </a:solidFill>
                <a:latin typeface="Arial Narrow" pitchFamily="34" charset="0"/>
              </a:rPr>
              <a:t>Unico13 integrato nel corso del 2015 indicando un maggior reddito:</a:t>
            </a:r>
          </a:p>
          <a:p>
            <a:pPr eaLnBrk="1" hangingPunct="1">
              <a:defRPr/>
            </a:pPr>
            <a:r>
              <a:rPr lang="it-IT" altLang="it-IT" sz="2000" b="1" dirty="0" smtClean="0">
                <a:solidFill>
                  <a:srgbClr val="C00000"/>
                </a:solidFill>
                <a:latin typeface="Arial Narrow" pitchFamily="34" charset="0"/>
              </a:rPr>
              <a:t>- Termine ordinario di accertamento: 31.12.2017</a:t>
            </a:r>
          </a:p>
          <a:p>
            <a:pPr eaLnBrk="1" hangingPunct="1">
              <a:defRPr/>
            </a:pPr>
            <a:r>
              <a:rPr lang="it-IT" altLang="it-IT" sz="2000" b="1" dirty="0" smtClean="0">
                <a:solidFill>
                  <a:srgbClr val="C00000"/>
                </a:solidFill>
                <a:latin typeface="Arial Narrow" pitchFamily="34" charset="0"/>
              </a:rPr>
              <a:t>- Nuovo termine ordinario per l’accertamento del periodo di imposta 2012 in relazione alla integrazione: 31.12.2019.</a:t>
            </a:r>
          </a:p>
          <a:p>
            <a:pPr eaLnBrk="1" hangingPunct="1">
              <a:defRPr/>
            </a:pPr>
            <a:r>
              <a:rPr lang="it-IT" altLang="it-IT" sz="2000" b="1" dirty="0" smtClean="0">
                <a:solidFill>
                  <a:srgbClr val="C00000"/>
                </a:solidFill>
                <a:latin typeface="Arial Narrow" pitchFamily="34" charset="0"/>
              </a:rPr>
              <a:t>- Somme dovute in base all’art. 36-bis del DPR 600/73 in relazione alla integrazione del modello UNICO 2013 effettuata nel 2015: 31.12.2018 anziché 31.12.2016;</a:t>
            </a:r>
          </a:p>
          <a:p>
            <a:pPr eaLnBrk="1" hangingPunct="1">
              <a:defRPr/>
            </a:pPr>
            <a:r>
              <a:rPr lang="it-IT" altLang="it-IT" sz="2000" b="1" dirty="0" smtClean="0">
                <a:solidFill>
                  <a:srgbClr val="C00000"/>
                </a:solidFill>
                <a:latin typeface="Arial Narrow" pitchFamily="34" charset="0"/>
              </a:rPr>
              <a:t>- Somme dovute in base all’art. 36-ter del DPR 600/73 in relazione alla medesima integrazione: 31.12.2019 anziché 31.12.2017.</a:t>
            </a:r>
          </a:p>
          <a:p>
            <a:pPr eaLnBrk="1" hangingPunct="1">
              <a:defRPr/>
            </a:pPr>
            <a:r>
              <a:rPr lang="it-IT" altLang="it-IT" sz="2000" b="1" dirty="0" smtClean="0">
                <a:solidFill>
                  <a:srgbClr val="C00000"/>
                </a:solidFill>
                <a:latin typeface="Arial Narrow" pitchFamily="34" charset="0"/>
              </a:rPr>
              <a:t/>
            </a:r>
            <a:br>
              <a:rPr lang="it-IT" altLang="it-IT" sz="2000" b="1" dirty="0" smtClean="0">
                <a:solidFill>
                  <a:srgbClr val="C00000"/>
                </a:solidFill>
                <a:latin typeface="Arial Narrow" pitchFamily="34" charset="0"/>
              </a:rPr>
            </a:br>
            <a:r>
              <a:rPr lang="it-IT" altLang="it-IT" sz="2000" b="1" dirty="0" smtClean="0">
                <a:solidFill>
                  <a:srgbClr val="C00000"/>
                </a:solidFill>
                <a:latin typeface="Arial Narrow" pitchFamily="34" charset="0"/>
              </a:rPr>
              <a:t>Scarsamente incentivante per rischio verifica </a:t>
            </a:r>
          </a:p>
        </p:txBody>
      </p:sp>
    </p:spTree>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4075113" y="188913"/>
            <a:ext cx="2333625" cy="292100"/>
          </a:xfrm>
          <a:prstGeom prst="rect">
            <a:avLst/>
          </a:prstGeom>
          <a:solidFill>
            <a:schemeClr val="folHlink"/>
          </a:solidFill>
          <a:ln w="9525">
            <a:solidFill>
              <a:srgbClr val="C00000"/>
            </a:solidFill>
            <a:miter lim="800000"/>
            <a:headEnd/>
            <a:tailEnd/>
          </a:ln>
        </p:spPr>
        <p:txBody>
          <a:bodyPr wrap="none">
            <a:spAutoFit/>
          </a:bodyPr>
          <a:lstStyle/>
          <a:p>
            <a:pPr algn="ctr"/>
            <a:r>
              <a:rPr lang="it-IT" altLang="it-IT" sz="1300" b="1">
                <a:solidFill>
                  <a:srgbClr val="C00000"/>
                </a:solidFill>
                <a:latin typeface="Verdana" pitchFamily="34" charset="0"/>
              </a:rPr>
              <a:t>Ravvedimento operoso</a:t>
            </a:r>
          </a:p>
        </p:txBody>
      </p:sp>
      <p:sp>
        <p:nvSpPr>
          <p:cNvPr id="7" name="AutoShape 7"/>
          <p:cNvSpPr>
            <a:spLocks noChangeArrowheads="1"/>
          </p:cNvSpPr>
          <p:nvPr/>
        </p:nvSpPr>
        <p:spPr bwMode="auto">
          <a:xfrm flipH="1">
            <a:off x="123825" y="1250437"/>
            <a:ext cx="7697788" cy="3463371"/>
          </a:xfrm>
          <a:prstGeom prst="roundRect">
            <a:avLst>
              <a:gd name="adj" fmla="val 16667"/>
            </a:avLst>
          </a:prstGeom>
          <a:solidFill>
            <a:schemeClr val="tx1">
              <a:lumMod val="95000"/>
            </a:schemeClr>
          </a:solidFill>
          <a:ln w="25400" algn="ctr">
            <a:solidFill>
              <a:srgbClr val="C00000"/>
            </a:solidFill>
            <a:round/>
            <a:headEnd/>
            <a:tailEnd/>
          </a:ln>
        </p:spPr>
        <p:txBody>
          <a:bodyPr lIns="36000" tIns="10800" rIns="360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algn="ctr" eaLnBrk="1" hangingPunct="1">
              <a:defRPr/>
            </a:pPr>
            <a:r>
              <a:rPr lang="it-IT" altLang="it-IT" sz="2000" b="1" dirty="0" smtClean="0">
                <a:solidFill>
                  <a:srgbClr val="C00000"/>
                </a:solidFill>
                <a:latin typeface="Arial Narrow" pitchFamily="34" charset="0"/>
              </a:rPr>
              <a:t>IL RAVVEDIMENTO “INDOTTO”</a:t>
            </a:r>
          </a:p>
          <a:p>
            <a:pPr eaLnBrk="1" hangingPunct="1">
              <a:defRPr/>
            </a:pPr>
            <a:r>
              <a:rPr lang="it-IT" altLang="it-IT" sz="1800" b="1" dirty="0" smtClean="0">
                <a:solidFill>
                  <a:srgbClr val="C00000"/>
                </a:solidFill>
                <a:latin typeface="Arial Narrow" pitchFamily="34" charset="0"/>
              </a:rPr>
              <a:t>Causa: inefficacia degli istituti dell'adesione al </a:t>
            </a:r>
            <a:r>
              <a:rPr lang="it-IT" altLang="it-IT" sz="1800" b="1" dirty="0" err="1" smtClean="0">
                <a:solidFill>
                  <a:srgbClr val="C00000"/>
                </a:solidFill>
                <a:latin typeface="Arial Narrow" pitchFamily="34" charset="0"/>
              </a:rPr>
              <a:t>pvc</a:t>
            </a:r>
            <a:r>
              <a:rPr lang="it-IT" altLang="it-IT" sz="1800" b="1" dirty="0" smtClean="0">
                <a:solidFill>
                  <a:srgbClr val="C00000"/>
                </a:solidFill>
                <a:latin typeface="Arial Narrow" pitchFamily="34" charset="0"/>
              </a:rPr>
              <a:t> (integrale) e degli 	inviti a comparire (1/6), a cui si è preferito l'adesione all'accertamento (1/3, ma </a:t>
            </a:r>
            <a:r>
              <a:rPr lang="it-IT" altLang="it-IT" sz="1800" b="1" dirty="0" err="1" smtClean="0">
                <a:solidFill>
                  <a:srgbClr val="C00000"/>
                </a:solidFill>
                <a:latin typeface="Arial Narrow" pitchFamily="34" charset="0"/>
              </a:rPr>
              <a:t>convienente</a:t>
            </a:r>
            <a:r>
              <a:rPr lang="it-IT" altLang="it-IT" sz="1800" b="1" dirty="0" smtClean="0">
                <a:solidFill>
                  <a:srgbClr val="C00000"/>
                </a:solidFill>
                <a:latin typeface="Arial Narrow" pitchFamily="34" charset="0"/>
              </a:rPr>
              <a:t> se si riduce la pretesa) </a:t>
            </a:r>
          </a:p>
          <a:p>
            <a:pPr eaLnBrk="1" hangingPunct="1">
              <a:defRPr/>
            </a:pPr>
            <a:r>
              <a:rPr lang="it-IT" altLang="it-IT" sz="1800" b="1" dirty="0" smtClean="0">
                <a:solidFill>
                  <a:srgbClr val="C00000"/>
                </a:solidFill>
                <a:latin typeface="Arial Narrow" pitchFamily="34" charset="0"/>
              </a:rPr>
              <a:t>Effetto: ravvedimento del </a:t>
            </a:r>
            <a:r>
              <a:rPr lang="it-IT" altLang="it-IT" sz="1800" b="1" dirty="0" err="1" smtClean="0">
                <a:solidFill>
                  <a:srgbClr val="C00000"/>
                </a:solidFill>
                <a:latin typeface="Arial Narrow" pitchFamily="34" charset="0"/>
              </a:rPr>
              <a:t>pvc</a:t>
            </a:r>
            <a:r>
              <a:rPr lang="it-IT" altLang="it-IT" sz="1800" b="1" dirty="0" smtClean="0">
                <a:solidFill>
                  <a:srgbClr val="C00000"/>
                </a:solidFill>
                <a:latin typeface="Arial Narrow" pitchFamily="34" charset="0"/>
              </a:rPr>
              <a:t> con sanzione a 1/5 (lettera </a:t>
            </a:r>
            <a:r>
              <a:rPr lang="it-IT" altLang="it-IT" sz="1800" b="1" dirty="0" err="1" smtClean="0">
                <a:solidFill>
                  <a:srgbClr val="C00000"/>
                </a:solidFill>
                <a:latin typeface="Arial Narrow" pitchFamily="34" charset="0"/>
              </a:rPr>
              <a:t>b-quater</a:t>
            </a:r>
            <a:r>
              <a:rPr lang="it-IT" altLang="it-IT" sz="1800" b="1" dirty="0" smtClean="0">
                <a:solidFill>
                  <a:srgbClr val="C00000"/>
                </a:solidFill>
                <a:latin typeface="Arial Narrow" pitchFamily="34" charset="0"/>
              </a:rPr>
              <a:t>)</a:t>
            </a:r>
          </a:p>
          <a:p>
            <a:pPr eaLnBrk="1" hangingPunct="1">
              <a:defRPr/>
            </a:pPr>
            <a:r>
              <a:rPr lang="it-IT" altLang="it-IT" sz="1800" b="1" dirty="0" smtClean="0">
                <a:solidFill>
                  <a:srgbClr val="C00000"/>
                </a:solidFill>
                <a:latin typeface="Arial Narrow" pitchFamily="34" charset="0"/>
              </a:rPr>
              <a:t>Caratteristiche: </a:t>
            </a:r>
          </a:p>
          <a:p>
            <a:pPr eaLnBrk="1" hangingPunct="1">
              <a:defRPr/>
            </a:pPr>
            <a:r>
              <a:rPr lang="it-IT" altLang="it-IT" sz="1800" b="1" dirty="0" smtClean="0">
                <a:solidFill>
                  <a:srgbClr val="C00000"/>
                </a:solidFill>
                <a:latin typeface="Arial Narrow" pitchFamily="34" charset="0"/>
              </a:rPr>
              <a:t>	- anche la singola violazione</a:t>
            </a:r>
          </a:p>
          <a:p>
            <a:pPr eaLnBrk="1" hangingPunct="1">
              <a:defRPr/>
            </a:pPr>
            <a:r>
              <a:rPr lang="it-IT" altLang="it-IT" sz="1800" b="1" dirty="0" smtClean="0">
                <a:solidFill>
                  <a:srgbClr val="C00000"/>
                </a:solidFill>
                <a:latin typeface="Arial Narrow" pitchFamily="34" charset="0"/>
              </a:rPr>
              <a:t>	- inapplicabilità per le fattispecie di:</a:t>
            </a:r>
          </a:p>
          <a:p>
            <a:pPr eaLnBrk="1" hangingPunct="1">
              <a:defRPr/>
            </a:pPr>
            <a:r>
              <a:rPr lang="it-IT" altLang="it-IT" sz="1800" b="1" dirty="0" smtClean="0">
                <a:solidFill>
                  <a:srgbClr val="C00000"/>
                </a:solidFill>
                <a:latin typeface="Arial Narrow" pitchFamily="34" charset="0"/>
              </a:rPr>
              <a:t>		- omissione anche parziale di scontrini e ricevute</a:t>
            </a:r>
          </a:p>
          <a:p>
            <a:pPr eaLnBrk="1" hangingPunct="1">
              <a:defRPr/>
            </a:pPr>
            <a:r>
              <a:rPr lang="it-IT" altLang="it-IT" sz="1800" b="1" dirty="0" smtClean="0">
                <a:solidFill>
                  <a:srgbClr val="C00000"/>
                </a:solidFill>
                <a:latin typeface="Arial Narrow" pitchFamily="34" charset="0"/>
              </a:rPr>
              <a:t>		- omessa installazione degli apparecchi per l'emissione dello scontrino 	fiscale</a:t>
            </a:r>
            <a:r>
              <a:rPr lang="it-IT" altLang="it-IT" sz="2000" b="1" dirty="0" smtClean="0">
                <a:solidFill>
                  <a:srgbClr val="C00000"/>
                </a:solidFill>
                <a:latin typeface="Arial Narrow" pitchFamily="34" charset="0"/>
              </a:rPr>
              <a:t> </a:t>
            </a:r>
          </a:p>
        </p:txBody>
      </p:sp>
    </p:spTree>
  </p:cSld>
  <p:clrMapOvr>
    <a:masterClrMapping/>
  </p:clrMapOvr>
  <p:transition spd="med">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4075113" y="188913"/>
            <a:ext cx="2333625" cy="292100"/>
          </a:xfrm>
          <a:prstGeom prst="rect">
            <a:avLst/>
          </a:prstGeom>
          <a:solidFill>
            <a:schemeClr val="folHlink"/>
          </a:solidFill>
          <a:ln w="9525">
            <a:solidFill>
              <a:srgbClr val="C00000"/>
            </a:solidFill>
            <a:miter lim="800000"/>
            <a:headEnd/>
            <a:tailEnd/>
          </a:ln>
        </p:spPr>
        <p:txBody>
          <a:bodyPr wrap="none">
            <a:spAutoFit/>
          </a:bodyPr>
          <a:lstStyle/>
          <a:p>
            <a:pPr algn="ctr"/>
            <a:r>
              <a:rPr lang="it-IT" altLang="it-IT" sz="1300" b="1">
                <a:solidFill>
                  <a:srgbClr val="C00000"/>
                </a:solidFill>
                <a:latin typeface="Verdana" pitchFamily="34" charset="0"/>
              </a:rPr>
              <a:t>Ravvedimento operoso</a:t>
            </a:r>
          </a:p>
        </p:txBody>
      </p:sp>
      <p:sp>
        <p:nvSpPr>
          <p:cNvPr id="7" name="AutoShape 7"/>
          <p:cNvSpPr>
            <a:spLocks noChangeArrowheads="1"/>
          </p:cNvSpPr>
          <p:nvPr/>
        </p:nvSpPr>
        <p:spPr bwMode="auto">
          <a:xfrm flipH="1">
            <a:off x="123825" y="1258950"/>
            <a:ext cx="7697788" cy="3446345"/>
          </a:xfrm>
          <a:prstGeom prst="roundRect">
            <a:avLst>
              <a:gd name="adj" fmla="val 16667"/>
            </a:avLst>
          </a:prstGeom>
          <a:solidFill>
            <a:schemeClr val="tx1">
              <a:lumMod val="95000"/>
            </a:schemeClr>
          </a:solidFill>
          <a:ln w="25400" algn="ctr">
            <a:solidFill>
              <a:srgbClr val="C00000"/>
            </a:solidFill>
            <a:round/>
            <a:headEnd/>
            <a:tailEnd/>
          </a:ln>
        </p:spPr>
        <p:txBody>
          <a:bodyPr lIns="36000" tIns="10800" rIns="36000" bIns="10800" anchor="ctr">
            <a:spAutoFit/>
          </a:bodyPr>
          <a:lstStyle>
            <a:lvl1pPr marL="457200" indent="-457200" defTabSz="787400" eaLnBrk="0" hangingPunct="0">
              <a:defRPr sz="1700">
                <a:solidFill>
                  <a:schemeClr val="tx1"/>
                </a:solidFill>
                <a:latin typeface="Arial" charset="0"/>
              </a:defRPr>
            </a:lvl1pPr>
            <a:lvl2pPr marL="742950" indent="-285750" defTabSz="787400" eaLnBrk="0" hangingPunct="0">
              <a:defRPr sz="1700">
                <a:solidFill>
                  <a:schemeClr val="tx1"/>
                </a:solidFill>
                <a:latin typeface="Arial" charset="0"/>
              </a:defRPr>
            </a:lvl2pPr>
            <a:lvl3pPr marL="1143000" indent="-228600" defTabSz="787400" eaLnBrk="0" hangingPunct="0">
              <a:defRPr sz="1700">
                <a:solidFill>
                  <a:schemeClr val="tx1"/>
                </a:solidFill>
                <a:latin typeface="Arial" charset="0"/>
              </a:defRPr>
            </a:lvl3pPr>
            <a:lvl4pPr marL="1600200" indent="-228600" defTabSz="787400" eaLnBrk="0" hangingPunct="0">
              <a:defRPr sz="1700">
                <a:solidFill>
                  <a:schemeClr val="tx1"/>
                </a:solidFill>
                <a:latin typeface="Arial" charset="0"/>
              </a:defRPr>
            </a:lvl4pPr>
            <a:lvl5pPr marL="2057400" indent="-228600" defTabSz="787400" eaLnBrk="0" hangingPunct="0">
              <a:defRPr sz="1700">
                <a:solidFill>
                  <a:schemeClr val="tx1"/>
                </a:solidFill>
                <a:latin typeface="Arial" charset="0"/>
              </a:defRPr>
            </a:lvl5pPr>
            <a:lvl6pPr marL="2514600" indent="-228600" defTabSz="787400" eaLnBrk="0" fontAlgn="base" hangingPunct="0">
              <a:spcBef>
                <a:spcPct val="0"/>
              </a:spcBef>
              <a:spcAft>
                <a:spcPct val="0"/>
              </a:spcAft>
              <a:defRPr sz="1700">
                <a:solidFill>
                  <a:schemeClr val="tx1"/>
                </a:solidFill>
                <a:latin typeface="Arial" charset="0"/>
              </a:defRPr>
            </a:lvl6pPr>
            <a:lvl7pPr marL="2971800" indent="-228600" defTabSz="787400" eaLnBrk="0" fontAlgn="base" hangingPunct="0">
              <a:spcBef>
                <a:spcPct val="0"/>
              </a:spcBef>
              <a:spcAft>
                <a:spcPct val="0"/>
              </a:spcAft>
              <a:defRPr sz="1700">
                <a:solidFill>
                  <a:schemeClr val="tx1"/>
                </a:solidFill>
                <a:latin typeface="Arial" charset="0"/>
              </a:defRPr>
            </a:lvl7pPr>
            <a:lvl8pPr marL="3429000" indent="-228600" defTabSz="787400" eaLnBrk="0" fontAlgn="base" hangingPunct="0">
              <a:spcBef>
                <a:spcPct val="0"/>
              </a:spcBef>
              <a:spcAft>
                <a:spcPct val="0"/>
              </a:spcAft>
              <a:defRPr sz="1700">
                <a:solidFill>
                  <a:schemeClr val="tx1"/>
                </a:solidFill>
                <a:latin typeface="Arial" charset="0"/>
              </a:defRPr>
            </a:lvl8pPr>
            <a:lvl9pPr marL="3886200" indent="-228600" defTabSz="787400" eaLnBrk="0" fontAlgn="base" hangingPunct="0">
              <a:spcBef>
                <a:spcPct val="0"/>
              </a:spcBef>
              <a:spcAft>
                <a:spcPct val="0"/>
              </a:spcAft>
              <a:defRPr sz="1700">
                <a:solidFill>
                  <a:schemeClr val="tx1"/>
                </a:solidFill>
                <a:latin typeface="Arial" charset="0"/>
              </a:defRPr>
            </a:lvl9pPr>
          </a:lstStyle>
          <a:p>
            <a:pPr algn="ctr" eaLnBrk="1" hangingPunct="1">
              <a:defRPr/>
            </a:pPr>
            <a:r>
              <a:rPr lang="it-IT" altLang="it-IT" sz="2000" b="1" dirty="0" smtClean="0">
                <a:solidFill>
                  <a:srgbClr val="C00000"/>
                </a:solidFill>
                <a:latin typeface="Arial Narrow" pitchFamily="34" charset="0"/>
              </a:rPr>
              <a:t>RAVVEDIMENTO O ADESIONE?</a:t>
            </a:r>
          </a:p>
          <a:p>
            <a:pPr eaLnBrk="1" hangingPunct="1">
              <a:defRPr/>
            </a:pPr>
            <a:endParaRPr lang="it-IT" altLang="it-IT" sz="1800" b="1" dirty="0" smtClean="0">
              <a:solidFill>
                <a:srgbClr val="C00000"/>
              </a:solidFill>
              <a:latin typeface="Arial Narrow" pitchFamily="34" charset="0"/>
            </a:endParaRPr>
          </a:p>
          <a:p>
            <a:pPr eaLnBrk="1" hangingPunct="1">
              <a:defRPr/>
            </a:pPr>
            <a:r>
              <a:rPr lang="it-IT" altLang="it-IT" sz="1800" b="1" dirty="0" smtClean="0">
                <a:solidFill>
                  <a:srgbClr val="C00000"/>
                </a:solidFill>
                <a:latin typeface="Arial Narrow" pitchFamily="34" charset="0"/>
              </a:rPr>
              <a:t>- Diverse sanzioni: 1/5 e 1/6</a:t>
            </a:r>
          </a:p>
          <a:p>
            <a:pPr eaLnBrk="1" hangingPunct="1">
              <a:defRPr/>
            </a:pPr>
            <a:r>
              <a:rPr lang="it-IT" altLang="it-IT" sz="1800" b="1" dirty="0" smtClean="0">
                <a:solidFill>
                  <a:srgbClr val="C00000"/>
                </a:solidFill>
                <a:latin typeface="Arial Narrow" pitchFamily="34" charset="0"/>
              </a:rPr>
              <a:t>- rateizzazione impossibile con </a:t>
            </a:r>
            <a:r>
              <a:rPr lang="it-IT" altLang="it-IT" sz="1800" b="1" dirty="0" err="1" smtClean="0">
                <a:solidFill>
                  <a:srgbClr val="C00000"/>
                </a:solidFill>
                <a:latin typeface="Arial Narrow" pitchFamily="34" charset="0"/>
              </a:rPr>
              <a:t>R.O</a:t>
            </a:r>
            <a:r>
              <a:rPr lang="it-IT" altLang="it-IT" sz="1800" b="1" dirty="0" smtClean="0">
                <a:solidFill>
                  <a:srgbClr val="C00000"/>
                </a:solidFill>
                <a:latin typeface="Arial Narrow" pitchFamily="34" charset="0"/>
              </a:rPr>
              <a:t>.</a:t>
            </a:r>
          </a:p>
          <a:p>
            <a:pPr eaLnBrk="1" hangingPunct="1">
              <a:defRPr/>
            </a:pPr>
            <a:r>
              <a:rPr lang="it-IT" altLang="it-IT" sz="1800" b="1" dirty="0" smtClean="0">
                <a:solidFill>
                  <a:srgbClr val="C00000"/>
                </a:solidFill>
                <a:latin typeface="Arial Narrow" pitchFamily="34" charset="0"/>
              </a:rPr>
              <a:t>- </a:t>
            </a:r>
            <a:r>
              <a:rPr lang="it-IT" altLang="it-IT" sz="1800" b="1" dirty="0" err="1" smtClean="0">
                <a:solidFill>
                  <a:srgbClr val="C00000"/>
                </a:solidFill>
                <a:latin typeface="Arial Narrow" pitchFamily="34" charset="0"/>
              </a:rPr>
              <a:t>R.O.</a:t>
            </a:r>
            <a:r>
              <a:rPr lang="it-IT" altLang="it-IT" sz="1800" b="1" dirty="0" smtClean="0">
                <a:solidFill>
                  <a:srgbClr val="C00000"/>
                </a:solidFill>
                <a:latin typeface="Arial Narrow" pitchFamily="34" charset="0"/>
              </a:rPr>
              <a:t> permette di scegliere cosa pagare</a:t>
            </a:r>
          </a:p>
          <a:p>
            <a:pPr eaLnBrk="1" hangingPunct="1">
              <a:defRPr/>
            </a:pPr>
            <a:r>
              <a:rPr lang="it-IT" altLang="it-IT" sz="1800" b="1" dirty="0" smtClean="0">
                <a:solidFill>
                  <a:srgbClr val="C00000"/>
                </a:solidFill>
                <a:latin typeface="Arial Narrow" pitchFamily="34" charset="0"/>
              </a:rPr>
              <a:t>- Effetti in campo </a:t>
            </a:r>
            <a:r>
              <a:rPr lang="it-IT" altLang="it-IT" sz="1800" b="1" dirty="0" err="1" smtClean="0">
                <a:solidFill>
                  <a:srgbClr val="C00000"/>
                </a:solidFill>
                <a:latin typeface="Arial Narrow" pitchFamily="34" charset="0"/>
              </a:rPr>
              <a:t>penal-tributario</a:t>
            </a:r>
            <a:endParaRPr lang="it-IT" altLang="it-IT" sz="1800" b="1" dirty="0" smtClean="0">
              <a:solidFill>
                <a:srgbClr val="C00000"/>
              </a:solidFill>
              <a:latin typeface="Arial Narrow" pitchFamily="34" charset="0"/>
            </a:endParaRPr>
          </a:p>
          <a:p>
            <a:pPr eaLnBrk="1" hangingPunct="1">
              <a:defRPr/>
            </a:pPr>
            <a:r>
              <a:rPr lang="it-IT" altLang="it-IT" sz="1800" b="1" dirty="0" smtClean="0">
                <a:solidFill>
                  <a:srgbClr val="C00000"/>
                </a:solidFill>
                <a:latin typeface="Arial Narrow" pitchFamily="34" charset="0"/>
              </a:rPr>
              <a:t>- </a:t>
            </a:r>
            <a:r>
              <a:rPr lang="it-IT" altLang="it-IT" sz="1800" b="1" dirty="0" err="1" smtClean="0">
                <a:solidFill>
                  <a:srgbClr val="C00000"/>
                </a:solidFill>
                <a:latin typeface="Arial Narrow" pitchFamily="34" charset="0"/>
              </a:rPr>
              <a:t>R.O.</a:t>
            </a:r>
            <a:r>
              <a:rPr lang="it-IT" altLang="it-IT" sz="1800" b="1" dirty="0" smtClean="0">
                <a:solidFill>
                  <a:srgbClr val="C00000"/>
                </a:solidFill>
                <a:latin typeface="Arial Narrow" pitchFamily="34" charset="0"/>
              </a:rPr>
              <a:t> non produce la cristallizzazione della pretesa tributaria</a:t>
            </a:r>
          </a:p>
          <a:p>
            <a:pPr eaLnBrk="1" hangingPunct="1">
              <a:defRPr/>
            </a:pPr>
            <a:r>
              <a:rPr lang="it-IT" altLang="it-IT" sz="1800" b="1" dirty="0" smtClean="0">
                <a:solidFill>
                  <a:srgbClr val="C00000"/>
                </a:solidFill>
                <a:latin typeface="Arial Narrow" pitchFamily="34" charset="0"/>
              </a:rPr>
              <a:t>- Il </a:t>
            </a:r>
            <a:r>
              <a:rPr lang="it-IT" altLang="it-IT" sz="1800" b="1" dirty="0" err="1" smtClean="0">
                <a:solidFill>
                  <a:srgbClr val="C00000"/>
                </a:solidFill>
                <a:latin typeface="Arial Narrow" pitchFamily="34" charset="0"/>
              </a:rPr>
              <a:t>R.O.</a:t>
            </a:r>
            <a:r>
              <a:rPr lang="it-IT" altLang="it-IT" sz="1800" b="1" dirty="0" smtClean="0">
                <a:solidFill>
                  <a:srgbClr val="C00000"/>
                </a:solidFill>
                <a:latin typeface="Arial Narrow" pitchFamily="34" charset="0"/>
              </a:rPr>
              <a:t> e il cumulo giuridico</a:t>
            </a:r>
          </a:p>
          <a:p>
            <a:pPr eaLnBrk="1" hangingPunct="1">
              <a:defRPr/>
            </a:pPr>
            <a:r>
              <a:rPr lang="it-IT" altLang="it-IT" sz="1800" b="1" dirty="0" smtClean="0">
                <a:solidFill>
                  <a:srgbClr val="C00000"/>
                </a:solidFill>
                <a:latin typeface="Arial Narrow" pitchFamily="34" charset="0"/>
              </a:rPr>
              <a:t>	- il ravvedimento dell'omesso versamento in dichiarazione Iva</a:t>
            </a:r>
          </a:p>
          <a:p>
            <a:pPr eaLnBrk="1" hangingPunct="1">
              <a:defRPr/>
            </a:pPr>
            <a:r>
              <a:rPr lang="it-IT" altLang="it-IT" sz="1800" b="1" dirty="0" smtClean="0">
                <a:solidFill>
                  <a:srgbClr val="C00000"/>
                </a:solidFill>
                <a:latin typeface="Arial Narrow" pitchFamily="34" charset="0"/>
              </a:rPr>
              <a:t>- sanzione unica su più anni e scomputo dei pagamenti in caso di acquiescenza: la nota 159135 dell’11 settembre 2001.</a:t>
            </a:r>
            <a:r>
              <a:rPr lang="it-IT" altLang="it-IT" sz="2000" b="1" dirty="0" smtClean="0">
                <a:solidFill>
                  <a:srgbClr val="C00000"/>
                </a:solidFill>
                <a:latin typeface="Arial Narrow" pitchFamily="34" charset="0"/>
              </a:rPr>
              <a:t> </a:t>
            </a:r>
          </a:p>
        </p:txBody>
      </p:sp>
    </p:spTree>
  </p:cSld>
  <p:clrMapOvr>
    <a:masterClrMapping/>
  </p:clrMapOvr>
  <p:transition spd="med">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80158" y="1792461"/>
            <a:ext cx="4477508" cy="400110"/>
          </a:xfrm>
          <a:prstGeom prst="rect">
            <a:avLst/>
          </a:prstGeom>
          <a:noFill/>
        </p:spPr>
        <p:txBody>
          <a:bodyPr wrap="none" rtlCol="0">
            <a:spAutoFit/>
          </a:bodyPr>
          <a:lstStyle/>
          <a:p>
            <a:r>
              <a:rPr lang="it-IT" sz="2000" b="1" dirty="0" smtClean="0">
                <a:solidFill>
                  <a:srgbClr val="C00000"/>
                </a:solidFill>
                <a:latin typeface="Arial Narrow" pitchFamily="34" charset="0"/>
              </a:rPr>
              <a:t>Le dichiarazione annuale iva 2016 - novità</a:t>
            </a:r>
            <a:endParaRPr lang="it-IT" sz="2000" b="1" dirty="0">
              <a:solidFill>
                <a:srgbClr val="C00000"/>
              </a:solidFill>
              <a:latin typeface="Arial Narrow" pitchFamily="34" charset="0"/>
            </a:endParaRPr>
          </a:p>
        </p:txBody>
      </p:sp>
    </p:spTree>
  </p:cSld>
  <p:clrMapOvr>
    <a:masterClrMapping/>
  </p:clrMapOvr>
  <p:transition spd="med">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12206" y="784349"/>
            <a:ext cx="5472608" cy="369332"/>
          </a:xfrm>
          <a:prstGeom prst="rect">
            <a:avLst/>
          </a:prstGeom>
          <a:noFill/>
        </p:spPr>
        <p:txBody>
          <a:bodyPr wrap="square" rtlCol="0">
            <a:spAutoFit/>
          </a:bodyPr>
          <a:lstStyle/>
          <a:p>
            <a:pPr algn="r"/>
            <a:r>
              <a:rPr lang="it-IT" sz="1800" b="1" dirty="0" smtClean="0">
                <a:solidFill>
                  <a:srgbClr val="C00000"/>
                </a:solidFill>
                <a:latin typeface="Cambria" panose="02040503050406030204" pitchFamily="18" charset="0"/>
              </a:rPr>
              <a:t>Dichiarazione Iva 2016 - novità</a:t>
            </a:r>
            <a:endParaRPr lang="it-IT" b="1" dirty="0"/>
          </a:p>
        </p:txBody>
      </p:sp>
      <p:pic>
        <p:nvPicPr>
          <p:cNvPr id="1027" name="Picture 3"/>
          <p:cNvPicPr>
            <a:picLocks noChangeAspect="1" noChangeArrowheads="1"/>
          </p:cNvPicPr>
          <p:nvPr/>
        </p:nvPicPr>
        <p:blipFill>
          <a:blip r:embed="rId3" cstate="print"/>
          <a:srcRect/>
          <a:stretch>
            <a:fillRect/>
          </a:stretch>
        </p:blipFill>
        <p:spPr bwMode="auto">
          <a:xfrm>
            <a:off x="1273175" y="1452563"/>
            <a:ext cx="5476875" cy="2838450"/>
          </a:xfrm>
          <a:prstGeom prst="rect">
            <a:avLst/>
          </a:prstGeom>
          <a:noFill/>
          <a:ln w="9525">
            <a:noFill/>
            <a:miter lim="800000"/>
            <a:headEnd/>
            <a:tailEnd/>
          </a:ln>
        </p:spPr>
      </p:pic>
      <p:sp>
        <p:nvSpPr>
          <p:cNvPr id="8" name="Freccia a destra 7"/>
          <p:cNvSpPr/>
          <p:nvPr/>
        </p:nvSpPr>
        <p:spPr bwMode="auto">
          <a:xfrm>
            <a:off x="844054" y="2872581"/>
            <a:ext cx="1008112" cy="144016"/>
          </a:xfrm>
          <a:prstGeom prst="rightArrow">
            <a:avLst/>
          </a:prstGeom>
          <a:solidFill>
            <a:schemeClr val="accent1"/>
          </a:solidFill>
          <a:ln w="25400" cap="flat" cmpd="sng" algn="ctr">
            <a:solidFill>
              <a:schemeClr val="tx1"/>
            </a:solidFill>
            <a:prstDash val="solid"/>
            <a:round/>
            <a:headEnd type="none" w="med" len="med"/>
            <a:tailEnd type="none" w="med" len="med"/>
          </a:ln>
          <a:effectLst/>
        </p:spPr>
        <p:txBody>
          <a:bodyPr vert="horz" wrap="square" lIns="91440" tIns="10800" rIns="91440" bIns="10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700" b="0" i="0" u="none" strike="noStrike" cap="none" normalizeH="0" baseline="0" smtClean="0">
              <a:ln>
                <a:noFill/>
              </a:ln>
              <a:solidFill>
                <a:schemeClr val="tx1"/>
              </a:solidFill>
              <a:effectLst/>
              <a:latin typeface="Arial" charset="0"/>
            </a:endParaRPr>
          </a:p>
        </p:txBody>
      </p:sp>
      <p:sp>
        <p:nvSpPr>
          <p:cNvPr id="11" name="Freccia a destra 10"/>
          <p:cNvSpPr/>
          <p:nvPr/>
        </p:nvSpPr>
        <p:spPr bwMode="auto">
          <a:xfrm>
            <a:off x="195982" y="3736677"/>
            <a:ext cx="1008112" cy="144016"/>
          </a:xfrm>
          <a:prstGeom prst="rightArrow">
            <a:avLst/>
          </a:prstGeom>
          <a:solidFill>
            <a:schemeClr val="accent1"/>
          </a:solidFill>
          <a:ln w="25400" cap="flat" cmpd="sng" algn="ctr">
            <a:solidFill>
              <a:schemeClr val="tx1"/>
            </a:solidFill>
            <a:prstDash val="solid"/>
            <a:round/>
            <a:headEnd type="none" w="med" len="med"/>
            <a:tailEnd type="none" w="med" len="med"/>
          </a:ln>
          <a:effectLst/>
        </p:spPr>
        <p:txBody>
          <a:bodyPr vert="horz" wrap="square" lIns="91440" tIns="10800" rIns="91440" bIns="10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7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391268176"/>
      </p:ext>
    </p:extLst>
  </p:cSld>
  <p:clrMapOvr>
    <a:masterClrMapping/>
  </p:clrMapOvr>
  <p:transition spd="slow">
    <p:blinds dir="ver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12206" y="784349"/>
            <a:ext cx="5472608" cy="369332"/>
          </a:xfrm>
          <a:prstGeom prst="rect">
            <a:avLst/>
          </a:prstGeom>
          <a:noFill/>
        </p:spPr>
        <p:txBody>
          <a:bodyPr wrap="square" rtlCol="0">
            <a:spAutoFit/>
          </a:bodyPr>
          <a:lstStyle/>
          <a:p>
            <a:pPr algn="r"/>
            <a:r>
              <a:rPr lang="it-IT" sz="1800" b="1" dirty="0" smtClean="0">
                <a:solidFill>
                  <a:srgbClr val="C00000"/>
                </a:solidFill>
                <a:latin typeface="Cambria" panose="02040503050406030204" pitchFamily="18" charset="0"/>
              </a:rPr>
              <a:t>Dichiarazione Iva 2016 - novità</a:t>
            </a:r>
            <a:endParaRPr lang="it-IT" b="1" dirty="0"/>
          </a:p>
        </p:txBody>
      </p:sp>
      <p:pic>
        <p:nvPicPr>
          <p:cNvPr id="6146" name="Picture 2"/>
          <p:cNvPicPr>
            <a:picLocks noChangeAspect="1" noChangeArrowheads="1"/>
          </p:cNvPicPr>
          <p:nvPr/>
        </p:nvPicPr>
        <p:blipFill>
          <a:blip r:embed="rId3" cstate="print"/>
          <a:srcRect/>
          <a:stretch>
            <a:fillRect/>
          </a:stretch>
        </p:blipFill>
        <p:spPr bwMode="auto">
          <a:xfrm>
            <a:off x="906463" y="2500313"/>
            <a:ext cx="6210300" cy="742950"/>
          </a:xfrm>
          <a:prstGeom prst="rect">
            <a:avLst/>
          </a:prstGeom>
          <a:noFill/>
          <a:ln w="9525">
            <a:noFill/>
            <a:miter lim="800000"/>
            <a:headEnd/>
            <a:tailEnd/>
          </a:ln>
        </p:spPr>
      </p:pic>
      <p:sp>
        <p:nvSpPr>
          <p:cNvPr id="7" name="Freccia a destra 6"/>
          <p:cNvSpPr/>
          <p:nvPr/>
        </p:nvSpPr>
        <p:spPr bwMode="auto">
          <a:xfrm>
            <a:off x="1636142" y="3016597"/>
            <a:ext cx="1440160" cy="216024"/>
          </a:xfrm>
          <a:prstGeom prst="rightArrow">
            <a:avLst/>
          </a:prstGeom>
          <a:solidFill>
            <a:schemeClr val="accent1"/>
          </a:solidFill>
          <a:ln w="25400" cap="flat" cmpd="sng" algn="ctr">
            <a:solidFill>
              <a:schemeClr val="tx1"/>
            </a:solidFill>
            <a:prstDash val="solid"/>
            <a:round/>
            <a:headEnd type="none" w="med" len="med"/>
            <a:tailEnd type="none" w="med" len="med"/>
          </a:ln>
          <a:effectLst/>
        </p:spPr>
        <p:txBody>
          <a:bodyPr vert="horz" wrap="square" lIns="91440" tIns="10800" rIns="91440" bIns="10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7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391268176"/>
      </p:ext>
    </p:extLst>
  </p:cSld>
  <p:clrMapOvr>
    <a:masterClrMapping/>
  </p:clrMapOvr>
  <p:transition spd="slow">
    <p:blinds dir="ver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12206" y="784349"/>
            <a:ext cx="5472608" cy="369332"/>
          </a:xfrm>
          <a:prstGeom prst="rect">
            <a:avLst/>
          </a:prstGeom>
          <a:noFill/>
        </p:spPr>
        <p:txBody>
          <a:bodyPr wrap="square" rtlCol="0">
            <a:spAutoFit/>
          </a:bodyPr>
          <a:lstStyle/>
          <a:p>
            <a:pPr algn="r"/>
            <a:r>
              <a:rPr lang="it-IT" sz="1800" b="1" dirty="0" smtClean="0">
                <a:solidFill>
                  <a:srgbClr val="C00000"/>
                </a:solidFill>
                <a:latin typeface="Cambria" panose="02040503050406030204" pitchFamily="18" charset="0"/>
              </a:rPr>
              <a:t>Dichiarazione Iva 2016 - novità</a:t>
            </a:r>
            <a:endParaRPr lang="it-IT" b="1" dirty="0"/>
          </a:p>
        </p:txBody>
      </p:sp>
      <p:pic>
        <p:nvPicPr>
          <p:cNvPr id="2051" name="Picture 3"/>
          <p:cNvPicPr>
            <a:picLocks noChangeAspect="1" noChangeArrowheads="1"/>
          </p:cNvPicPr>
          <p:nvPr/>
        </p:nvPicPr>
        <p:blipFill>
          <a:blip r:embed="rId3" cstate="print"/>
          <a:srcRect/>
          <a:stretch>
            <a:fillRect/>
          </a:stretch>
        </p:blipFill>
        <p:spPr bwMode="auto">
          <a:xfrm>
            <a:off x="484014" y="1195387"/>
            <a:ext cx="6912768" cy="3405385"/>
          </a:xfrm>
          <a:prstGeom prst="rect">
            <a:avLst/>
          </a:prstGeom>
          <a:noFill/>
          <a:ln w="9525">
            <a:noFill/>
            <a:miter lim="800000"/>
            <a:headEnd/>
            <a:tailEnd/>
          </a:ln>
        </p:spPr>
      </p:pic>
      <p:sp>
        <p:nvSpPr>
          <p:cNvPr id="6" name="Freccia a destra 5"/>
          <p:cNvSpPr/>
          <p:nvPr/>
        </p:nvSpPr>
        <p:spPr bwMode="auto">
          <a:xfrm>
            <a:off x="412006" y="4240733"/>
            <a:ext cx="936104" cy="216024"/>
          </a:xfrm>
          <a:prstGeom prst="rightArrow">
            <a:avLst/>
          </a:prstGeom>
          <a:solidFill>
            <a:schemeClr val="accent1"/>
          </a:solidFill>
          <a:ln w="25400" cap="flat" cmpd="sng" algn="ctr">
            <a:solidFill>
              <a:schemeClr val="tx1"/>
            </a:solidFill>
            <a:prstDash val="solid"/>
            <a:round/>
            <a:headEnd type="none" w="med" len="med"/>
            <a:tailEnd type="none" w="med" len="med"/>
          </a:ln>
          <a:effectLst/>
        </p:spPr>
        <p:txBody>
          <a:bodyPr vert="horz" wrap="square" lIns="91440" tIns="10800" rIns="91440" bIns="10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700" b="0" i="0" u="none" strike="noStrike" cap="none" normalizeH="0" baseline="0" smtClean="0">
              <a:ln>
                <a:noFill/>
              </a:ln>
              <a:solidFill>
                <a:schemeClr val="tx1"/>
              </a:solidFill>
              <a:effectLst/>
              <a:latin typeface="Arial" charset="0"/>
            </a:endParaRPr>
          </a:p>
        </p:txBody>
      </p:sp>
      <p:sp>
        <p:nvSpPr>
          <p:cNvPr id="7" name="Freccia a destra 6"/>
          <p:cNvSpPr/>
          <p:nvPr/>
        </p:nvSpPr>
        <p:spPr bwMode="auto">
          <a:xfrm>
            <a:off x="564406" y="3592661"/>
            <a:ext cx="936104" cy="216024"/>
          </a:xfrm>
          <a:prstGeom prst="rightArrow">
            <a:avLst/>
          </a:prstGeom>
          <a:solidFill>
            <a:schemeClr val="accent1"/>
          </a:solidFill>
          <a:ln w="25400" cap="flat" cmpd="sng" algn="ctr">
            <a:solidFill>
              <a:schemeClr val="tx1"/>
            </a:solidFill>
            <a:prstDash val="solid"/>
            <a:round/>
            <a:headEnd type="none" w="med" len="med"/>
            <a:tailEnd type="none" w="med" len="med"/>
          </a:ln>
          <a:effectLst/>
        </p:spPr>
        <p:txBody>
          <a:bodyPr vert="horz" wrap="square" lIns="91440" tIns="10800" rIns="91440" bIns="10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700" b="0" i="0" u="none" strike="noStrike" cap="none" normalizeH="0" baseline="0" smtClean="0">
              <a:ln>
                <a:noFill/>
              </a:ln>
              <a:solidFill>
                <a:schemeClr val="tx1"/>
              </a:solidFill>
              <a:effectLst/>
              <a:latin typeface="Arial" charset="0"/>
            </a:endParaRPr>
          </a:p>
        </p:txBody>
      </p:sp>
      <p:sp>
        <p:nvSpPr>
          <p:cNvPr id="8" name="Freccia a destra 7"/>
          <p:cNvSpPr/>
          <p:nvPr/>
        </p:nvSpPr>
        <p:spPr bwMode="auto">
          <a:xfrm>
            <a:off x="628030" y="3952701"/>
            <a:ext cx="792088" cy="216024"/>
          </a:xfrm>
          <a:prstGeom prst="rightArrow">
            <a:avLst/>
          </a:prstGeom>
          <a:solidFill>
            <a:schemeClr val="accent1"/>
          </a:solidFill>
          <a:ln w="25400" cap="flat" cmpd="sng" algn="ctr">
            <a:solidFill>
              <a:schemeClr val="tx1"/>
            </a:solidFill>
            <a:prstDash val="solid"/>
            <a:round/>
            <a:headEnd type="none" w="med" len="med"/>
            <a:tailEnd type="none" w="med" len="med"/>
          </a:ln>
          <a:effectLst/>
        </p:spPr>
        <p:txBody>
          <a:bodyPr vert="horz" wrap="square" lIns="91440" tIns="10800" rIns="91440" bIns="10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7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391268176"/>
      </p:ext>
    </p:extLst>
  </p:cSld>
  <p:clrMapOvr>
    <a:masterClrMapping/>
  </p:clrMapOvr>
  <p:transition spd="slow">
    <p:blinds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372446" y="568325"/>
            <a:ext cx="2880320" cy="646331"/>
          </a:xfrm>
          <a:prstGeom prst="rect">
            <a:avLst/>
          </a:prstGeom>
          <a:noFill/>
        </p:spPr>
        <p:txBody>
          <a:bodyPr wrap="square" rtlCol="0">
            <a:spAutoFit/>
          </a:bodyPr>
          <a:lstStyle/>
          <a:p>
            <a:r>
              <a:rPr lang="it-IT" sz="1800" b="1" dirty="0" smtClean="0">
                <a:solidFill>
                  <a:srgbClr val="C00000"/>
                </a:solidFill>
                <a:latin typeface="Cambria" panose="02040503050406030204" pitchFamily="18" charset="0"/>
              </a:rPr>
              <a:t>COSA CAMBIA? </a:t>
            </a:r>
            <a:br>
              <a:rPr lang="it-IT" sz="1800" b="1" dirty="0" smtClean="0">
                <a:solidFill>
                  <a:srgbClr val="C00000"/>
                </a:solidFill>
                <a:latin typeface="Cambria" panose="02040503050406030204" pitchFamily="18" charset="0"/>
              </a:rPr>
            </a:br>
            <a:r>
              <a:rPr lang="it-IT" sz="1800" b="1" dirty="0" smtClean="0">
                <a:solidFill>
                  <a:srgbClr val="C00000"/>
                </a:solidFill>
                <a:latin typeface="Cambria" panose="02040503050406030204" pitchFamily="18" charset="0"/>
              </a:rPr>
              <a:t>Regime contributivo</a:t>
            </a:r>
            <a:endParaRPr lang="it-IT" b="1" dirty="0"/>
          </a:p>
        </p:txBody>
      </p:sp>
      <p:sp>
        <p:nvSpPr>
          <p:cNvPr id="4" name="CasellaDiTesto 3"/>
          <p:cNvSpPr txBox="1"/>
          <p:nvPr/>
        </p:nvSpPr>
        <p:spPr>
          <a:xfrm>
            <a:off x="988070" y="1432421"/>
            <a:ext cx="6480720" cy="2508379"/>
          </a:xfrm>
          <a:prstGeom prst="rect">
            <a:avLst/>
          </a:prstGeom>
          <a:noFill/>
        </p:spPr>
        <p:txBody>
          <a:bodyPr wrap="square" rtlCol="0">
            <a:spAutoFit/>
          </a:bodyPr>
          <a:lstStyle/>
          <a:p>
            <a:pPr algn="just"/>
            <a:r>
              <a:rPr lang="it-IT" sz="2000" dirty="0">
                <a:solidFill>
                  <a:srgbClr val="C00000"/>
                </a:solidFill>
                <a:latin typeface="Cambria" panose="02040503050406030204" pitchFamily="18" charset="0"/>
              </a:rPr>
              <a:t>Viene </a:t>
            </a:r>
            <a:r>
              <a:rPr lang="it-IT" sz="2000" dirty="0" smtClean="0">
                <a:solidFill>
                  <a:srgbClr val="C00000"/>
                </a:solidFill>
                <a:latin typeface="Cambria" panose="02040503050406030204" pitchFamily="18" charset="0"/>
              </a:rPr>
              <a:t>prevista un’agevolazione contributiva</a:t>
            </a:r>
          </a:p>
          <a:p>
            <a:pPr algn="just"/>
            <a:endParaRPr lang="it-IT" sz="2000" dirty="0">
              <a:solidFill>
                <a:srgbClr val="C00000"/>
              </a:solidFill>
              <a:latin typeface="Cambria" panose="02040503050406030204" pitchFamily="18" charset="0"/>
            </a:endParaRPr>
          </a:p>
          <a:p>
            <a:pPr algn="just"/>
            <a:r>
              <a:rPr lang="it-IT" sz="2000" dirty="0" smtClean="0">
                <a:solidFill>
                  <a:srgbClr val="C00000"/>
                </a:solidFill>
                <a:latin typeface="Cambria" panose="02040503050406030204" pitchFamily="18" charset="0"/>
              </a:rPr>
              <a:t>- riduzione </a:t>
            </a:r>
            <a:r>
              <a:rPr lang="it-IT" sz="2000" dirty="0">
                <a:solidFill>
                  <a:srgbClr val="C00000"/>
                </a:solidFill>
                <a:latin typeface="Cambria" panose="02040503050406030204" pitchFamily="18" charset="0"/>
              </a:rPr>
              <a:t>del 35% </a:t>
            </a:r>
            <a:r>
              <a:rPr lang="it-IT" sz="2000" dirty="0" smtClean="0">
                <a:solidFill>
                  <a:srgbClr val="C00000"/>
                </a:solidFill>
                <a:latin typeface="Cambria" panose="02040503050406030204" pitchFamily="18" charset="0"/>
              </a:rPr>
              <a:t>del reddito assoggettato a contribuzione IVS </a:t>
            </a:r>
            <a:r>
              <a:rPr lang="it-IT" sz="2000" dirty="0">
                <a:solidFill>
                  <a:srgbClr val="C00000"/>
                </a:solidFill>
                <a:latin typeface="Cambria" panose="02040503050406030204" pitchFamily="18" charset="0"/>
              </a:rPr>
              <a:t>(non anche della Gestione </a:t>
            </a:r>
            <a:r>
              <a:rPr lang="it-IT" sz="2000" dirty="0" smtClean="0">
                <a:solidFill>
                  <a:srgbClr val="C00000"/>
                </a:solidFill>
                <a:latin typeface="Cambria" panose="02040503050406030204" pitchFamily="18" charset="0"/>
              </a:rPr>
              <a:t>Separata</a:t>
            </a:r>
            <a:r>
              <a:rPr lang="it-IT" sz="2000" dirty="0">
                <a:solidFill>
                  <a:srgbClr val="C00000"/>
                </a:solidFill>
                <a:latin typeface="Cambria" panose="02040503050406030204" pitchFamily="18" charset="0"/>
              </a:rPr>
              <a:t>)</a:t>
            </a:r>
          </a:p>
          <a:p>
            <a:pPr algn="just"/>
            <a:r>
              <a:rPr lang="it-IT" sz="2000" dirty="0" smtClean="0">
                <a:solidFill>
                  <a:srgbClr val="C00000"/>
                </a:solidFill>
                <a:latin typeface="Cambria" panose="02040503050406030204" pitchFamily="18" charset="0"/>
              </a:rPr>
              <a:t/>
            </a:r>
            <a:br>
              <a:rPr lang="it-IT" sz="2000" dirty="0" smtClean="0">
                <a:solidFill>
                  <a:srgbClr val="C00000"/>
                </a:solidFill>
                <a:latin typeface="Cambria" panose="02040503050406030204" pitchFamily="18" charset="0"/>
              </a:rPr>
            </a:br>
            <a:r>
              <a:rPr lang="it-IT" sz="2000" dirty="0" smtClean="0">
                <a:solidFill>
                  <a:srgbClr val="C00000"/>
                </a:solidFill>
                <a:latin typeface="Cambria" panose="02040503050406030204" pitchFamily="18" charset="0"/>
              </a:rPr>
              <a:t>- resta però ferma l’applicazione </a:t>
            </a:r>
            <a:r>
              <a:rPr lang="it-IT" sz="2000" dirty="0">
                <a:solidFill>
                  <a:srgbClr val="C00000"/>
                </a:solidFill>
                <a:latin typeface="Cambria" panose="02040503050406030204" pitchFamily="18" charset="0"/>
              </a:rPr>
              <a:t>del minimale contributivo (a differenza di quanto previsto fino al 2015).</a:t>
            </a:r>
          </a:p>
          <a:p>
            <a:pPr algn="just"/>
            <a:endParaRPr lang="it-IT" dirty="0"/>
          </a:p>
        </p:txBody>
      </p:sp>
    </p:spTree>
    <p:extLst>
      <p:ext uri="{BB962C8B-B14F-4D97-AF65-F5344CB8AC3E}">
        <p14:creationId xmlns:p14="http://schemas.microsoft.com/office/powerpoint/2010/main" val="2907705581"/>
      </p:ext>
    </p:extLst>
  </p:cSld>
  <p:clrMapOvr>
    <a:masterClrMapping/>
  </p:clrMapOvr>
  <p:transition spd="slow">
    <p:blinds dir="ver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12206" y="784349"/>
            <a:ext cx="5472608" cy="369332"/>
          </a:xfrm>
          <a:prstGeom prst="rect">
            <a:avLst/>
          </a:prstGeom>
          <a:noFill/>
        </p:spPr>
        <p:txBody>
          <a:bodyPr wrap="square" rtlCol="0">
            <a:spAutoFit/>
          </a:bodyPr>
          <a:lstStyle/>
          <a:p>
            <a:pPr algn="r"/>
            <a:r>
              <a:rPr lang="it-IT" sz="1800" b="1" dirty="0" smtClean="0">
                <a:solidFill>
                  <a:srgbClr val="C00000"/>
                </a:solidFill>
                <a:latin typeface="Cambria" panose="02040503050406030204" pitchFamily="18" charset="0"/>
              </a:rPr>
              <a:t>Dichiarazione Iva 2016 - novità</a:t>
            </a:r>
            <a:endParaRPr lang="it-IT" b="1" dirty="0"/>
          </a:p>
        </p:txBody>
      </p:sp>
      <p:pic>
        <p:nvPicPr>
          <p:cNvPr id="3074" name="Picture 2"/>
          <p:cNvPicPr>
            <a:picLocks noChangeAspect="1" noChangeArrowheads="1"/>
          </p:cNvPicPr>
          <p:nvPr/>
        </p:nvPicPr>
        <p:blipFill>
          <a:blip r:embed="rId3" cstate="print"/>
          <a:srcRect/>
          <a:stretch>
            <a:fillRect/>
          </a:stretch>
        </p:blipFill>
        <p:spPr bwMode="auto">
          <a:xfrm>
            <a:off x="916061" y="1490663"/>
            <a:ext cx="6687373" cy="2101998"/>
          </a:xfrm>
          <a:prstGeom prst="rect">
            <a:avLst/>
          </a:prstGeom>
          <a:noFill/>
          <a:ln w="9525">
            <a:noFill/>
            <a:miter lim="800000"/>
            <a:headEnd/>
            <a:tailEnd/>
          </a:ln>
        </p:spPr>
      </p:pic>
      <p:sp>
        <p:nvSpPr>
          <p:cNvPr id="7" name="CasellaDiTesto 6"/>
          <p:cNvSpPr txBox="1"/>
          <p:nvPr/>
        </p:nvSpPr>
        <p:spPr>
          <a:xfrm>
            <a:off x="628030" y="3952701"/>
            <a:ext cx="7181774" cy="830997"/>
          </a:xfrm>
          <a:prstGeom prst="rect">
            <a:avLst/>
          </a:prstGeom>
          <a:noFill/>
        </p:spPr>
        <p:txBody>
          <a:bodyPr wrap="none" rtlCol="0">
            <a:spAutoFit/>
          </a:bodyPr>
          <a:lstStyle/>
          <a:p>
            <a:r>
              <a:rPr lang="it-IT" sz="1600" b="1" dirty="0" smtClean="0">
                <a:solidFill>
                  <a:srgbClr val="C00000"/>
                </a:solidFill>
                <a:latin typeface="Arial Narrow" pitchFamily="34" charset="0"/>
              </a:rPr>
              <a:t>Per le operazioni precedenti il 12/2/15, l’indicazione del campo 2 (protocollo telematico) </a:t>
            </a:r>
            <a:br>
              <a:rPr lang="it-IT" sz="1600" b="1" dirty="0" smtClean="0">
                <a:solidFill>
                  <a:srgbClr val="C00000"/>
                </a:solidFill>
                <a:latin typeface="Arial Narrow" pitchFamily="34" charset="0"/>
              </a:rPr>
            </a:br>
            <a:r>
              <a:rPr lang="it-IT" sz="1600" b="1" dirty="0" smtClean="0">
                <a:solidFill>
                  <a:srgbClr val="C00000"/>
                </a:solidFill>
                <a:latin typeface="Arial Narrow" pitchFamily="34" charset="0"/>
              </a:rPr>
              <a:t>viene sostituita da quella del campo 3 (numero dichiarazione di intento assegnato alla</a:t>
            </a:r>
            <a:br>
              <a:rPr lang="it-IT" sz="1600" b="1" dirty="0" smtClean="0">
                <a:solidFill>
                  <a:srgbClr val="C00000"/>
                </a:solidFill>
                <a:latin typeface="Arial Narrow" pitchFamily="34" charset="0"/>
              </a:rPr>
            </a:br>
            <a:r>
              <a:rPr lang="it-IT" sz="1600" b="1" dirty="0" smtClean="0">
                <a:solidFill>
                  <a:srgbClr val="C00000"/>
                </a:solidFill>
                <a:latin typeface="Arial Narrow" pitchFamily="34" charset="0"/>
              </a:rPr>
              <a:t>dichiarazione di intento da parte dell’esportatore abituale)</a:t>
            </a:r>
            <a:endParaRPr lang="it-IT" sz="1600" b="1" dirty="0">
              <a:solidFill>
                <a:srgbClr val="C00000"/>
              </a:solidFill>
              <a:latin typeface="Arial Narrow" pitchFamily="34" charset="0"/>
            </a:endParaRPr>
          </a:p>
        </p:txBody>
      </p:sp>
    </p:spTree>
    <p:extLst>
      <p:ext uri="{BB962C8B-B14F-4D97-AF65-F5344CB8AC3E}">
        <p14:creationId xmlns:p14="http://schemas.microsoft.com/office/powerpoint/2010/main" val="2391268176"/>
      </p:ext>
    </p:extLst>
  </p:cSld>
  <p:clrMapOvr>
    <a:masterClrMapping/>
  </p:clrMapOvr>
  <p:transition spd="slow">
    <p:blinds dir="ver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12206" y="784349"/>
            <a:ext cx="5472608" cy="369332"/>
          </a:xfrm>
          <a:prstGeom prst="rect">
            <a:avLst/>
          </a:prstGeom>
          <a:noFill/>
        </p:spPr>
        <p:txBody>
          <a:bodyPr wrap="square" rtlCol="0">
            <a:spAutoFit/>
          </a:bodyPr>
          <a:lstStyle/>
          <a:p>
            <a:pPr algn="r"/>
            <a:r>
              <a:rPr lang="it-IT" sz="1800" b="1" dirty="0" smtClean="0">
                <a:solidFill>
                  <a:srgbClr val="C00000"/>
                </a:solidFill>
                <a:latin typeface="Cambria" panose="02040503050406030204" pitchFamily="18" charset="0"/>
              </a:rPr>
              <a:t>Dichiarazione Iva 2016 - novità</a:t>
            </a:r>
            <a:endParaRPr lang="it-IT" b="1" dirty="0"/>
          </a:p>
        </p:txBody>
      </p:sp>
      <p:sp>
        <p:nvSpPr>
          <p:cNvPr id="7" name="CasellaDiTesto 6"/>
          <p:cNvSpPr txBox="1"/>
          <p:nvPr/>
        </p:nvSpPr>
        <p:spPr>
          <a:xfrm>
            <a:off x="628030" y="3952701"/>
            <a:ext cx="7181774" cy="830997"/>
          </a:xfrm>
          <a:prstGeom prst="rect">
            <a:avLst/>
          </a:prstGeom>
          <a:noFill/>
        </p:spPr>
        <p:txBody>
          <a:bodyPr wrap="none" rtlCol="0">
            <a:spAutoFit/>
          </a:bodyPr>
          <a:lstStyle/>
          <a:p>
            <a:r>
              <a:rPr lang="it-IT" sz="1600" b="1" dirty="0" smtClean="0">
                <a:solidFill>
                  <a:srgbClr val="C00000"/>
                </a:solidFill>
                <a:latin typeface="Arial Narrow" pitchFamily="34" charset="0"/>
              </a:rPr>
              <a:t>Per le operazioni precedenti il 12/2/15, l’indicazione del campo 2 (protocollo telematico) </a:t>
            </a:r>
            <a:br>
              <a:rPr lang="it-IT" sz="1600" b="1" dirty="0" smtClean="0">
                <a:solidFill>
                  <a:srgbClr val="C00000"/>
                </a:solidFill>
                <a:latin typeface="Arial Narrow" pitchFamily="34" charset="0"/>
              </a:rPr>
            </a:br>
            <a:r>
              <a:rPr lang="it-IT" sz="1600" b="1" dirty="0" smtClean="0">
                <a:solidFill>
                  <a:srgbClr val="C00000"/>
                </a:solidFill>
                <a:latin typeface="Arial Narrow" pitchFamily="34" charset="0"/>
              </a:rPr>
              <a:t>viene sostituita da quella del campo 3 (numero dichiarazione di intento assegnato alla</a:t>
            </a:r>
            <a:br>
              <a:rPr lang="it-IT" sz="1600" b="1" dirty="0" smtClean="0">
                <a:solidFill>
                  <a:srgbClr val="C00000"/>
                </a:solidFill>
                <a:latin typeface="Arial Narrow" pitchFamily="34" charset="0"/>
              </a:rPr>
            </a:br>
            <a:r>
              <a:rPr lang="it-IT" sz="1600" b="1" dirty="0" smtClean="0">
                <a:solidFill>
                  <a:srgbClr val="C00000"/>
                </a:solidFill>
                <a:latin typeface="Arial Narrow" pitchFamily="34" charset="0"/>
              </a:rPr>
              <a:t>dichiarazione di intento da parte dell’esportatore abituale)</a:t>
            </a:r>
            <a:endParaRPr lang="it-IT" sz="1600" b="1" dirty="0">
              <a:solidFill>
                <a:srgbClr val="C00000"/>
              </a:solidFill>
              <a:latin typeface="Arial Narrow"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628030" y="1847851"/>
            <a:ext cx="6840760" cy="1422402"/>
          </a:xfrm>
          <a:prstGeom prst="rect">
            <a:avLst/>
          </a:prstGeom>
          <a:noFill/>
          <a:ln w="9525">
            <a:noFill/>
            <a:miter lim="800000"/>
            <a:headEnd/>
            <a:tailEnd/>
          </a:ln>
        </p:spPr>
      </p:pic>
      <p:sp>
        <p:nvSpPr>
          <p:cNvPr id="6" name="Freccia in giù 5"/>
          <p:cNvSpPr/>
          <p:nvPr/>
        </p:nvSpPr>
        <p:spPr bwMode="auto">
          <a:xfrm>
            <a:off x="4588470" y="2296517"/>
            <a:ext cx="144016" cy="432048"/>
          </a:xfrm>
          <a:prstGeom prst="downArrow">
            <a:avLst/>
          </a:prstGeom>
          <a:solidFill>
            <a:schemeClr val="accent1"/>
          </a:solidFill>
          <a:ln w="25400" cap="flat" cmpd="sng" algn="ctr">
            <a:solidFill>
              <a:schemeClr val="tx1"/>
            </a:solidFill>
            <a:prstDash val="solid"/>
            <a:round/>
            <a:headEnd type="none" w="med" len="med"/>
            <a:tailEnd type="none" w="med" len="med"/>
          </a:ln>
          <a:effectLst/>
        </p:spPr>
        <p:txBody>
          <a:bodyPr vert="horz" wrap="square" lIns="91440" tIns="10800" rIns="91440" bIns="10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700" b="0" i="0" u="none" strike="noStrike" cap="none" normalizeH="0" baseline="0" smtClean="0">
              <a:ln>
                <a:noFill/>
              </a:ln>
              <a:solidFill>
                <a:schemeClr val="tx1"/>
              </a:solidFill>
              <a:effectLst/>
              <a:latin typeface="Arial" charset="0"/>
            </a:endParaRPr>
          </a:p>
        </p:txBody>
      </p:sp>
      <p:sp>
        <p:nvSpPr>
          <p:cNvPr id="8" name="Freccia in giù 7"/>
          <p:cNvSpPr/>
          <p:nvPr/>
        </p:nvSpPr>
        <p:spPr bwMode="auto">
          <a:xfrm>
            <a:off x="6604694" y="2224509"/>
            <a:ext cx="288032" cy="504056"/>
          </a:xfrm>
          <a:prstGeom prst="downArrow">
            <a:avLst/>
          </a:prstGeom>
          <a:solidFill>
            <a:schemeClr val="accent1"/>
          </a:solidFill>
          <a:ln w="25400" cap="flat" cmpd="sng" algn="ctr">
            <a:solidFill>
              <a:schemeClr val="tx1"/>
            </a:solidFill>
            <a:prstDash val="solid"/>
            <a:round/>
            <a:headEnd type="none" w="med" len="med"/>
            <a:tailEnd type="none" w="med" len="med"/>
          </a:ln>
          <a:effectLst/>
        </p:spPr>
        <p:txBody>
          <a:bodyPr vert="horz" wrap="square" lIns="91440" tIns="10800" rIns="91440" bIns="10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7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391268176"/>
      </p:ext>
    </p:extLst>
  </p:cSld>
  <p:clrMapOvr>
    <a:masterClrMapping/>
  </p:clrMapOvr>
  <p:transition spd="slow">
    <p:blinds dir="ver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12206" y="784349"/>
            <a:ext cx="5472608" cy="369332"/>
          </a:xfrm>
          <a:prstGeom prst="rect">
            <a:avLst/>
          </a:prstGeom>
          <a:noFill/>
        </p:spPr>
        <p:txBody>
          <a:bodyPr wrap="square" rtlCol="0">
            <a:spAutoFit/>
          </a:bodyPr>
          <a:lstStyle/>
          <a:p>
            <a:pPr algn="r"/>
            <a:r>
              <a:rPr lang="it-IT" sz="1800" b="1" dirty="0" smtClean="0">
                <a:solidFill>
                  <a:srgbClr val="C00000"/>
                </a:solidFill>
                <a:latin typeface="Cambria" panose="02040503050406030204" pitchFamily="18" charset="0"/>
              </a:rPr>
              <a:t>Dichiarazione Iva 2016 - novità</a:t>
            </a:r>
            <a:endParaRPr lang="it-IT" b="1" dirty="0"/>
          </a:p>
        </p:txBody>
      </p:sp>
      <p:pic>
        <p:nvPicPr>
          <p:cNvPr id="5122" name="Picture 2"/>
          <p:cNvPicPr>
            <a:picLocks noChangeAspect="1" noChangeArrowheads="1"/>
          </p:cNvPicPr>
          <p:nvPr/>
        </p:nvPicPr>
        <p:blipFill>
          <a:blip r:embed="rId3" cstate="print"/>
          <a:srcRect/>
          <a:stretch>
            <a:fillRect/>
          </a:stretch>
        </p:blipFill>
        <p:spPr bwMode="auto">
          <a:xfrm>
            <a:off x="628030" y="1936477"/>
            <a:ext cx="6552728" cy="356660"/>
          </a:xfrm>
          <a:prstGeom prst="rect">
            <a:avLst/>
          </a:prstGeom>
          <a:noFill/>
          <a:ln w="9525">
            <a:noFill/>
            <a:miter lim="800000"/>
            <a:headEnd/>
            <a:tailEnd/>
          </a:ln>
        </p:spPr>
      </p:pic>
      <p:sp>
        <p:nvSpPr>
          <p:cNvPr id="9" name="Freccia in giù 8"/>
          <p:cNvSpPr/>
          <p:nvPr/>
        </p:nvSpPr>
        <p:spPr bwMode="auto">
          <a:xfrm>
            <a:off x="6748710" y="1432421"/>
            <a:ext cx="288032" cy="504056"/>
          </a:xfrm>
          <a:prstGeom prst="downArrow">
            <a:avLst/>
          </a:prstGeom>
          <a:solidFill>
            <a:schemeClr val="accent1"/>
          </a:solidFill>
          <a:ln w="25400" cap="flat" cmpd="sng" algn="ctr">
            <a:solidFill>
              <a:schemeClr val="tx1"/>
            </a:solidFill>
            <a:prstDash val="solid"/>
            <a:round/>
            <a:headEnd type="none" w="med" len="med"/>
            <a:tailEnd type="none" w="med" len="med"/>
          </a:ln>
          <a:effectLst/>
        </p:spPr>
        <p:txBody>
          <a:bodyPr vert="horz" wrap="square" lIns="91440" tIns="10800" rIns="91440" bIns="10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7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391268176"/>
      </p:ext>
    </p:extLst>
  </p:cSld>
  <p:clrMapOvr>
    <a:masterClrMapping/>
  </p:clrMapOvr>
  <p:transition spd="slow">
    <p:blinds dir="ver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12206" y="784349"/>
            <a:ext cx="5472608" cy="369332"/>
          </a:xfrm>
          <a:prstGeom prst="rect">
            <a:avLst/>
          </a:prstGeom>
          <a:noFill/>
        </p:spPr>
        <p:txBody>
          <a:bodyPr wrap="square" rtlCol="0">
            <a:spAutoFit/>
          </a:bodyPr>
          <a:lstStyle/>
          <a:p>
            <a:pPr algn="r"/>
            <a:r>
              <a:rPr lang="it-IT" sz="1800" b="1" dirty="0" smtClean="0">
                <a:solidFill>
                  <a:srgbClr val="C00000"/>
                </a:solidFill>
                <a:latin typeface="Cambria" panose="02040503050406030204" pitchFamily="18" charset="0"/>
              </a:rPr>
              <a:t>Dichiarazione Iva 2016 - novità</a:t>
            </a:r>
            <a:endParaRPr lang="it-IT" b="1" dirty="0"/>
          </a:p>
        </p:txBody>
      </p:sp>
      <p:pic>
        <p:nvPicPr>
          <p:cNvPr id="2050" name="Picture 2"/>
          <p:cNvPicPr>
            <a:picLocks noChangeAspect="1" noChangeArrowheads="1"/>
          </p:cNvPicPr>
          <p:nvPr/>
        </p:nvPicPr>
        <p:blipFill>
          <a:blip r:embed="rId3" cstate="print"/>
          <a:srcRect/>
          <a:stretch>
            <a:fillRect/>
          </a:stretch>
        </p:blipFill>
        <p:spPr bwMode="auto">
          <a:xfrm>
            <a:off x="628030" y="2257425"/>
            <a:ext cx="6768752" cy="1228725"/>
          </a:xfrm>
          <a:prstGeom prst="rect">
            <a:avLst/>
          </a:prstGeom>
          <a:noFill/>
          <a:ln w="9525">
            <a:noFill/>
            <a:miter lim="800000"/>
            <a:headEnd/>
            <a:tailEnd/>
          </a:ln>
        </p:spPr>
      </p:pic>
      <p:sp>
        <p:nvSpPr>
          <p:cNvPr id="6" name="Freccia a destra 5"/>
          <p:cNvSpPr/>
          <p:nvPr/>
        </p:nvSpPr>
        <p:spPr bwMode="auto">
          <a:xfrm rot="10800000">
            <a:off x="6028630" y="2872581"/>
            <a:ext cx="864096" cy="144016"/>
          </a:xfrm>
          <a:prstGeom prst="rightArrow">
            <a:avLst/>
          </a:prstGeom>
          <a:solidFill>
            <a:schemeClr val="accent1"/>
          </a:solidFill>
          <a:ln w="25400" cap="flat" cmpd="sng" algn="ctr">
            <a:solidFill>
              <a:schemeClr val="tx1"/>
            </a:solidFill>
            <a:prstDash val="solid"/>
            <a:round/>
            <a:headEnd type="none" w="med" len="med"/>
            <a:tailEnd type="none" w="med" len="med"/>
          </a:ln>
          <a:effectLst/>
        </p:spPr>
        <p:txBody>
          <a:bodyPr vert="horz" wrap="square" lIns="91440" tIns="10800" rIns="91440" bIns="10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7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391268176"/>
      </p:ext>
    </p:extLst>
  </p:cSld>
  <p:clrMapOvr>
    <a:masterClrMapping/>
  </p:clrMapOvr>
  <p:transition spd="slow">
    <p:blinds dir="ver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67990" y="784349"/>
            <a:ext cx="7416824" cy="923330"/>
          </a:xfrm>
          <a:prstGeom prst="rect">
            <a:avLst/>
          </a:prstGeom>
          <a:noFill/>
        </p:spPr>
        <p:txBody>
          <a:bodyPr wrap="square" rtlCol="0">
            <a:spAutoFit/>
          </a:bodyPr>
          <a:lstStyle/>
          <a:p>
            <a:pPr algn="r"/>
            <a:r>
              <a:rPr lang="it-IT" sz="1800" b="1" dirty="0" smtClean="0">
                <a:solidFill>
                  <a:srgbClr val="C00000"/>
                </a:solidFill>
                <a:latin typeface="Cambria" panose="02040503050406030204" pitchFamily="18" charset="0"/>
              </a:rPr>
              <a:t>Dichiarazione Iva 2016 – novità</a:t>
            </a:r>
          </a:p>
          <a:p>
            <a:pPr algn="ctr"/>
            <a:r>
              <a:rPr lang="it-IT" sz="1800" b="1" dirty="0" smtClean="0">
                <a:solidFill>
                  <a:srgbClr val="C00000"/>
                </a:solidFill>
                <a:latin typeface="Cambria" panose="02040503050406030204" pitchFamily="18" charset="0"/>
              </a:rPr>
              <a:t>Il modello TR </a:t>
            </a:r>
          </a:p>
          <a:p>
            <a:pPr algn="r"/>
            <a:r>
              <a:rPr lang="it-IT" sz="1800" b="1" dirty="0" smtClean="0">
                <a:solidFill>
                  <a:srgbClr val="C00000"/>
                </a:solidFill>
                <a:latin typeface="Cambria" panose="02040503050406030204" pitchFamily="18" charset="0"/>
              </a:rPr>
              <a:t>per il rimborso o la compensazione del credito trimestrale</a:t>
            </a:r>
            <a:endParaRPr lang="it-IT" b="1" dirty="0"/>
          </a:p>
        </p:txBody>
      </p:sp>
      <p:pic>
        <p:nvPicPr>
          <p:cNvPr id="3074" name="Picture 2"/>
          <p:cNvPicPr>
            <a:picLocks noChangeAspect="1" noChangeArrowheads="1"/>
          </p:cNvPicPr>
          <p:nvPr/>
        </p:nvPicPr>
        <p:blipFill>
          <a:blip r:embed="rId3" cstate="print"/>
          <a:srcRect/>
          <a:stretch>
            <a:fillRect/>
          </a:stretch>
        </p:blipFill>
        <p:spPr bwMode="auto">
          <a:xfrm>
            <a:off x="420688" y="2605088"/>
            <a:ext cx="7181850" cy="533400"/>
          </a:xfrm>
          <a:prstGeom prst="rect">
            <a:avLst/>
          </a:prstGeom>
          <a:noFill/>
          <a:ln w="9525">
            <a:noFill/>
            <a:miter lim="800000"/>
            <a:headEnd/>
            <a:tailEnd/>
          </a:ln>
        </p:spPr>
      </p:pic>
      <p:sp>
        <p:nvSpPr>
          <p:cNvPr id="7" name="CasellaDiTesto 6"/>
          <p:cNvSpPr txBox="1"/>
          <p:nvPr/>
        </p:nvSpPr>
        <p:spPr>
          <a:xfrm>
            <a:off x="988070" y="1936477"/>
            <a:ext cx="2270686" cy="369332"/>
          </a:xfrm>
          <a:prstGeom prst="rect">
            <a:avLst/>
          </a:prstGeom>
          <a:noFill/>
        </p:spPr>
        <p:txBody>
          <a:bodyPr wrap="none" rtlCol="0">
            <a:spAutoFit/>
          </a:bodyPr>
          <a:lstStyle/>
          <a:p>
            <a:r>
              <a:rPr lang="it-IT" sz="1800" dirty="0" smtClean="0">
                <a:solidFill>
                  <a:srgbClr val="C00000"/>
                </a:solidFill>
                <a:latin typeface="Cambria" pitchFamily="18" charset="0"/>
              </a:rPr>
              <a:t>TA: operazioni attive</a:t>
            </a:r>
            <a:endParaRPr lang="it-IT" sz="1800" dirty="0">
              <a:solidFill>
                <a:srgbClr val="C00000"/>
              </a:solidFill>
              <a:latin typeface="Cambria" pitchFamily="18" charset="0"/>
            </a:endParaRPr>
          </a:p>
        </p:txBody>
      </p:sp>
      <p:sp>
        <p:nvSpPr>
          <p:cNvPr id="9" name="CasellaDiTesto 8"/>
          <p:cNvSpPr txBox="1"/>
          <p:nvPr/>
        </p:nvSpPr>
        <p:spPr>
          <a:xfrm>
            <a:off x="1132086" y="3448645"/>
            <a:ext cx="3818609" cy="1477328"/>
          </a:xfrm>
          <a:prstGeom prst="rect">
            <a:avLst/>
          </a:prstGeom>
          <a:noFill/>
        </p:spPr>
        <p:txBody>
          <a:bodyPr wrap="none" rtlCol="0">
            <a:spAutoFit/>
          </a:bodyPr>
          <a:lstStyle/>
          <a:p>
            <a:r>
              <a:rPr lang="it-IT" sz="1800" dirty="0" smtClean="0">
                <a:solidFill>
                  <a:srgbClr val="C00000"/>
                </a:solidFill>
                <a:latin typeface="Cambria" pitchFamily="18" charset="0"/>
              </a:rPr>
              <a:t>TB: operazioni passive</a:t>
            </a:r>
            <a:br>
              <a:rPr lang="it-IT" sz="1800" dirty="0" smtClean="0">
                <a:solidFill>
                  <a:srgbClr val="C00000"/>
                </a:solidFill>
                <a:latin typeface="Cambria" pitchFamily="18" charset="0"/>
              </a:rPr>
            </a:br>
            <a:r>
              <a:rPr lang="it-IT" sz="1800" dirty="0" smtClean="0">
                <a:solidFill>
                  <a:srgbClr val="C00000"/>
                </a:solidFill>
                <a:latin typeface="Cambria" pitchFamily="18" charset="0"/>
              </a:rPr>
              <a:t/>
            </a:r>
            <a:br>
              <a:rPr lang="it-IT" sz="1800" dirty="0" smtClean="0">
                <a:solidFill>
                  <a:srgbClr val="C00000"/>
                </a:solidFill>
                <a:latin typeface="Cambria" pitchFamily="18" charset="0"/>
              </a:rPr>
            </a:br>
            <a:r>
              <a:rPr lang="it-IT" sz="1800" dirty="0" smtClean="0">
                <a:solidFill>
                  <a:srgbClr val="C00000"/>
                </a:solidFill>
                <a:latin typeface="Cambria" pitchFamily="18" charset="0"/>
              </a:rPr>
              <a:t>TC: credito</a:t>
            </a:r>
            <a:br>
              <a:rPr lang="it-IT" sz="1800" dirty="0" smtClean="0">
                <a:solidFill>
                  <a:srgbClr val="C00000"/>
                </a:solidFill>
                <a:latin typeface="Cambria" pitchFamily="18" charset="0"/>
              </a:rPr>
            </a:br>
            <a:r>
              <a:rPr lang="it-IT" sz="1800" dirty="0" smtClean="0">
                <a:solidFill>
                  <a:srgbClr val="C00000"/>
                </a:solidFill>
                <a:latin typeface="Cambria" pitchFamily="18" charset="0"/>
              </a:rPr>
              <a:t/>
            </a:r>
            <a:br>
              <a:rPr lang="it-IT" sz="1800" dirty="0" smtClean="0">
                <a:solidFill>
                  <a:srgbClr val="C00000"/>
                </a:solidFill>
                <a:latin typeface="Cambria" pitchFamily="18" charset="0"/>
              </a:rPr>
            </a:br>
            <a:r>
              <a:rPr lang="it-IT" sz="1800" dirty="0" smtClean="0">
                <a:solidFill>
                  <a:srgbClr val="C00000"/>
                </a:solidFill>
                <a:latin typeface="Cambria" pitchFamily="18" charset="0"/>
              </a:rPr>
              <a:t>Il visto di conformità nel modello TR</a:t>
            </a:r>
            <a:endParaRPr lang="it-IT" sz="1800" dirty="0">
              <a:solidFill>
                <a:srgbClr val="C00000"/>
              </a:solidFill>
              <a:latin typeface="Cambria" pitchFamily="18" charset="0"/>
            </a:endParaRPr>
          </a:p>
        </p:txBody>
      </p:sp>
    </p:spTree>
    <p:extLst>
      <p:ext uri="{BB962C8B-B14F-4D97-AF65-F5344CB8AC3E}">
        <p14:creationId xmlns:p14="http://schemas.microsoft.com/office/powerpoint/2010/main" val="2391268176"/>
      </p:ext>
    </p:extLst>
  </p:cSld>
  <p:clrMapOvr>
    <a:masterClrMapping/>
  </p:clrMapOvr>
  <p:transition spd="slow">
    <p:blinds dir="ver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67990" y="784349"/>
            <a:ext cx="7416824" cy="923330"/>
          </a:xfrm>
          <a:prstGeom prst="rect">
            <a:avLst/>
          </a:prstGeom>
          <a:noFill/>
        </p:spPr>
        <p:txBody>
          <a:bodyPr wrap="square" rtlCol="0">
            <a:spAutoFit/>
          </a:bodyPr>
          <a:lstStyle/>
          <a:p>
            <a:pPr algn="r"/>
            <a:r>
              <a:rPr lang="it-IT" sz="1800" b="1" dirty="0" smtClean="0">
                <a:solidFill>
                  <a:srgbClr val="C00000"/>
                </a:solidFill>
                <a:latin typeface="Cambria" panose="02040503050406030204" pitchFamily="18" charset="0"/>
              </a:rPr>
              <a:t>Dichiarazione Iva 2016 – novità</a:t>
            </a:r>
          </a:p>
          <a:p>
            <a:pPr algn="ctr"/>
            <a:r>
              <a:rPr lang="it-IT" sz="1800" b="1" dirty="0" smtClean="0">
                <a:solidFill>
                  <a:srgbClr val="C00000"/>
                </a:solidFill>
                <a:latin typeface="Cambria" panose="02040503050406030204" pitchFamily="18" charset="0"/>
              </a:rPr>
              <a:t>Il modello TR </a:t>
            </a:r>
          </a:p>
          <a:p>
            <a:pPr algn="r"/>
            <a:r>
              <a:rPr lang="it-IT" sz="1800" b="1" dirty="0" smtClean="0">
                <a:solidFill>
                  <a:srgbClr val="C00000"/>
                </a:solidFill>
                <a:latin typeface="Cambria" panose="02040503050406030204" pitchFamily="18" charset="0"/>
              </a:rPr>
              <a:t>per il rimborso o la compensazione del credito trimestrale</a:t>
            </a:r>
            <a:endParaRPr lang="it-IT" b="1" dirty="0"/>
          </a:p>
        </p:txBody>
      </p:sp>
      <p:pic>
        <p:nvPicPr>
          <p:cNvPr id="4098" name="Picture 2"/>
          <p:cNvPicPr>
            <a:picLocks noChangeAspect="1" noChangeArrowheads="1"/>
          </p:cNvPicPr>
          <p:nvPr/>
        </p:nvPicPr>
        <p:blipFill>
          <a:blip r:embed="rId3" cstate="print"/>
          <a:srcRect/>
          <a:stretch>
            <a:fillRect/>
          </a:stretch>
        </p:blipFill>
        <p:spPr bwMode="auto">
          <a:xfrm>
            <a:off x="1132085" y="2584549"/>
            <a:ext cx="6192689" cy="2105025"/>
          </a:xfrm>
          <a:prstGeom prst="rect">
            <a:avLst/>
          </a:prstGeom>
          <a:noFill/>
          <a:ln w="9525">
            <a:noFill/>
            <a:miter lim="800000"/>
            <a:headEnd/>
            <a:tailEnd/>
          </a:ln>
        </p:spPr>
      </p:pic>
      <p:sp>
        <p:nvSpPr>
          <p:cNvPr id="8" name="Freccia in giù 7"/>
          <p:cNvSpPr/>
          <p:nvPr/>
        </p:nvSpPr>
        <p:spPr bwMode="auto">
          <a:xfrm>
            <a:off x="2572246" y="2008485"/>
            <a:ext cx="360040" cy="576064"/>
          </a:xfrm>
          <a:prstGeom prst="downArrow">
            <a:avLst/>
          </a:prstGeom>
          <a:solidFill>
            <a:schemeClr val="accent1"/>
          </a:solidFill>
          <a:ln w="25400" cap="flat" cmpd="sng" algn="ctr">
            <a:solidFill>
              <a:schemeClr val="tx1"/>
            </a:solidFill>
            <a:prstDash val="solid"/>
            <a:round/>
            <a:headEnd type="none" w="med" len="med"/>
            <a:tailEnd type="none" w="med" len="med"/>
          </a:ln>
          <a:effectLst/>
        </p:spPr>
        <p:txBody>
          <a:bodyPr vert="horz" wrap="square" lIns="91440" tIns="10800" rIns="91440" bIns="10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700" b="0" i="0" u="none" strike="noStrike" cap="none" normalizeH="0" baseline="0" smtClean="0">
              <a:ln>
                <a:noFill/>
              </a:ln>
              <a:solidFill>
                <a:schemeClr val="tx1"/>
              </a:solidFill>
              <a:effectLst/>
              <a:latin typeface="Arial" charset="0"/>
            </a:endParaRPr>
          </a:p>
        </p:txBody>
      </p:sp>
      <p:sp>
        <p:nvSpPr>
          <p:cNvPr id="10" name="Freccia a destra 9"/>
          <p:cNvSpPr/>
          <p:nvPr/>
        </p:nvSpPr>
        <p:spPr bwMode="auto">
          <a:xfrm rot="10800000">
            <a:off x="7396782" y="3592661"/>
            <a:ext cx="360040" cy="216024"/>
          </a:xfrm>
          <a:prstGeom prst="rightArrow">
            <a:avLst/>
          </a:prstGeom>
          <a:solidFill>
            <a:schemeClr val="accent1"/>
          </a:solidFill>
          <a:ln w="25400" cap="flat" cmpd="sng" algn="ctr">
            <a:solidFill>
              <a:schemeClr val="tx1"/>
            </a:solidFill>
            <a:prstDash val="solid"/>
            <a:round/>
            <a:headEnd type="none" w="med" len="med"/>
            <a:tailEnd type="none" w="med" len="med"/>
          </a:ln>
          <a:effectLst/>
        </p:spPr>
        <p:txBody>
          <a:bodyPr vert="horz" wrap="square" lIns="91440" tIns="10800" rIns="91440" bIns="10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700" b="0" i="0" u="none" strike="noStrike" cap="none" normalizeH="0" baseline="0" smtClean="0">
              <a:ln>
                <a:noFill/>
              </a:ln>
              <a:solidFill>
                <a:schemeClr val="tx1"/>
              </a:solidFill>
              <a:effectLst/>
              <a:latin typeface="Arial" charset="0"/>
            </a:endParaRPr>
          </a:p>
        </p:txBody>
      </p:sp>
      <p:sp>
        <p:nvSpPr>
          <p:cNvPr id="11" name="Freccia a destra 10"/>
          <p:cNvSpPr/>
          <p:nvPr/>
        </p:nvSpPr>
        <p:spPr bwMode="auto">
          <a:xfrm rot="10800000">
            <a:off x="7468790" y="3952701"/>
            <a:ext cx="288032" cy="216024"/>
          </a:xfrm>
          <a:prstGeom prst="rightArrow">
            <a:avLst/>
          </a:prstGeom>
          <a:solidFill>
            <a:schemeClr val="accent1"/>
          </a:solidFill>
          <a:ln w="25400" cap="flat" cmpd="sng" algn="ctr">
            <a:solidFill>
              <a:schemeClr val="tx1"/>
            </a:solidFill>
            <a:prstDash val="solid"/>
            <a:round/>
            <a:headEnd type="none" w="med" len="med"/>
            <a:tailEnd type="none" w="med" len="med"/>
          </a:ln>
          <a:effectLst/>
        </p:spPr>
        <p:txBody>
          <a:bodyPr vert="horz" wrap="square" lIns="91440" tIns="10800" rIns="91440" bIns="10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7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391268176"/>
      </p:ext>
    </p:extLst>
  </p:cSld>
  <p:clrMapOvr>
    <a:masterClrMapping/>
  </p:clrMapOvr>
  <p:transition spd="slow">
    <p:blinds dir="ver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thats all folks.jpg"/>
          <p:cNvPicPr>
            <a:picLocks noChangeAspect="1"/>
          </p:cNvPicPr>
          <p:nvPr/>
        </p:nvPicPr>
        <p:blipFill>
          <a:blip r:embed="rId3" cstate="print"/>
          <a:stretch>
            <a:fillRect/>
          </a:stretch>
        </p:blipFill>
        <p:spPr>
          <a:xfrm>
            <a:off x="837406" y="777081"/>
            <a:ext cx="6350000" cy="4191000"/>
          </a:xfrm>
          <a:prstGeom prst="rect">
            <a:avLst/>
          </a:prstGeom>
        </p:spPr>
      </p:pic>
    </p:spTree>
    <p:extLst>
      <p:ext uri="{BB962C8B-B14F-4D97-AF65-F5344CB8AC3E}">
        <p14:creationId xmlns:p14="http://schemas.microsoft.com/office/powerpoint/2010/main" val="2391268176"/>
      </p:ext>
    </p:extLst>
  </p:cSld>
  <p:clrMapOvr>
    <a:masterClrMapping/>
  </p:clrMapOvr>
  <p:transition spd="slow">
    <p:blinds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00038" y="856357"/>
            <a:ext cx="6337953" cy="4154984"/>
          </a:xfrm>
          <a:prstGeom prst="rect">
            <a:avLst/>
          </a:prstGeom>
          <a:noFill/>
        </p:spPr>
        <p:txBody>
          <a:bodyPr wrap="none" rtlCol="0">
            <a:spAutoFit/>
          </a:bodyPr>
          <a:lstStyle/>
          <a:p>
            <a:r>
              <a:rPr lang="it-IT" sz="2000" b="1" dirty="0">
                <a:solidFill>
                  <a:srgbClr val="C00000"/>
                </a:solidFill>
                <a:latin typeface="Cambria" panose="02040503050406030204" pitchFamily="18" charset="0"/>
              </a:rPr>
              <a:t>IL REGIME </a:t>
            </a:r>
            <a:r>
              <a:rPr lang="it-IT" sz="2000" b="1" dirty="0" smtClean="0">
                <a:solidFill>
                  <a:srgbClr val="C00000"/>
                </a:solidFill>
                <a:latin typeface="Cambria" panose="02040503050406030204" pitchFamily="18" charset="0"/>
              </a:rPr>
              <a:t>FORFETARIO: COSA RESTA INVIARIATO?</a:t>
            </a:r>
          </a:p>
          <a:p>
            <a:endParaRPr lang="it-IT" sz="2000" dirty="0">
              <a:solidFill>
                <a:srgbClr val="C00000"/>
              </a:solidFill>
              <a:latin typeface="Cambria" panose="02040503050406030204" pitchFamily="18" charset="0"/>
            </a:endParaRPr>
          </a:p>
          <a:p>
            <a:r>
              <a:rPr lang="it-IT" sz="2000" dirty="0" smtClean="0">
                <a:solidFill>
                  <a:srgbClr val="C00000"/>
                </a:solidFill>
                <a:latin typeface="Cambria" panose="02040503050406030204" pitchFamily="18" charset="0"/>
              </a:rPr>
              <a:t>- Limite degli investimenti</a:t>
            </a:r>
          </a:p>
          <a:p>
            <a:r>
              <a:rPr lang="it-IT" sz="2000" dirty="0" smtClean="0">
                <a:solidFill>
                  <a:srgbClr val="C00000"/>
                </a:solidFill>
                <a:latin typeface="Cambria" panose="02040503050406030204" pitchFamily="18" charset="0"/>
              </a:rPr>
              <a:t/>
            </a:r>
            <a:br>
              <a:rPr lang="it-IT" sz="2000" dirty="0" smtClean="0">
                <a:solidFill>
                  <a:srgbClr val="C00000"/>
                </a:solidFill>
                <a:latin typeface="Cambria" panose="02040503050406030204" pitchFamily="18" charset="0"/>
              </a:rPr>
            </a:br>
            <a:r>
              <a:rPr lang="it-IT" sz="1800" dirty="0" smtClean="0">
                <a:solidFill>
                  <a:srgbClr val="C00000"/>
                </a:solidFill>
                <a:latin typeface="Cambria" panose="02040503050406030204" pitchFamily="18" charset="0"/>
              </a:rPr>
              <a:t>Costo complessivo, al lordo degli ammortamenti, </a:t>
            </a:r>
            <a:br>
              <a:rPr lang="it-IT" sz="1800" dirty="0" smtClean="0">
                <a:solidFill>
                  <a:srgbClr val="C00000"/>
                </a:solidFill>
                <a:latin typeface="Cambria" panose="02040503050406030204" pitchFamily="18" charset="0"/>
              </a:rPr>
            </a:br>
            <a:r>
              <a:rPr lang="it-IT" sz="1800" dirty="0" smtClean="0">
                <a:solidFill>
                  <a:srgbClr val="C00000"/>
                </a:solidFill>
                <a:latin typeface="Cambria" panose="02040503050406030204" pitchFamily="18" charset="0"/>
              </a:rPr>
              <a:t>di beni mobili strumentali al 31.12 non &gt; di  20.000 Euro </a:t>
            </a:r>
          </a:p>
          <a:p>
            <a:pPr marL="457200" indent="-457200">
              <a:buAutoNum type="arabicParenR"/>
            </a:pPr>
            <a:r>
              <a:rPr lang="it-IT" sz="1800" dirty="0" smtClean="0">
                <a:solidFill>
                  <a:srgbClr val="C00000"/>
                </a:solidFill>
                <a:latin typeface="Cambria" panose="02040503050406030204" pitchFamily="18" charset="0"/>
              </a:rPr>
              <a:t>no immobili e beni inf. 516 euro, nonché beni immateriali </a:t>
            </a:r>
          </a:p>
          <a:p>
            <a:pPr marL="457200" indent="-457200"/>
            <a:r>
              <a:rPr lang="it-IT" sz="1800" dirty="0" smtClean="0">
                <a:solidFill>
                  <a:srgbClr val="C00000"/>
                </a:solidFill>
                <a:latin typeface="Cambria" panose="02040503050406030204" pitchFamily="18" charset="0"/>
              </a:rPr>
              <a:t>(cm 7/2008), </a:t>
            </a:r>
          </a:p>
          <a:p>
            <a:r>
              <a:rPr lang="it-IT" sz="1800" dirty="0" smtClean="0">
                <a:solidFill>
                  <a:srgbClr val="C00000"/>
                </a:solidFill>
                <a:latin typeface="Cambria" panose="02040503050406030204" pitchFamily="18" charset="0"/>
              </a:rPr>
              <a:t>2) al netto dell'iva anche indetraibile (cm 7/2008),</a:t>
            </a:r>
          </a:p>
          <a:p>
            <a:r>
              <a:rPr lang="it-IT" sz="1800" dirty="0" smtClean="0">
                <a:solidFill>
                  <a:srgbClr val="C00000"/>
                </a:solidFill>
                <a:latin typeface="Cambria" panose="02040503050406030204" pitchFamily="18" charset="0"/>
              </a:rPr>
              <a:t>3) anche locazione finanziaria (costo concedente) </a:t>
            </a:r>
          </a:p>
          <a:p>
            <a:r>
              <a:rPr lang="it-IT" sz="1800" dirty="0" smtClean="0">
                <a:solidFill>
                  <a:srgbClr val="C00000"/>
                </a:solidFill>
                <a:latin typeface="Cambria" panose="02040503050406030204" pitchFamily="18" charset="0"/>
              </a:rPr>
              <a:t>e comodato (valore normale)</a:t>
            </a:r>
          </a:p>
          <a:p>
            <a:r>
              <a:rPr lang="it-IT" sz="1800" dirty="0" smtClean="0">
                <a:solidFill>
                  <a:srgbClr val="C00000"/>
                </a:solidFill>
                <a:latin typeface="Cambria" panose="02040503050406030204" pitchFamily="18" charset="0"/>
              </a:rPr>
              <a:t>4) beni promiscui al 50% a prescindere da % di deduzione.</a:t>
            </a:r>
          </a:p>
          <a:p>
            <a:endParaRPr lang="it-IT" sz="2000" dirty="0">
              <a:solidFill>
                <a:srgbClr val="C00000"/>
              </a:solidFill>
              <a:latin typeface="Cambria" panose="02040503050406030204" pitchFamily="18" charset="0"/>
            </a:endParaRPr>
          </a:p>
          <a:p>
            <a:endParaRPr lang="it-IT" sz="2000" dirty="0">
              <a:solidFill>
                <a:srgbClr val="C00000"/>
              </a:solidFill>
            </a:endParaRPr>
          </a:p>
        </p:txBody>
      </p:sp>
    </p:spTree>
    <p:extLst>
      <p:ext uri="{BB962C8B-B14F-4D97-AF65-F5344CB8AC3E}">
        <p14:creationId xmlns:p14="http://schemas.microsoft.com/office/powerpoint/2010/main" val="2742263110"/>
      </p:ext>
    </p:extLst>
  </p:cSld>
  <p:clrMapOvr>
    <a:masterClrMapping/>
  </p:clrMapOvr>
  <p:transition spd="slow">
    <p:blinds dir="vert"/>
  </p:transition>
</p:sld>
</file>

<file path=ppt/theme/theme1.xml><?xml version="1.0" encoding="utf-8"?>
<a:theme xmlns:a="http://schemas.openxmlformats.org/drawingml/2006/main" name="Orbita">
  <a:themeElements>
    <a:clrScheme name="Orbita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10800" rIns="91440" bIns="10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7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10800" rIns="91440" bIns="10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700" b="0" i="0" u="none" strike="noStrike" cap="none" normalizeH="0" baseline="0" smtClean="0">
            <a:ln>
              <a:noFill/>
            </a:ln>
            <a:solidFill>
              <a:schemeClr val="tx1"/>
            </a:solidFill>
            <a:effectLst/>
            <a:latin typeface="Arial" charset="0"/>
          </a:defRPr>
        </a:defPPr>
      </a:lstStyle>
    </a:lnDef>
  </a:objectDefaults>
  <a:extraClrSchemeLst>
    <a:extraClrScheme>
      <a:clrScheme name="Orbita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a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a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a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a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a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a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a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a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7603</TotalTime>
  <Words>3840</Words>
  <Application>Microsoft Office PowerPoint</Application>
  <PresentationFormat>Personalizzato</PresentationFormat>
  <Paragraphs>848</Paragraphs>
  <Slides>86</Slides>
  <Notes>86</Notes>
  <HiddenSlides>0</HiddenSlides>
  <MMClips>0</MMClips>
  <ScaleCrop>false</ScaleCrop>
  <HeadingPairs>
    <vt:vector size="4" baseType="variant">
      <vt:variant>
        <vt:lpstr>Tema</vt:lpstr>
      </vt:variant>
      <vt:variant>
        <vt:i4>1</vt:i4>
      </vt:variant>
      <vt:variant>
        <vt:lpstr>Titoli diapositive</vt:lpstr>
      </vt:variant>
      <vt:variant>
        <vt:i4>86</vt:i4>
      </vt:variant>
    </vt:vector>
  </HeadingPairs>
  <TitlesOfParts>
    <vt:vector size="87" baseType="lpstr">
      <vt:lpstr>Orbita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Seek&amp;Partners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subject>Antiriciclaggio</dc:subject>
  <dc:creator>Alfonso Gargano</dc:creator>
  <cp:lastModifiedBy>Danilo</cp:lastModifiedBy>
  <cp:revision>754</cp:revision>
  <cp:lastPrinted>2016-02-19T10:04:28Z</cp:lastPrinted>
  <dcterms:created xsi:type="dcterms:W3CDTF">2003-09-03T10:27:04Z</dcterms:created>
  <dcterms:modified xsi:type="dcterms:W3CDTF">2016-02-19T11:11:55Z</dcterms:modified>
</cp:coreProperties>
</file>