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6" r:id="rId4"/>
  </p:sldMasterIdLst>
  <p:sldIdLst>
    <p:sldId id="256" r:id="rId5"/>
    <p:sldId id="1005" r:id="rId6"/>
    <p:sldId id="1007" r:id="rId7"/>
    <p:sldId id="1008" r:id="rId8"/>
    <p:sldId id="1009" r:id="rId9"/>
    <p:sldId id="1010" r:id="rId10"/>
    <p:sldId id="1011" r:id="rId11"/>
    <p:sldId id="1012" r:id="rId12"/>
    <p:sldId id="1013" r:id="rId13"/>
    <p:sldId id="1014" r:id="rId14"/>
    <p:sldId id="1015" r:id="rId15"/>
    <p:sldId id="1033" r:id="rId16"/>
    <p:sldId id="1016" r:id="rId17"/>
    <p:sldId id="1017" r:id="rId18"/>
    <p:sldId id="1018" r:id="rId19"/>
    <p:sldId id="346" r:id="rId20"/>
    <p:sldId id="263" r:id="rId21"/>
    <p:sldId id="259" r:id="rId22"/>
    <p:sldId id="281" r:id="rId23"/>
    <p:sldId id="347" r:id="rId24"/>
    <p:sldId id="304" r:id="rId25"/>
    <p:sldId id="260" r:id="rId26"/>
    <p:sldId id="444" r:id="rId27"/>
    <p:sldId id="348" r:id="rId28"/>
    <p:sldId id="349" r:id="rId29"/>
    <p:sldId id="350" r:id="rId30"/>
    <p:sldId id="438" r:id="rId31"/>
    <p:sldId id="330" r:id="rId32"/>
    <p:sldId id="344" r:id="rId33"/>
    <p:sldId id="445" r:id="rId34"/>
    <p:sldId id="361" r:id="rId35"/>
    <p:sldId id="362" r:id="rId36"/>
    <p:sldId id="363" r:id="rId37"/>
    <p:sldId id="364" r:id="rId38"/>
    <p:sldId id="365" r:id="rId39"/>
    <p:sldId id="446" r:id="rId40"/>
    <p:sldId id="366" r:id="rId41"/>
    <p:sldId id="367" r:id="rId42"/>
    <p:sldId id="368" r:id="rId43"/>
    <p:sldId id="369" r:id="rId44"/>
    <p:sldId id="447" r:id="rId45"/>
    <p:sldId id="370" r:id="rId46"/>
    <p:sldId id="298" r:id="rId47"/>
    <p:sldId id="371" r:id="rId48"/>
    <p:sldId id="372" r:id="rId49"/>
    <p:sldId id="373" r:id="rId50"/>
    <p:sldId id="334" r:id="rId51"/>
    <p:sldId id="345" r:id="rId52"/>
    <p:sldId id="332" r:id="rId53"/>
    <p:sldId id="1034" r:id="rId54"/>
    <p:sldId id="378" r:id="rId55"/>
    <p:sldId id="379" r:id="rId56"/>
    <p:sldId id="380" r:id="rId57"/>
    <p:sldId id="381" r:id="rId58"/>
    <p:sldId id="382" r:id="rId59"/>
    <p:sldId id="383" r:id="rId60"/>
    <p:sldId id="450" r:id="rId61"/>
    <p:sldId id="384" r:id="rId62"/>
    <p:sldId id="451" r:id="rId63"/>
    <p:sldId id="452" r:id="rId64"/>
    <p:sldId id="385" r:id="rId65"/>
    <p:sldId id="386" r:id="rId66"/>
    <p:sldId id="387" r:id="rId67"/>
    <p:sldId id="388" r:id="rId68"/>
    <p:sldId id="389" r:id="rId69"/>
    <p:sldId id="390" r:id="rId70"/>
    <p:sldId id="391" r:id="rId71"/>
    <p:sldId id="392" r:id="rId72"/>
    <p:sldId id="393" r:id="rId73"/>
    <p:sldId id="394" r:id="rId74"/>
    <p:sldId id="395" r:id="rId75"/>
    <p:sldId id="396" r:id="rId76"/>
    <p:sldId id="453" r:id="rId77"/>
    <p:sldId id="442" r:id="rId78"/>
    <p:sldId id="397" r:id="rId79"/>
    <p:sldId id="457" r:id="rId80"/>
    <p:sldId id="458" r:id="rId81"/>
    <p:sldId id="459" r:id="rId82"/>
    <p:sldId id="460" r:id="rId83"/>
    <p:sldId id="461" r:id="rId84"/>
    <p:sldId id="462" r:id="rId85"/>
    <p:sldId id="1019" r:id="rId86"/>
    <p:sldId id="1020" r:id="rId87"/>
    <p:sldId id="1021" r:id="rId88"/>
    <p:sldId id="1022" r:id="rId89"/>
    <p:sldId id="1023" r:id="rId90"/>
    <p:sldId id="1024" r:id="rId91"/>
    <p:sldId id="1025" r:id="rId92"/>
    <p:sldId id="1026" r:id="rId93"/>
    <p:sldId id="1027" r:id="rId94"/>
    <p:sldId id="1028" r:id="rId95"/>
    <p:sldId id="1029" r:id="rId96"/>
    <p:sldId id="1030" r:id="rId97"/>
    <p:sldId id="1031" r:id="rId98"/>
    <p:sldId id="1032" r:id="rId99"/>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102"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C76AD1D-8CC7-4293-869E-DE475FAEBFA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xmlns="" id="{124F7898-DBA4-49E1-B62B-32CDD34489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xmlns="" id="{0FDABCA6-4CDC-47E2-8945-139CCA31F455}"/>
              </a:ext>
            </a:extLst>
          </p:cNvPr>
          <p:cNvSpPr>
            <a:spLocks noGrp="1"/>
          </p:cNvSpPr>
          <p:nvPr>
            <p:ph type="dt" sz="half" idx="10"/>
          </p:nvPr>
        </p:nvSpPr>
        <p:spPr/>
        <p:txBody>
          <a:bodyPr/>
          <a:lstStyle/>
          <a:p>
            <a:fld id="{5DF3CE36-EF40-45AF-981D-8CBEDC483AF1}" type="datetimeFigureOut">
              <a:rPr lang="it-IT" smtClean="0"/>
              <a:t>25/03/2019</a:t>
            </a:fld>
            <a:endParaRPr lang="it-IT" dirty="0"/>
          </a:p>
        </p:txBody>
      </p:sp>
      <p:sp>
        <p:nvSpPr>
          <p:cNvPr id="5" name="Segnaposto piè di pagina 4">
            <a:extLst>
              <a:ext uri="{FF2B5EF4-FFF2-40B4-BE49-F238E27FC236}">
                <a16:creationId xmlns:a16="http://schemas.microsoft.com/office/drawing/2014/main" xmlns="" id="{77CF31BC-8845-4582-8658-EEA8B900A757}"/>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xmlns="" id="{FD1F4509-BBA8-431F-848A-BB25B2E561C4}"/>
              </a:ext>
            </a:extLst>
          </p:cNvPr>
          <p:cNvSpPr>
            <a:spLocks noGrp="1"/>
          </p:cNvSpPr>
          <p:nvPr>
            <p:ph type="sldNum" sz="quarter" idx="12"/>
          </p:nvPr>
        </p:nvSpPr>
        <p:spPr/>
        <p:txBody>
          <a:bodyPr/>
          <a:lstStyle/>
          <a:p>
            <a:fld id="{67B25755-F238-4EEE-8873-14361B947CBF}" type="slidenum">
              <a:rPr lang="it-IT" smtClean="0"/>
              <a:t>‹N›</a:t>
            </a:fld>
            <a:endParaRPr lang="it-IT" dirty="0"/>
          </a:p>
        </p:txBody>
      </p:sp>
    </p:spTree>
    <p:extLst>
      <p:ext uri="{BB962C8B-B14F-4D97-AF65-F5344CB8AC3E}">
        <p14:creationId xmlns:p14="http://schemas.microsoft.com/office/powerpoint/2010/main" val="1574998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FE9BC12-D8D3-457E-8C52-6D240FEC358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B8EB0E7F-EE62-4BDD-88C7-803FA20551A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42B7B4E9-07EC-4C88-9D01-82A5DB1C88F4}"/>
              </a:ext>
            </a:extLst>
          </p:cNvPr>
          <p:cNvSpPr>
            <a:spLocks noGrp="1"/>
          </p:cNvSpPr>
          <p:nvPr>
            <p:ph type="dt" sz="half" idx="10"/>
          </p:nvPr>
        </p:nvSpPr>
        <p:spPr/>
        <p:txBody>
          <a:bodyPr/>
          <a:lstStyle/>
          <a:p>
            <a:fld id="{5DF3CE36-EF40-45AF-981D-8CBEDC483AF1}" type="datetimeFigureOut">
              <a:rPr lang="it-IT" smtClean="0"/>
              <a:t>25/03/2019</a:t>
            </a:fld>
            <a:endParaRPr lang="it-IT" dirty="0"/>
          </a:p>
        </p:txBody>
      </p:sp>
      <p:sp>
        <p:nvSpPr>
          <p:cNvPr id="5" name="Segnaposto piè di pagina 4">
            <a:extLst>
              <a:ext uri="{FF2B5EF4-FFF2-40B4-BE49-F238E27FC236}">
                <a16:creationId xmlns:a16="http://schemas.microsoft.com/office/drawing/2014/main" xmlns="" id="{3B119C34-9882-4F96-B9FB-6A3F4DC3F380}"/>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xmlns="" id="{751CF537-6FD2-4555-A5AB-271078C10963}"/>
              </a:ext>
            </a:extLst>
          </p:cNvPr>
          <p:cNvSpPr>
            <a:spLocks noGrp="1"/>
          </p:cNvSpPr>
          <p:nvPr>
            <p:ph type="sldNum" sz="quarter" idx="12"/>
          </p:nvPr>
        </p:nvSpPr>
        <p:spPr/>
        <p:txBody>
          <a:bodyPr/>
          <a:lstStyle/>
          <a:p>
            <a:fld id="{67B25755-F238-4EEE-8873-14361B947CBF}" type="slidenum">
              <a:rPr lang="it-IT" smtClean="0"/>
              <a:t>‹N›</a:t>
            </a:fld>
            <a:endParaRPr lang="it-IT" dirty="0"/>
          </a:p>
        </p:txBody>
      </p:sp>
    </p:spTree>
    <p:extLst>
      <p:ext uri="{BB962C8B-B14F-4D97-AF65-F5344CB8AC3E}">
        <p14:creationId xmlns:p14="http://schemas.microsoft.com/office/powerpoint/2010/main" val="2123732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xmlns="" id="{C3C8999C-46DF-4D9C-B2A2-379D10BC641C}"/>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33023C4B-F40E-4810-84F1-4FD015A6D499}"/>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BA7DE4E3-4B74-494F-A33B-C8ADEF71C728}"/>
              </a:ext>
            </a:extLst>
          </p:cNvPr>
          <p:cNvSpPr>
            <a:spLocks noGrp="1"/>
          </p:cNvSpPr>
          <p:nvPr>
            <p:ph type="dt" sz="half" idx="10"/>
          </p:nvPr>
        </p:nvSpPr>
        <p:spPr/>
        <p:txBody>
          <a:bodyPr/>
          <a:lstStyle/>
          <a:p>
            <a:fld id="{5DF3CE36-EF40-45AF-981D-8CBEDC483AF1}" type="datetimeFigureOut">
              <a:rPr lang="it-IT" smtClean="0"/>
              <a:t>25/03/2019</a:t>
            </a:fld>
            <a:endParaRPr lang="it-IT" dirty="0"/>
          </a:p>
        </p:txBody>
      </p:sp>
      <p:sp>
        <p:nvSpPr>
          <p:cNvPr id="5" name="Segnaposto piè di pagina 4">
            <a:extLst>
              <a:ext uri="{FF2B5EF4-FFF2-40B4-BE49-F238E27FC236}">
                <a16:creationId xmlns:a16="http://schemas.microsoft.com/office/drawing/2014/main" xmlns="" id="{3A46DD4B-1683-4562-8F7D-2048B5EC2837}"/>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xmlns="" id="{82CE818E-11F9-4F8C-AE8B-D871185A0427}"/>
              </a:ext>
            </a:extLst>
          </p:cNvPr>
          <p:cNvSpPr>
            <a:spLocks noGrp="1"/>
          </p:cNvSpPr>
          <p:nvPr>
            <p:ph type="sldNum" sz="quarter" idx="12"/>
          </p:nvPr>
        </p:nvSpPr>
        <p:spPr/>
        <p:txBody>
          <a:bodyPr/>
          <a:lstStyle/>
          <a:p>
            <a:fld id="{67B25755-F238-4EEE-8873-14361B947CBF}" type="slidenum">
              <a:rPr lang="it-IT" smtClean="0"/>
              <a:t>‹N›</a:t>
            </a:fld>
            <a:endParaRPr lang="it-IT" dirty="0"/>
          </a:p>
        </p:txBody>
      </p:sp>
    </p:spTree>
    <p:extLst>
      <p:ext uri="{BB962C8B-B14F-4D97-AF65-F5344CB8AC3E}">
        <p14:creationId xmlns:p14="http://schemas.microsoft.com/office/powerpoint/2010/main" val="578565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514ACE85-DFAF-44BF-8973-06AEAB195C63}" type="datetimeFigureOut">
              <a:rPr lang="it-IT" smtClean="0"/>
              <a:t>25/03/2019</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9C703A1-D673-455E-93CF-1E378942D231}" type="slidenum">
              <a:rPr lang="it-IT" smtClean="0"/>
              <a:t>‹N›</a:t>
            </a:fld>
            <a:endParaRPr lang="it-IT" dirty="0"/>
          </a:p>
        </p:txBody>
      </p:sp>
    </p:spTree>
    <p:extLst>
      <p:ext uri="{BB962C8B-B14F-4D97-AF65-F5344CB8AC3E}">
        <p14:creationId xmlns:p14="http://schemas.microsoft.com/office/powerpoint/2010/main" val="635262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14ACE85-DFAF-44BF-8973-06AEAB195C63}" type="datetimeFigureOut">
              <a:rPr lang="it-IT" smtClean="0"/>
              <a:t>25/03/2019</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9C703A1-D673-455E-93CF-1E378942D231}" type="slidenum">
              <a:rPr lang="it-IT" smtClean="0"/>
              <a:t>‹N›</a:t>
            </a:fld>
            <a:endParaRPr lang="it-IT" dirty="0"/>
          </a:p>
        </p:txBody>
      </p:sp>
    </p:spTree>
    <p:extLst>
      <p:ext uri="{BB962C8B-B14F-4D97-AF65-F5344CB8AC3E}">
        <p14:creationId xmlns:p14="http://schemas.microsoft.com/office/powerpoint/2010/main" val="13732095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514ACE85-DFAF-44BF-8973-06AEAB195C63}" type="datetimeFigureOut">
              <a:rPr lang="it-IT" smtClean="0"/>
              <a:t>25/03/2019</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9C703A1-D673-455E-93CF-1E378942D231}" type="slidenum">
              <a:rPr lang="it-IT" smtClean="0"/>
              <a:t>‹N›</a:t>
            </a:fld>
            <a:endParaRPr lang="it-IT" dirty="0"/>
          </a:p>
        </p:txBody>
      </p:sp>
    </p:spTree>
    <p:extLst>
      <p:ext uri="{BB962C8B-B14F-4D97-AF65-F5344CB8AC3E}">
        <p14:creationId xmlns:p14="http://schemas.microsoft.com/office/powerpoint/2010/main" val="12410813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514ACE85-DFAF-44BF-8973-06AEAB195C63}" type="datetimeFigureOut">
              <a:rPr lang="it-IT" smtClean="0"/>
              <a:t>25/03/2019</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D9C703A1-D673-455E-93CF-1E378942D231}" type="slidenum">
              <a:rPr lang="it-IT" smtClean="0"/>
              <a:t>‹N›</a:t>
            </a:fld>
            <a:endParaRPr lang="it-IT" dirty="0"/>
          </a:p>
        </p:txBody>
      </p:sp>
    </p:spTree>
    <p:extLst>
      <p:ext uri="{BB962C8B-B14F-4D97-AF65-F5344CB8AC3E}">
        <p14:creationId xmlns:p14="http://schemas.microsoft.com/office/powerpoint/2010/main" val="31188015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514ACE85-DFAF-44BF-8973-06AEAB195C63}" type="datetimeFigureOut">
              <a:rPr lang="it-IT" smtClean="0"/>
              <a:t>25/03/2019</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D9C703A1-D673-455E-93CF-1E378942D231}" type="slidenum">
              <a:rPr lang="it-IT" smtClean="0"/>
              <a:t>‹N›</a:t>
            </a:fld>
            <a:endParaRPr lang="it-IT" dirty="0"/>
          </a:p>
        </p:txBody>
      </p:sp>
    </p:spTree>
    <p:extLst>
      <p:ext uri="{BB962C8B-B14F-4D97-AF65-F5344CB8AC3E}">
        <p14:creationId xmlns:p14="http://schemas.microsoft.com/office/powerpoint/2010/main" val="17316297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514ACE85-DFAF-44BF-8973-06AEAB195C63}" type="datetimeFigureOut">
              <a:rPr lang="it-IT" smtClean="0"/>
              <a:t>25/03/2019</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D9C703A1-D673-455E-93CF-1E378942D231}" type="slidenum">
              <a:rPr lang="it-IT" smtClean="0"/>
              <a:t>‹N›</a:t>
            </a:fld>
            <a:endParaRPr lang="it-IT" dirty="0"/>
          </a:p>
        </p:txBody>
      </p:sp>
    </p:spTree>
    <p:extLst>
      <p:ext uri="{BB962C8B-B14F-4D97-AF65-F5344CB8AC3E}">
        <p14:creationId xmlns:p14="http://schemas.microsoft.com/office/powerpoint/2010/main" val="20393146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14ACE85-DFAF-44BF-8973-06AEAB195C63}" type="datetimeFigureOut">
              <a:rPr lang="it-IT" smtClean="0"/>
              <a:t>25/03/2019</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D9C703A1-D673-455E-93CF-1E378942D231}" type="slidenum">
              <a:rPr lang="it-IT" smtClean="0"/>
              <a:t>‹N›</a:t>
            </a:fld>
            <a:endParaRPr lang="it-IT" dirty="0"/>
          </a:p>
        </p:txBody>
      </p:sp>
    </p:spTree>
    <p:extLst>
      <p:ext uri="{BB962C8B-B14F-4D97-AF65-F5344CB8AC3E}">
        <p14:creationId xmlns:p14="http://schemas.microsoft.com/office/powerpoint/2010/main" val="10325446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514ACE85-DFAF-44BF-8973-06AEAB195C63}" type="datetimeFigureOut">
              <a:rPr lang="it-IT" smtClean="0"/>
              <a:t>25/03/2019</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D9C703A1-D673-455E-93CF-1E378942D231}" type="slidenum">
              <a:rPr lang="it-IT" smtClean="0"/>
              <a:t>‹N›</a:t>
            </a:fld>
            <a:endParaRPr lang="it-IT" dirty="0"/>
          </a:p>
        </p:txBody>
      </p:sp>
    </p:spTree>
    <p:extLst>
      <p:ext uri="{BB962C8B-B14F-4D97-AF65-F5344CB8AC3E}">
        <p14:creationId xmlns:p14="http://schemas.microsoft.com/office/powerpoint/2010/main" val="2567841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0CB25B2-40B8-4B1B-9130-9A54E4CEDF5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295F16C1-904A-4AE3-8675-A3A3B8A564AB}"/>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209AA7A5-D3A1-4ABD-A9AB-1475A5835A26}"/>
              </a:ext>
            </a:extLst>
          </p:cNvPr>
          <p:cNvSpPr>
            <a:spLocks noGrp="1"/>
          </p:cNvSpPr>
          <p:nvPr>
            <p:ph type="dt" sz="half" idx="10"/>
          </p:nvPr>
        </p:nvSpPr>
        <p:spPr/>
        <p:txBody>
          <a:bodyPr/>
          <a:lstStyle/>
          <a:p>
            <a:fld id="{5DF3CE36-EF40-45AF-981D-8CBEDC483AF1}" type="datetimeFigureOut">
              <a:rPr lang="it-IT" smtClean="0"/>
              <a:t>25/03/2019</a:t>
            </a:fld>
            <a:endParaRPr lang="it-IT" dirty="0"/>
          </a:p>
        </p:txBody>
      </p:sp>
      <p:sp>
        <p:nvSpPr>
          <p:cNvPr id="5" name="Segnaposto piè di pagina 4">
            <a:extLst>
              <a:ext uri="{FF2B5EF4-FFF2-40B4-BE49-F238E27FC236}">
                <a16:creationId xmlns:a16="http://schemas.microsoft.com/office/drawing/2014/main" xmlns="" id="{E083933B-1C8C-464A-A75A-E5E85195880F}"/>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xmlns="" id="{8A75CDD7-F498-44B6-B22A-1201C31F42E3}"/>
              </a:ext>
            </a:extLst>
          </p:cNvPr>
          <p:cNvSpPr>
            <a:spLocks noGrp="1"/>
          </p:cNvSpPr>
          <p:nvPr>
            <p:ph type="sldNum" sz="quarter" idx="12"/>
          </p:nvPr>
        </p:nvSpPr>
        <p:spPr/>
        <p:txBody>
          <a:bodyPr/>
          <a:lstStyle/>
          <a:p>
            <a:fld id="{67B25755-F238-4EEE-8873-14361B947CBF}" type="slidenum">
              <a:rPr lang="it-IT" smtClean="0"/>
              <a:t>‹N›</a:t>
            </a:fld>
            <a:endParaRPr lang="it-IT" dirty="0"/>
          </a:p>
        </p:txBody>
      </p:sp>
    </p:spTree>
    <p:extLst>
      <p:ext uri="{BB962C8B-B14F-4D97-AF65-F5344CB8AC3E}">
        <p14:creationId xmlns:p14="http://schemas.microsoft.com/office/powerpoint/2010/main" val="25755942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514ACE85-DFAF-44BF-8973-06AEAB195C63}" type="datetimeFigureOut">
              <a:rPr lang="it-IT" smtClean="0"/>
              <a:t>25/03/2019</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D9C703A1-D673-455E-93CF-1E378942D231}" type="slidenum">
              <a:rPr lang="it-IT" smtClean="0"/>
              <a:t>‹N›</a:t>
            </a:fld>
            <a:endParaRPr lang="it-IT" dirty="0"/>
          </a:p>
        </p:txBody>
      </p:sp>
    </p:spTree>
    <p:extLst>
      <p:ext uri="{BB962C8B-B14F-4D97-AF65-F5344CB8AC3E}">
        <p14:creationId xmlns:p14="http://schemas.microsoft.com/office/powerpoint/2010/main" val="31509068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14ACE85-DFAF-44BF-8973-06AEAB195C63}" type="datetimeFigureOut">
              <a:rPr lang="it-IT" smtClean="0"/>
              <a:t>25/03/2019</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9C703A1-D673-455E-93CF-1E378942D231}" type="slidenum">
              <a:rPr lang="it-IT" smtClean="0"/>
              <a:t>‹N›</a:t>
            </a:fld>
            <a:endParaRPr lang="it-IT" dirty="0"/>
          </a:p>
        </p:txBody>
      </p:sp>
    </p:spTree>
    <p:extLst>
      <p:ext uri="{BB962C8B-B14F-4D97-AF65-F5344CB8AC3E}">
        <p14:creationId xmlns:p14="http://schemas.microsoft.com/office/powerpoint/2010/main" val="24727024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14ACE85-DFAF-44BF-8973-06AEAB195C63}" type="datetimeFigureOut">
              <a:rPr lang="it-IT" smtClean="0"/>
              <a:t>25/03/2019</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9C703A1-D673-455E-93CF-1E378942D231}" type="slidenum">
              <a:rPr lang="it-IT" smtClean="0"/>
              <a:t>‹N›</a:t>
            </a:fld>
            <a:endParaRPr lang="it-IT" dirty="0"/>
          </a:p>
        </p:txBody>
      </p:sp>
    </p:spTree>
    <p:extLst>
      <p:ext uri="{BB962C8B-B14F-4D97-AF65-F5344CB8AC3E}">
        <p14:creationId xmlns:p14="http://schemas.microsoft.com/office/powerpoint/2010/main" val="18754529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9A5602D-4319-4CAF-A277-31B44E1209FB}" type="slidenum">
              <a:rPr lang="it-IT" altLang="it-IT">
                <a:solidFill>
                  <a:srgbClr val="000000"/>
                </a:solidFill>
              </a:rPr>
              <a:pPr>
                <a:defRPr/>
              </a:pPr>
              <a:t>‹N›</a:t>
            </a:fld>
            <a:endParaRPr lang="it-IT" altLang="it-IT" dirty="0">
              <a:solidFill>
                <a:srgbClr val="000000"/>
              </a:solidFill>
            </a:endParaRPr>
          </a:p>
        </p:txBody>
      </p:sp>
    </p:spTree>
    <p:extLst>
      <p:ext uri="{BB962C8B-B14F-4D97-AF65-F5344CB8AC3E}">
        <p14:creationId xmlns:p14="http://schemas.microsoft.com/office/powerpoint/2010/main" val="23944491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1F6070A-E98B-438B-9641-033440C000E8}" type="slidenum">
              <a:rPr lang="it-IT" altLang="it-IT">
                <a:solidFill>
                  <a:srgbClr val="000000"/>
                </a:solidFill>
              </a:rPr>
              <a:pPr>
                <a:defRPr/>
              </a:pPr>
              <a:t>‹N›</a:t>
            </a:fld>
            <a:endParaRPr lang="it-IT" altLang="it-IT" dirty="0">
              <a:solidFill>
                <a:srgbClr val="000000"/>
              </a:solidFill>
            </a:endParaRPr>
          </a:p>
        </p:txBody>
      </p:sp>
    </p:spTree>
    <p:extLst>
      <p:ext uri="{BB962C8B-B14F-4D97-AF65-F5344CB8AC3E}">
        <p14:creationId xmlns:p14="http://schemas.microsoft.com/office/powerpoint/2010/main" val="4033651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39"/>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FE127A3-B8FF-4BA9-A5AB-DEC7AE00E700}" type="slidenum">
              <a:rPr lang="it-IT" altLang="it-IT">
                <a:solidFill>
                  <a:srgbClr val="000000"/>
                </a:solidFill>
              </a:rPr>
              <a:pPr>
                <a:defRPr/>
              </a:pPr>
              <a:t>‹N›</a:t>
            </a:fld>
            <a:endParaRPr lang="it-IT" altLang="it-IT" dirty="0">
              <a:solidFill>
                <a:srgbClr val="000000"/>
              </a:solidFill>
            </a:endParaRPr>
          </a:p>
        </p:txBody>
      </p:sp>
    </p:spTree>
    <p:extLst>
      <p:ext uri="{BB962C8B-B14F-4D97-AF65-F5344CB8AC3E}">
        <p14:creationId xmlns:p14="http://schemas.microsoft.com/office/powerpoint/2010/main" val="16875013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09600" y="1600201"/>
            <a:ext cx="53848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600201"/>
            <a:ext cx="53848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083A8DB-6229-465E-8FDD-4979E7D66511}" type="slidenum">
              <a:rPr lang="it-IT" altLang="it-IT">
                <a:solidFill>
                  <a:srgbClr val="000000"/>
                </a:solidFill>
              </a:rPr>
              <a:pPr>
                <a:defRPr/>
              </a:pPr>
              <a:t>‹N›</a:t>
            </a:fld>
            <a:endParaRPr lang="it-IT" altLang="it-IT" dirty="0">
              <a:solidFill>
                <a:srgbClr val="000000"/>
              </a:solidFill>
            </a:endParaRPr>
          </a:p>
        </p:txBody>
      </p:sp>
    </p:spTree>
    <p:extLst>
      <p:ext uri="{BB962C8B-B14F-4D97-AF65-F5344CB8AC3E}">
        <p14:creationId xmlns:p14="http://schemas.microsoft.com/office/powerpoint/2010/main" val="22675854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40317" y="365126"/>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40318" y="2505075"/>
            <a:ext cx="5158316"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71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it-IT" altLang="it-IT"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it-IT" altLang="it-IT"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832F01F-7F81-4CF3-89C5-245FDA780516}" type="slidenum">
              <a:rPr lang="it-IT" altLang="it-IT">
                <a:solidFill>
                  <a:srgbClr val="000000"/>
                </a:solidFill>
              </a:rPr>
              <a:pPr>
                <a:defRPr/>
              </a:pPr>
              <a:t>‹N›</a:t>
            </a:fld>
            <a:endParaRPr lang="it-IT" altLang="it-IT" dirty="0">
              <a:solidFill>
                <a:srgbClr val="000000"/>
              </a:solidFill>
            </a:endParaRPr>
          </a:p>
        </p:txBody>
      </p:sp>
    </p:spTree>
    <p:extLst>
      <p:ext uri="{BB962C8B-B14F-4D97-AF65-F5344CB8AC3E}">
        <p14:creationId xmlns:p14="http://schemas.microsoft.com/office/powerpoint/2010/main" val="7566949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it-IT"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it-IT"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B3A83F1-BA84-41BC-A525-22B60F9A77A3}" type="slidenum">
              <a:rPr lang="it-IT" altLang="it-IT">
                <a:solidFill>
                  <a:srgbClr val="000000"/>
                </a:solidFill>
              </a:rPr>
              <a:pPr>
                <a:defRPr/>
              </a:pPr>
              <a:t>‹N›</a:t>
            </a:fld>
            <a:endParaRPr lang="it-IT" altLang="it-IT" dirty="0">
              <a:solidFill>
                <a:srgbClr val="000000"/>
              </a:solidFill>
            </a:endParaRPr>
          </a:p>
        </p:txBody>
      </p:sp>
    </p:spTree>
    <p:extLst>
      <p:ext uri="{BB962C8B-B14F-4D97-AF65-F5344CB8AC3E}">
        <p14:creationId xmlns:p14="http://schemas.microsoft.com/office/powerpoint/2010/main" val="12808825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ltLang="it-IT"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it-IT" altLang="it-IT"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125EA9D-8C4E-4D76-A670-955CA468472C}" type="slidenum">
              <a:rPr lang="it-IT" altLang="it-IT">
                <a:solidFill>
                  <a:srgbClr val="000000"/>
                </a:solidFill>
              </a:rPr>
              <a:pPr>
                <a:defRPr/>
              </a:pPr>
              <a:t>‹N›</a:t>
            </a:fld>
            <a:endParaRPr lang="it-IT" altLang="it-IT" dirty="0">
              <a:solidFill>
                <a:srgbClr val="000000"/>
              </a:solidFill>
            </a:endParaRPr>
          </a:p>
        </p:txBody>
      </p:sp>
    </p:spTree>
    <p:extLst>
      <p:ext uri="{BB962C8B-B14F-4D97-AF65-F5344CB8AC3E}">
        <p14:creationId xmlns:p14="http://schemas.microsoft.com/office/powerpoint/2010/main" val="2831150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BE8982C-AFAA-4BF6-9CB5-E6B12F12A6D3}"/>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01C33E32-564E-429F-98F9-5FFB5E2988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xmlns="" id="{A6CC1DA0-5E74-47EB-AADC-A3DAA979A935}"/>
              </a:ext>
            </a:extLst>
          </p:cNvPr>
          <p:cNvSpPr>
            <a:spLocks noGrp="1"/>
          </p:cNvSpPr>
          <p:nvPr>
            <p:ph type="dt" sz="half" idx="10"/>
          </p:nvPr>
        </p:nvSpPr>
        <p:spPr/>
        <p:txBody>
          <a:bodyPr/>
          <a:lstStyle/>
          <a:p>
            <a:fld id="{5DF3CE36-EF40-45AF-981D-8CBEDC483AF1}" type="datetimeFigureOut">
              <a:rPr lang="it-IT" smtClean="0"/>
              <a:t>25/03/2019</a:t>
            </a:fld>
            <a:endParaRPr lang="it-IT" dirty="0"/>
          </a:p>
        </p:txBody>
      </p:sp>
      <p:sp>
        <p:nvSpPr>
          <p:cNvPr id="5" name="Segnaposto piè di pagina 4">
            <a:extLst>
              <a:ext uri="{FF2B5EF4-FFF2-40B4-BE49-F238E27FC236}">
                <a16:creationId xmlns:a16="http://schemas.microsoft.com/office/drawing/2014/main" xmlns="" id="{0753D996-E245-4DA8-8B30-C2F0D45EB30F}"/>
              </a:ext>
            </a:extLst>
          </p:cNvPr>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xmlns="" id="{31303746-1A59-4C8A-B524-0E78D999FB70}"/>
              </a:ext>
            </a:extLst>
          </p:cNvPr>
          <p:cNvSpPr>
            <a:spLocks noGrp="1"/>
          </p:cNvSpPr>
          <p:nvPr>
            <p:ph type="sldNum" sz="quarter" idx="12"/>
          </p:nvPr>
        </p:nvSpPr>
        <p:spPr/>
        <p:txBody>
          <a:bodyPr/>
          <a:lstStyle/>
          <a:p>
            <a:fld id="{67B25755-F238-4EEE-8873-14361B947CBF}" type="slidenum">
              <a:rPr lang="it-IT" smtClean="0"/>
              <a:t>‹N›</a:t>
            </a:fld>
            <a:endParaRPr lang="it-IT" dirty="0"/>
          </a:p>
        </p:txBody>
      </p:sp>
    </p:spTree>
    <p:extLst>
      <p:ext uri="{BB962C8B-B14F-4D97-AF65-F5344CB8AC3E}">
        <p14:creationId xmlns:p14="http://schemas.microsoft.com/office/powerpoint/2010/main" val="23227106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40318" y="457200"/>
            <a:ext cx="393276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8C7D6B8-D54B-44A0-B646-F06E57439FB6}" type="slidenum">
              <a:rPr lang="it-IT" altLang="it-IT">
                <a:solidFill>
                  <a:srgbClr val="000000"/>
                </a:solidFill>
              </a:rPr>
              <a:pPr>
                <a:defRPr/>
              </a:pPr>
              <a:t>‹N›</a:t>
            </a:fld>
            <a:endParaRPr lang="it-IT" altLang="it-IT" dirty="0">
              <a:solidFill>
                <a:srgbClr val="000000"/>
              </a:solidFill>
            </a:endParaRPr>
          </a:p>
        </p:txBody>
      </p:sp>
    </p:spTree>
    <p:extLst>
      <p:ext uri="{BB962C8B-B14F-4D97-AF65-F5344CB8AC3E}">
        <p14:creationId xmlns:p14="http://schemas.microsoft.com/office/powerpoint/2010/main" val="2496095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40318" y="457200"/>
            <a:ext cx="393276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a:p>
        </p:txBody>
      </p:sp>
      <p:sp>
        <p:nvSpPr>
          <p:cNvPr id="4" name="Segnaposto tes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123FF45-027A-4FDA-9FE2-AB0EC1CD36D3}" type="slidenum">
              <a:rPr lang="it-IT" altLang="it-IT">
                <a:solidFill>
                  <a:srgbClr val="000000"/>
                </a:solidFill>
              </a:rPr>
              <a:pPr>
                <a:defRPr/>
              </a:pPr>
              <a:t>‹N›</a:t>
            </a:fld>
            <a:endParaRPr lang="it-IT" altLang="it-IT" dirty="0">
              <a:solidFill>
                <a:srgbClr val="000000"/>
              </a:solidFill>
            </a:endParaRPr>
          </a:p>
        </p:txBody>
      </p:sp>
    </p:spTree>
    <p:extLst>
      <p:ext uri="{BB962C8B-B14F-4D97-AF65-F5344CB8AC3E}">
        <p14:creationId xmlns:p14="http://schemas.microsoft.com/office/powerpoint/2010/main" val="411484797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83C934F-03A7-4285-B08F-8604FBDE3387}" type="slidenum">
              <a:rPr lang="it-IT" altLang="it-IT">
                <a:solidFill>
                  <a:srgbClr val="000000"/>
                </a:solidFill>
              </a:rPr>
              <a:pPr>
                <a:defRPr/>
              </a:pPr>
              <a:t>‹N›</a:t>
            </a:fld>
            <a:endParaRPr lang="it-IT" altLang="it-IT" dirty="0">
              <a:solidFill>
                <a:srgbClr val="000000"/>
              </a:solidFill>
            </a:endParaRPr>
          </a:p>
        </p:txBody>
      </p:sp>
    </p:spTree>
    <p:extLst>
      <p:ext uri="{BB962C8B-B14F-4D97-AF65-F5344CB8AC3E}">
        <p14:creationId xmlns:p14="http://schemas.microsoft.com/office/powerpoint/2010/main" val="28693036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39"/>
            <a:ext cx="27432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274639"/>
            <a:ext cx="80264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361866B-CD16-4E2B-BA2F-C5B4C437F179}" type="slidenum">
              <a:rPr lang="it-IT" altLang="it-IT">
                <a:solidFill>
                  <a:srgbClr val="000000"/>
                </a:solidFill>
              </a:rPr>
              <a:pPr>
                <a:defRPr/>
              </a:pPr>
              <a:t>‹N›</a:t>
            </a:fld>
            <a:endParaRPr lang="it-IT" altLang="it-IT" dirty="0">
              <a:solidFill>
                <a:srgbClr val="000000"/>
              </a:solidFill>
            </a:endParaRPr>
          </a:p>
        </p:txBody>
      </p:sp>
    </p:spTree>
    <p:extLst>
      <p:ext uri="{BB962C8B-B14F-4D97-AF65-F5344CB8AC3E}">
        <p14:creationId xmlns:p14="http://schemas.microsoft.com/office/powerpoint/2010/main" val="204963537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dgm" preserve="1">
  <p:cSld name="Titolo, diagramma o organigramma">
    <p:spTree>
      <p:nvGrpSpPr>
        <p:cNvPr id="1" name=""/>
        <p:cNvGrpSpPr/>
        <p:nvPr/>
      </p:nvGrpSpPr>
      <p:grpSpPr>
        <a:xfrm>
          <a:off x="0" y="0"/>
          <a:ext cx="0" cy="0"/>
          <a:chOff x="0" y="0"/>
          <a:chExt cx="0" cy="0"/>
        </a:xfrm>
      </p:grpSpPr>
      <p:sp>
        <p:nvSpPr>
          <p:cNvPr id="2" name="Titolo 1"/>
          <p:cNvSpPr>
            <a:spLocks noGrp="1"/>
          </p:cNvSpPr>
          <p:nvPr>
            <p:ph type="title"/>
          </p:nvPr>
        </p:nvSpPr>
        <p:spPr>
          <a:xfrm>
            <a:off x="609600" y="274638"/>
            <a:ext cx="10972800" cy="1143000"/>
          </a:xfrm>
        </p:spPr>
        <p:txBody>
          <a:bodyPr/>
          <a:lstStyle/>
          <a:p>
            <a:r>
              <a:rPr lang="it-IT"/>
              <a:t>Fare clic per modificare lo stile del titolo</a:t>
            </a:r>
          </a:p>
        </p:txBody>
      </p:sp>
      <p:sp>
        <p:nvSpPr>
          <p:cNvPr id="3" name="Segnaposto SmartArt 2"/>
          <p:cNvSpPr>
            <a:spLocks noGrp="1"/>
          </p:cNvSpPr>
          <p:nvPr>
            <p:ph type="dgm" idx="1"/>
          </p:nvPr>
        </p:nvSpPr>
        <p:spPr>
          <a:xfrm>
            <a:off x="609600" y="1600201"/>
            <a:ext cx="10972800" cy="4525963"/>
          </a:xfrm>
        </p:spPr>
        <p:txBody>
          <a:bodyPr/>
          <a:lstStyle/>
          <a:p>
            <a:pPr lvl="0"/>
            <a:endParaRPr lang="it-IT" noProof="0" dirty="0"/>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652130E-CB03-4B7F-A027-33261CB7838D}" type="slidenum">
              <a:rPr lang="it-IT" altLang="it-IT">
                <a:solidFill>
                  <a:srgbClr val="000000"/>
                </a:solidFill>
              </a:rPr>
              <a:pPr>
                <a:defRPr/>
              </a:pPr>
              <a:t>‹N›</a:t>
            </a:fld>
            <a:endParaRPr lang="it-IT" altLang="it-IT" dirty="0">
              <a:solidFill>
                <a:srgbClr val="000000"/>
              </a:solidFill>
            </a:endParaRPr>
          </a:p>
        </p:txBody>
      </p:sp>
    </p:spTree>
    <p:extLst>
      <p:ext uri="{BB962C8B-B14F-4D97-AF65-F5344CB8AC3E}">
        <p14:creationId xmlns:p14="http://schemas.microsoft.com/office/powerpoint/2010/main" val="6500312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609600" y="274638"/>
            <a:ext cx="10972800" cy="1143000"/>
          </a:xfrm>
        </p:spPr>
        <p:txBody>
          <a:bodyPr/>
          <a:lstStyle/>
          <a:p>
            <a:r>
              <a:rPr lang="it-IT"/>
              <a:t>Fare clic per modificare lo stile del titolo</a:t>
            </a:r>
          </a:p>
        </p:txBody>
      </p:sp>
      <p:sp>
        <p:nvSpPr>
          <p:cNvPr id="3" name="Segnaposto tabella 2"/>
          <p:cNvSpPr>
            <a:spLocks noGrp="1"/>
          </p:cNvSpPr>
          <p:nvPr>
            <p:ph type="tbl" idx="1"/>
          </p:nvPr>
        </p:nvSpPr>
        <p:spPr>
          <a:xfrm>
            <a:off x="609600" y="1600201"/>
            <a:ext cx="10972800" cy="4525963"/>
          </a:xfrm>
        </p:spPr>
        <p:txBody>
          <a:bodyPr/>
          <a:lstStyle/>
          <a:p>
            <a:pPr lvl="0"/>
            <a:endParaRPr lang="it-IT" noProof="0" dirty="0"/>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45F9761-C11C-47DE-B0D6-57CA3CA82083}" type="slidenum">
              <a:rPr lang="it-IT" altLang="it-IT">
                <a:solidFill>
                  <a:srgbClr val="000000"/>
                </a:solidFill>
              </a:rPr>
              <a:pPr>
                <a:defRPr/>
              </a:pPr>
              <a:t>‹N›</a:t>
            </a:fld>
            <a:endParaRPr lang="it-IT" altLang="it-IT" dirty="0">
              <a:solidFill>
                <a:srgbClr val="000000"/>
              </a:solidFill>
            </a:endParaRPr>
          </a:p>
        </p:txBody>
      </p:sp>
    </p:spTree>
    <p:extLst>
      <p:ext uri="{BB962C8B-B14F-4D97-AF65-F5344CB8AC3E}">
        <p14:creationId xmlns:p14="http://schemas.microsoft.com/office/powerpoint/2010/main" val="16449052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endParaRPr lang="it-IT" altLang="it-IT" dirty="0">
              <a:solidFill>
                <a:srgbClr val="000000"/>
              </a:solidFill>
            </a:endParaRPr>
          </a:p>
        </p:txBody>
      </p:sp>
      <p:sp>
        <p:nvSpPr>
          <p:cNvPr id="5" name="Segnaposto piè di pagina 4"/>
          <p:cNvSpPr>
            <a:spLocks noGrp="1"/>
          </p:cNvSpPr>
          <p:nvPr>
            <p:ph type="ftr" sz="quarter" idx="11"/>
          </p:nvPr>
        </p:nvSpPr>
        <p:spPr/>
        <p:txBody>
          <a:bodyPr/>
          <a:lstStyle>
            <a:lvl1pPr>
              <a:defRPr/>
            </a:lvl1pPr>
          </a:lstStyle>
          <a:p>
            <a:endParaRPr lang="it-IT" altLang="it-IT" dirty="0">
              <a:solidFill>
                <a:srgbClr val="000000"/>
              </a:solidFill>
            </a:endParaRPr>
          </a:p>
        </p:txBody>
      </p:sp>
      <p:sp>
        <p:nvSpPr>
          <p:cNvPr id="6" name="Segnaposto numero diapositiva 5"/>
          <p:cNvSpPr>
            <a:spLocks noGrp="1"/>
          </p:cNvSpPr>
          <p:nvPr>
            <p:ph type="sldNum" sz="quarter" idx="12"/>
          </p:nvPr>
        </p:nvSpPr>
        <p:spPr/>
        <p:txBody>
          <a:bodyPr/>
          <a:lstStyle>
            <a:lvl1pPr>
              <a:defRPr/>
            </a:lvl1pPr>
          </a:lstStyle>
          <a:p>
            <a:fld id="{67496273-CD4E-4A0A-BEF0-0718F11036C9}" type="slidenum">
              <a:rPr lang="it-IT" altLang="it-IT">
                <a:solidFill>
                  <a:srgbClr val="000000"/>
                </a:solidFill>
              </a:rPr>
              <a:pPr/>
              <a:t>‹N›</a:t>
            </a:fld>
            <a:endParaRPr lang="it-IT" altLang="it-IT" dirty="0">
              <a:solidFill>
                <a:srgbClr val="000000"/>
              </a:solidFill>
            </a:endParaRPr>
          </a:p>
        </p:txBody>
      </p:sp>
    </p:spTree>
    <p:extLst>
      <p:ext uri="{BB962C8B-B14F-4D97-AF65-F5344CB8AC3E}">
        <p14:creationId xmlns:p14="http://schemas.microsoft.com/office/powerpoint/2010/main" val="163108071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endParaRPr lang="it-IT" altLang="it-IT" dirty="0">
              <a:solidFill>
                <a:srgbClr val="000000"/>
              </a:solidFill>
            </a:endParaRPr>
          </a:p>
        </p:txBody>
      </p:sp>
      <p:sp>
        <p:nvSpPr>
          <p:cNvPr id="5" name="Segnaposto piè di pagina 4"/>
          <p:cNvSpPr>
            <a:spLocks noGrp="1"/>
          </p:cNvSpPr>
          <p:nvPr>
            <p:ph type="ftr" sz="quarter" idx="11"/>
          </p:nvPr>
        </p:nvSpPr>
        <p:spPr/>
        <p:txBody>
          <a:bodyPr/>
          <a:lstStyle>
            <a:lvl1pPr>
              <a:defRPr/>
            </a:lvl1pPr>
          </a:lstStyle>
          <a:p>
            <a:endParaRPr lang="it-IT" altLang="it-IT" dirty="0">
              <a:solidFill>
                <a:srgbClr val="000000"/>
              </a:solidFill>
            </a:endParaRPr>
          </a:p>
        </p:txBody>
      </p:sp>
      <p:sp>
        <p:nvSpPr>
          <p:cNvPr id="6" name="Segnaposto numero diapositiva 5"/>
          <p:cNvSpPr>
            <a:spLocks noGrp="1"/>
          </p:cNvSpPr>
          <p:nvPr>
            <p:ph type="sldNum" sz="quarter" idx="12"/>
          </p:nvPr>
        </p:nvSpPr>
        <p:spPr/>
        <p:txBody>
          <a:bodyPr/>
          <a:lstStyle>
            <a:lvl1pPr>
              <a:defRPr/>
            </a:lvl1pPr>
          </a:lstStyle>
          <a:p>
            <a:fld id="{E03A565F-14E3-49C8-B661-881ECBB3CE79}" type="slidenum">
              <a:rPr lang="it-IT" altLang="it-IT">
                <a:solidFill>
                  <a:srgbClr val="000000"/>
                </a:solidFill>
              </a:rPr>
              <a:pPr/>
              <a:t>‹N›</a:t>
            </a:fld>
            <a:endParaRPr lang="it-IT" altLang="it-IT" dirty="0">
              <a:solidFill>
                <a:srgbClr val="000000"/>
              </a:solidFill>
            </a:endParaRPr>
          </a:p>
        </p:txBody>
      </p:sp>
    </p:spTree>
    <p:extLst>
      <p:ext uri="{BB962C8B-B14F-4D97-AF65-F5344CB8AC3E}">
        <p14:creationId xmlns:p14="http://schemas.microsoft.com/office/powerpoint/2010/main" val="161081643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39"/>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endParaRPr lang="it-IT" altLang="it-IT" dirty="0">
              <a:solidFill>
                <a:srgbClr val="000000"/>
              </a:solidFill>
            </a:endParaRPr>
          </a:p>
        </p:txBody>
      </p:sp>
      <p:sp>
        <p:nvSpPr>
          <p:cNvPr id="5" name="Segnaposto piè di pagina 4"/>
          <p:cNvSpPr>
            <a:spLocks noGrp="1"/>
          </p:cNvSpPr>
          <p:nvPr>
            <p:ph type="ftr" sz="quarter" idx="11"/>
          </p:nvPr>
        </p:nvSpPr>
        <p:spPr/>
        <p:txBody>
          <a:bodyPr/>
          <a:lstStyle>
            <a:lvl1pPr>
              <a:defRPr/>
            </a:lvl1pPr>
          </a:lstStyle>
          <a:p>
            <a:endParaRPr lang="it-IT" altLang="it-IT" dirty="0">
              <a:solidFill>
                <a:srgbClr val="000000"/>
              </a:solidFill>
            </a:endParaRPr>
          </a:p>
        </p:txBody>
      </p:sp>
      <p:sp>
        <p:nvSpPr>
          <p:cNvPr id="6" name="Segnaposto numero diapositiva 5"/>
          <p:cNvSpPr>
            <a:spLocks noGrp="1"/>
          </p:cNvSpPr>
          <p:nvPr>
            <p:ph type="sldNum" sz="quarter" idx="12"/>
          </p:nvPr>
        </p:nvSpPr>
        <p:spPr/>
        <p:txBody>
          <a:bodyPr/>
          <a:lstStyle>
            <a:lvl1pPr>
              <a:defRPr/>
            </a:lvl1pPr>
          </a:lstStyle>
          <a:p>
            <a:fld id="{B44156CC-AE81-4014-8D33-95AEBCA7967F}" type="slidenum">
              <a:rPr lang="it-IT" altLang="it-IT">
                <a:solidFill>
                  <a:srgbClr val="000000"/>
                </a:solidFill>
              </a:rPr>
              <a:pPr/>
              <a:t>‹N›</a:t>
            </a:fld>
            <a:endParaRPr lang="it-IT" altLang="it-IT" dirty="0">
              <a:solidFill>
                <a:srgbClr val="000000"/>
              </a:solidFill>
            </a:endParaRPr>
          </a:p>
        </p:txBody>
      </p:sp>
    </p:spTree>
    <p:extLst>
      <p:ext uri="{BB962C8B-B14F-4D97-AF65-F5344CB8AC3E}">
        <p14:creationId xmlns:p14="http://schemas.microsoft.com/office/powerpoint/2010/main" val="179240812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09600" y="1600201"/>
            <a:ext cx="53848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600201"/>
            <a:ext cx="53848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lvl1pPr>
              <a:defRPr/>
            </a:lvl1pPr>
          </a:lstStyle>
          <a:p>
            <a:endParaRPr lang="it-IT" altLang="it-IT" dirty="0">
              <a:solidFill>
                <a:srgbClr val="000000"/>
              </a:solidFill>
            </a:endParaRPr>
          </a:p>
        </p:txBody>
      </p:sp>
      <p:sp>
        <p:nvSpPr>
          <p:cNvPr id="6" name="Segnaposto piè di pagina 5"/>
          <p:cNvSpPr>
            <a:spLocks noGrp="1"/>
          </p:cNvSpPr>
          <p:nvPr>
            <p:ph type="ftr" sz="quarter" idx="11"/>
          </p:nvPr>
        </p:nvSpPr>
        <p:spPr/>
        <p:txBody>
          <a:bodyPr/>
          <a:lstStyle>
            <a:lvl1pPr>
              <a:defRPr/>
            </a:lvl1pPr>
          </a:lstStyle>
          <a:p>
            <a:endParaRPr lang="it-IT" altLang="it-IT" dirty="0">
              <a:solidFill>
                <a:srgbClr val="000000"/>
              </a:solidFill>
            </a:endParaRPr>
          </a:p>
        </p:txBody>
      </p:sp>
      <p:sp>
        <p:nvSpPr>
          <p:cNvPr id="7" name="Segnaposto numero diapositiva 6"/>
          <p:cNvSpPr>
            <a:spLocks noGrp="1"/>
          </p:cNvSpPr>
          <p:nvPr>
            <p:ph type="sldNum" sz="quarter" idx="12"/>
          </p:nvPr>
        </p:nvSpPr>
        <p:spPr/>
        <p:txBody>
          <a:bodyPr/>
          <a:lstStyle>
            <a:lvl1pPr>
              <a:defRPr/>
            </a:lvl1pPr>
          </a:lstStyle>
          <a:p>
            <a:fld id="{580C0368-98AC-4498-842C-62E9080933C3}" type="slidenum">
              <a:rPr lang="it-IT" altLang="it-IT">
                <a:solidFill>
                  <a:srgbClr val="000000"/>
                </a:solidFill>
              </a:rPr>
              <a:pPr/>
              <a:t>‹N›</a:t>
            </a:fld>
            <a:endParaRPr lang="it-IT" altLang="it-IT" dirty="0">
              <a:solidFill>
                <a:srgbClr val="000000"/>
              </a:solidFill>
            </a:endParaRPr>
          </a:p>
        </p:txBody>
      </p:sp>
    </p:spTree>
    <p:extLst>
      <p:ext uri="{BB962C8B-B14F-4D97-AF65-F5344CB8AC3E}">
        <p14:creationId xmlns:p14="http://schemas.microsoft.com/office/powerpoint/2010/main" val="2831445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17FD421-4054-43C9-8925-DEEF881D7A0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C821F8DE-72B9-41F5-8273-CE0D076018CC}"/>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xmlns="" id="{1DA9158F-A2DF-4598-89DF-739A582776E8}"/>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xmlns="" id="{8CD0886F-EFD7-4B9E-8D10-A8992D57E56B}"/>
              </a:ext>
            </a:extLst>
          </p:cNvPr>
          <p:cNvSpPr>
            <a:spLocks noGrp="1"/>
          </p:cNvSpPr>
          <p:nvPr>
            <p:ph type="dt" sz="half" idx="10"/>
          </p:nvPr>
        </p:nvSpPr>
        <p:spPr/>
        <p:txBody>
          <a:bodyPr/>
          <a:lstStyle/>
          <a:p>
            <a:fld id="{5DF3CE36-EF40-45AF-981D-8CBEDC483AF1}" type="datetimeFigureOut">
              <a:rPr lang="it-IT" smtClean="0"/>
              <a:t>25/03/2019</a:t>
            </a:fld>
            <a:endParaRPr lang="it-IT" dirty="0"/>
          </a:p>
        </p:txBody>
      </p:sp>
      <p:sp>
        <p:nvSpPr>
          <p:cNvPr id="6" name="Segnaposto piè di pagina 5">
            <a:extLst>
              <a:ext uri="{FF2B5EF4-FFF2-40B4-BE49-F238E27FC236}">
                <a16:creationId xmlns:a16="http://schemas.microsoft.com/office/drawing/2014/main" xmlns="" id="{D23B85B2-CCE1-4630-B10C-A4FFE2D89FBD}"/>
              </a:ext>
            </a:extLst>
          </p:cNvPr>
          <p:cNvSpPr>
            <a:spLocks noGrp="1"/>
          </p:cNvSpPr>
          <p:nvPr>
            <p:ph type="ftr" sz="quarter" idx="11"/>
          </p:nvPr>
        </p:nvSpPr>
        <p:spPr/>
        <p:txBody>
          <a:bodyPr/>
          <a:lstStyle/>
          <a:p>
            <a:endParaRPr lang="it-IT" dirty="0"/>
          </a:p>
        </p:txBody>
      </p:sp>
      <p:sp>
        <p:nvSpPr>
          <p:cNvPr id="7" name="Segnaposto numero diapositiva 6">
            <a:extLst>
              <a:ext uri="{FF2B5EF4-FFF2-40B4-BE49-F238E27FC236}">
                <a16:creationId xmlns:a16="http://schemas.microsoft.com/office/drawing/2014/main" xmlns="" id="{E1C4AC4C-7C75-407B-98B5-BEC4D9EBEF1D}"/>
              </a:ext>
            </a:extLst>
          </p:cNvPr>
          <p:cNvSpPr>
            <a:spLocks noGrp="1"/>
          </p:cNvSpPr>
          <p:nvPr>
            <p:ph type="sldNum" sz="quarter" idx="12"/>
          </p:nvPr>
        </p:nvSpPr>
        <p:spPr/>
        <p:txBody>
          <a:bodyPr/>
          <a:lstStyle/>
          <a:p>
            <a:fld id="{67B25755-F238-4EEE-8873-14361B947CBF}" type="slidenum">
              <a:rPr lang="it-IT" smtClean="0"/>
              <a:t>‹N›</a:t>
            </a:fld>
            <a:endParaRPr lang="it-IT" dirty="0"/>
          </a:p>
        </p:txBody>
      </p:sp>
    </p:spTree>
    <p:extLst>
      <p:ext uri="{BB962C8B-B14F-4D97-AF65-F5344CB8AC3E}">
        <p14:creationId xmlns:p14="http://schemas.microsoft.com/office/powerpoint/2010/main" val="338718178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40317" y="365126"/>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40318" y="2505075"/>
            <a:ext cx="5158316"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71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lvl1pPr>
              <a:defRPr/>
            </a:lvl1pPr>
          </a:lstStyle>
          <a:p>
            <a:endParaRPr lang="it-IT" altLang="it-IT" dirty="0">
              <a:solidFill>
                <a:srgbClr val="000000"/>
              </a:solidFill>
            </a:endParaRPr>
          </a:p>
        </p:txBody>
      </p:sp>
      <p:sp>
        <p:nvSpPr>
          <p:cNvPr id="8" name="Segnaposto piè di pagina 7"/>
          <p:cNvSpPr>
            <a:spLocks noGrp="1"/>
          </p:cNvSpPr>
          <p:nvPr>
            <p:ph type="ftr" sz="quarter" idx="11"/>
          </p:nvPr>
        </p:nvSpPr>
        <p:spPr/>
        <p:txBody>
          <a:bodyPr/>
          <a:lstStyle>
            <a:lvl1pPr>
              <a:defRPr/>
            </a:lvl1pPr>
          </a:lstStyle>
          <a:p>
            <a:endParaRPr lang="it-IT" altLang="it-IT" dirty="0">
              <a:solidFill>
                <a:srgbClr val="000000"/>
              </a:solidFill>
            </a:endParaRPr>
          </a:p>
        </p:txBody>
      </p:sp>
      <p:sp>
        <p:nvSpPr>
          <p:cNvPr id="9" name="Segnaposto numero diapositiva 8"/>
          <p:cNvSpPr>
            <a:spLocks noGrp="1"/>
          </p:cNvSpPr>
          <p:nvPr>
            <p:ph type="sldNum" sz="quarter" idx="12"/>
          </p:nvPr>
        </p:nvSpPr>
        <p:spPr/>
        <p:txBody>
          <a:bodyPr/>
          <a:lstStyle>
            <a:lvl1pPr>
              <a:defRPr/>
            </a:lvl1pPr>
          </a:lstStyle>
          <a:p>
            <a:fld id="{8AF2416A-1EFA-40FA-BE09-C1BBDFF3CC91}" type="slidenum">
              <a:rPr lang="it-IT" altLang="it-IT">
                <a:solidFill>
                  <a:srgbClr val="000000"/>
                </a:solidFill>
              </a:rPr>
              <a:pPr/>
              <a:t>‹N›</a:t>
            </a:fld>
            <a:endParaRPr lang="it-IT" altLang="it-IT" dirty="0">
              <a:solidFill>
                <a:srgbClr val="000000"/>
              </a:solidFill>
            </a:endParaRPr>
          </a:p>
        </p:txBody>
      </p:sp>
    </p:spTree>
    <p:extLst>
      <p:ext uri="{BB962C8B-B14F-4D97-AF65-F5344CB8AC3E}">
        <p14:creationId xmlns:p14="http://schemas.microsoft.com/office/powerpoint/2010/main" val="350286677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lvl1pPr>
              <a:defRPr/>
            </a:lvl1pPr>
          </a:lstStyle>
          <a:p>
            <a:endParaRPr lang="it-IT" altLang="it-IT" dirty="0">
              <a:solidFill>
                <a:srgbClr val="000000"/>
              </a:solidFill>
            </a:endParaRPr>
          </a:p>
        </p:txBody>
      </p:sp>
      <p:sp>
        <p:nvSpPr>
          <p:cNvPr id="4" name="Segnaposto piè di pagina 3"/>
          <p:cNvSpPr>
            <a:spLocks noGrp="1"/>
          </p:cNvSpPr>
          <p:nvPr>
            <p:ph type="ftr" sz="quarter" idx="11"/>
          </p:nvPr>
        </p:nvSpPr>
        <p:spPr/>
        <p:txBody>
          <a:bodyPr/>
          <a:lstStyle>
            <a:lvl1pPr>
              <a:defRPr/>
            </a:lvl1pPr>
          </a:lstStyle>
          <a:p>
            <a:endParaRPr lang="it-IT" altLang="it-IT" dirty="0">
              <a:solidFill>
                <a:srgbClr val="000000"/>
              </a:solidFill>
            </a:endParaRPr>
          </a:p>
        </p:txBody>
      </p:sp>
      <p:sp>
        <p:nvSpPr>
          <p:cNvPr id="5" name="Segnaposto numero diapositiva 4"/>
          <p:cNvSpPr>
            <a:spLocks noGrp="1"/>
          </p:cNvSpPr>
          <p:nvPr>
            <p:ph type="sldNum" sz="quarter" idx="12"/>
          </p:nvPr>
        </p:nvSpPr>
        <p:spPr/>
        <p:txBody>
          <a:bodyPr/>
          <a:lstStyle>
            <a:lvl1pPr>
              <a:defRPr/>
            </a:lvl1pPr>
          </a:lstStyle>
          <a:p>
            <a:fld id="{66052C9D-2635-446A-99A9-2F6CA340B5CA}" type="slidenum">
              <a:rPr lang="it-IT" altLang="it-IT">
                <a:solidFill>
                  <a:srgbClr val="000000"/>
                </a:solidFill>
              </a:rPr>
              <a:pPr/>
              <a:t>‹N›</a:t>
            </a:fld>
            <a:endParaRPr lang="it-IT" altLang="it-IT" dirty="0">
              <a:solidFill>
                <a:srgbClr val="000000"/>
              </a:solidFill>
            </a:endParaRPr>
          </a:p>
        </p:txBody>
      </p:sp>
    </p:spTree>
    <p:extLst>
      <p:ext uri="{BB962C8B-B14F-4D97-AF65-F5344CB8AC3E}">
        <p14:creationId xmlns:p14="http://schemas.microsoft.com/office/powerpoint/2010/main" val="99237372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it-IT" altLang="it-IT" dirty="0">
              <a:solidFill>
                <a:srgbClr val="000000"/>
              </a:solidFill>
            </a:endParaRPr>
          </a:p>
        </p:txBody>
      </p:sp>
      <p:sp>
        <p:nvSpPr>
          <p:cNvPr id="3" name="Segnaposto piè di pagina 2"/>
          <p:cNvSpPr>
            <a:spLocks noGrp="1"/>
          </p:cNvSpPr>
          <p:nvPr>
            <p:ph type="ftr" sz="quarter" idx="11"/>
          </p:nvPr>
        </p:nvSpPr>
        <p:spPr/>
        <p:txBody>
          <a:bodyPr/>
          <a:lstStyle>
            <a:lvl1pPr>
              <a:defRPr/>
            </a:lvl1pPr>
          </a:lstStyle>
          <a:p>
            <a:endParaRPr lang="it-IT" altLang="it-IT" dirty="0">
              <a:solidFill>
                <a:srgbClr val="000000"/>
              </a:solidFill>
            </a:endParaRPr>
          </a:p>
        </p:txBody>
      </p:sp>
      <p:sp>
        <p:nvSpPr>
          <p:cNvPr id="4" name="Segnaposto numero diapositiva 3"/>
          <p:cNvSpPr>
            <a:spLocks noGrp="1"/>
          </p:cNvSpPr>
          <p:nvPr>
            <p:ph type="sldNum" sz="quarter" idx="12"/>
          </p:nvPr>
        </p:nvSpPr>
        <p:spPr/>
        <p:txBody>
          <a:bodyPr/>
          <a:lstStyle>
            <a:lvl1pPr>
              <a:defRPr/>
            </a:lvl1pPr>
          </a:lstStyle>
          <a:p>
            <a:fld id="{7139EE74-0A40-4EEA-A7C5-8EA9F82175F6}" type="slidenum">
              <a:rPr lang="it-IT" altLang="it-IT">
                <a:solidFill>
                  <a:srgbClr val="000000"/>
                </a:solidFill>
              </a:rPr>
              <a:pPr/>
              <a:t>‹N›</a:t>
            </a:fld>
            <a:endParaRPr lang="it-IT" altLang="it-IT" dirty="0">
              <a:solidFill>
                <a:srgbClr val="000000"/>
              </a:solidFill>
            </a:endParaRPr>
          </a:p>
        </p:txBody>
      </p:sp>
    </p:spTree>
    <p:extLst>
      <p:ext uri="{BB962C8B-B14F-4D97-AF65-F5344CB8AC3E}">
        <p14:creationId xmlns:p14="http://schemas.microsoft.com/office/powerpoint/2010/main" val="389709479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40318" y="457200"/>
            <a:ext cx="393276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ltLang="it-IT" dirty="0">
              <a:solidFill>
                <a:srgbClr val="000000"/>
              </a:solidFill>
            </a:endParaRPr>
          </a:p>
        </p:txBody>
      </p:sp>
      <p:sp>
        <p:nvSpPr>
          <p:cNvPr id="6" name="Segnaposto piè di pagina 5"/>
          <p:cNvSpPr>
            <a:spLocks noGrp="1"/>
          </p:cNvSpPr>
          <p:nvPr>
            <p:ph type="ftr" sz="quarter" idx="11"/>
          </p:nvPr>
        </p:nvSpPr>
        <p:spPr/>
        <p:txBody>
          <a:bodyPr/>
          <a:lstStyle>
            <a:lvl1pPr>
              <a:defRPr/>
            </a:lvl1pPr>
          </a:lstStyle>
          <a:p>
            <a:endParaRPr lang="it-IT" altLang="it-IT" dirty="0">
              <a:solidFill>
                <a:srgbClr val="000000"/>
              </a:solidFill>
            </a:endParaRPr>
          </a:p>
        </p:txBody>
      </p:sp>
      <p:sp>
        <p:nvSpPr>
          <p:cNvPr id="7" name="Segnaposto numero diapositiva 6"/>
          <p:cNvSpPr>
            <a:spLocks noGrp="1"/>
          </p:cNvSpPr>
          <p:nvPr>
            <p:ph type="sldNum" sz="quarter" idx="12"/>
          </p:nvPr>
        </p:nvSpPr>
        <p:spPr/>
        <p:txBody>
          <a:bodyPr/>
          <a:lstStyle>
            <a:lvl1pPr>
              <a:defRPr/>
            </a:lvl1pPr>
          </a:lstStyle>
          <a:p>
            <a:fld id="{B482826A-7B5A-4382-9788-F2453C786F7A}" type="slidenum">
              <a:rPr lang="it-IT" altLang="it-IT">
                <a:solidFill>
                  <a:srgbClr val="000000"/>
                </a:solidFill>
              </a:rPr>
              <a:pPr/>
              <a:t>‹N›</a:t>
            </a:fld>
            <a:endParaRPr lang="it-IT" altLang="it-IT" dirty="0">
              <a:solidFill>
                <a:srgbClr val="000000"/>
              </a:solidFill>
            </a:endParaRPr>
          </a:p>
        </p:txBody>
      </p:sp>
    </p:spTree>
    <p:extLst>
      <p:ext uri="{BB962C8B-B14F-4D97-AF65-F5344CB8AC3E}">
        <p14:creationId xmlns:p14="http://schemas.microsoft.com/office/powerpoint/2010/main" val="16437326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40318" y="457200"/>
            <a:ext cx="393276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ltLang="it-IT" dirty="0">
              <a:solidFill>
                <a:srgbClr val="000000"/>
              </a:solidFill>
            </a:endParaRPr>
          </a:p>
        </p:txBody>
      </p:sp>
      <p:sp>
        <p:nvSpPr>
          <p:cNvPr id="6" name="Segnaposto piè di pagina 5"/>
          <p:cNvSpPr>
            <a:spLocks noGrp="1"/>
          </p:cNvSpPr>
          <p:nvPr>
            <p:ph type="ftr" sz="quarter" idx="11"/>
          </p:nvPr>
        </p:nvSpPr>
        <p:spPr/>
        <p:txBody>
          <a:bodyPr/>
          <a:lstStyle>
            <a:lvl1pPr>
              <a:defRPr/>
            </a:lvl1pPr>
          </a:lstStyle>
          <a:p>
            <a:endParaRPr lang="it-IT" altLang="it-IT" dirty="0">
              <a:solidFill>
                <a:srgbClr val="000000"/>
              </a:solidFill>
            </a:endParaRPr>
          </a:p>
        </p:txBody>
      </p:sp>
      <p:sp>
        <p:nvSpPr>
          <p:cNvPr id="7" name="Segnaposto numero diapositiva 6"/>
          <p:cNvSpPr>
            <a:spLocks noGrp="1"/>
          </p:cNvSpPr>
          <p:nvPr>
            <p:ph type="sldNum" sz="quarter" idx="12"/>
          </p:nvPr>
        </p:nvSpPr>
        <p:spPr/>
        <p:txBody>
          <a:bodyPr/>
          <a:lstStyle>
            <a:lvl1pPr>
              <a:defRPr/>
            </a:lvl1pPr>
          </a:lstStyle>
          <a:p>
            <a:fld id="{7C796341-F254-451A-B008-65755D74CFB7}" type="slidenum">
              <a:rPr lang="it-IT" altLang="it-IT">
                <a:solidFill>
                  <a:srgbClr val="000000"/>
                </a:solidFill>
              </a:rPr>
              <a:pPr/>
              <a:t>‹N›</a:t>
            </a:fld>
            <a:endParaRPr lang="it-IT" altLang="it-IT" dirty="0">
              <a:solidFill>
                <a:srgbClr val="000000"/>
              </a:solidFill>
            </a:endParaRPr>
          </a:p>
        </p:txBody>
      </p:sp>
    </p:spTree>
    <p:extLst>
      <p:ext uri="{BB962C8B-B14F-4D97-AF65-F5344CB8AC3E}">
        <p14:creationId xmlns:p14="http://schemas.microsoft.com/office/powerpoint/2010/main" val="272653895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endParaRPr lang="it-IT" altLang="it-IT" dirty="0">
              <a:solidFill>
                <a:srgbClr val="000000"/>
              </a:solidFill>
            </a:endParaRPr>
          </a:p>
        </p:txBody>
      </p:sp>
      <p:sp>
        <p:nvSpPr>
          <p:cNvPr id="5" name="Segnaposto piè di pagina 4"/>
          <p:cNvSpPr>
            <a:spLocks noGrp="1"/>
          </p:cNvSpPr>
          <p:nvPr>
            <p:ph type="ftr" sz="quarter" idx="11"/>
          </p:nvPr>
        </p:nvSpPr>
        <p:spPr/>
        <p:txBody>
          <a:bodyPr/>
          <a:lstStyle>
            <a:lvl1pPr>
              <a:defRPr/>
            </a:lvl1pPr>
          </a:lstStyle>
          <a:p>
            <a:endParaRPr lang="it-IT" altLang="it-IT" dirty="0">
              <a:solidFill>
                <a:srgbClr val="000000"/>
              </a:solidFill>
            </a:endParaRPr>
          </a:p>
        </p:txBody>
      </p:sp>
      <p:sp>
        <p:nvSpPr>
          <p:cNvPr id="6" name="Segnaposto numero diapositiva 5"/>
          <p:cNvSpPr>
            <a:spLocks noGrp="1"/>
          </p:cNvSpPr>
          <p:nvPr>
            <p:ph type="sldNum" sz="quarter" idx="12"/>
          </p:nvPr>
        </p:nvSpPr>
        <p:spPr/>
        <p:txBody>
          <a:bodyPr/>
          <a:lstStyle>
            <a:lvl1pPr>
              <a:defRPr/>
            </a:lvl1pPr>
          </a:lstStyle>
          <a:p>
            <a:fld id="{842CFE4E-0B36-491C-96D2-44FB144CD242}" type="slidenum">
              <a:rPr lang="it-IT" altLang="it-IT">
                <a:solidFill>
                  <a:srgbClr val="000000"/>
                </a:solidFill>
              </a:rPr>
              <a:pPr/>
              <a:t>‹N›</a:t>
            </a:fld>
            <a:endParaRPr lang="it-IT" altLang="it-IT" dirty="0">
              <a:solidFill>
                <a:srgbClr val="000000"/>
              </a:solidFill>
            </a:endParaRPr>
          </a:p>
        </p:txBody>
      </p:sp>
    </p:spTree>
    <p:extLst>
      <p:ext uri="{BB962C8B-B14F-4D97-AF65-F5344CB8AC3E}">
        <p14:creationId xmlns:p14="http://schemas.microsoft.com/office/powerpoint/2010/main" val="30038590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39"/>
            <a:ext cx="27432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274639"/>
            <a:ext cx="80264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endParaRPr lang="it-IT" altLang="it-IT" dirty="0">
              <a:solidFill>
                <a:srgbClr val="000000"/>
              </a:solidFill>
            </a:endParaRPr>
          </a:p>
        </p:txBody>
      </p:sp>
      <p:sp>
        <p:nvSpPr>
          <p:cNvPr id="5" name="Segnaposto piè di pagina 4"/>
          <p:cNvSpPr>
            <a:spLocks noGrp="1"/>
          </p:cNvSpPr>
          <p:nvPr>
            <p:ph type="ftr" sz="quarter" idx="11"/>
          </p:nvPr>
        </p:nvSpPr>
        <p:spPr/>
        <p:txBody>
          <a:bodyPr/>
          <a:lstStyle>
            <a:lvl1pPr>
              <a:defRPr/>
            </a:lvl1pPr>
          </a:lstStyle>
          <a:p>
            <a:endParaRPr lang="it-IT" altLang="it-IT" dirty="0">
              <a:solidFill>
                <a:srgbClr val="000000"/>
              </a:solidFill>
            </a:endParaRPr>
          </a:p>
        </p:txBody>
      </p:sp>
      <p:sp>
        <p:nvSpPr>
          <p:cNvPr id="6" name="Segnaposto numero diapositiva 5"/>
          <p:cNvSpPr>
            <a:spLocks noGrp="1"/>
          </p:cNvSpPr>
          <p:nvPr>
            <p:ph type="sldNum" sz="quarter" idx="12"/>
          </p:nvPr>
        </p:nvSpPr>
        <p:spPr/>
        <p:txBody>
          <a:bodyPr/>
          <a:lstStyle>
            <a:lvl1pPr>
              <a:defRPr/>
            </a:lvl1pPr>
          </a:lstStyle>
          <a:p>
            <a:fld id="{7FC95435-342E-4FBB-BF27-68B7A36B68A0}" type="slidenum">
              <a:rPr lang="it-IT" altLang="it-IT">
                <a:solidFill>
                  <a:srgbClr val="000000"/>
                </a:solidFill>
              </a:rPr>
              <a:pPr/>
              <a:t>‹N›</a:t>
            </a:fld>
            <a:endParaRPr lang="it-IT" altLang="it-IT" dirty="0">
              <a:solidFill>
                <a:srgbClr val="000000"/>
              </a:solidFill>
            </a:endParaRPr>
          </a:p>
        </p:txBody>
      </p:sp>
    </p:spTree>
    <p:extLst>
      <p:ext uri="{BB962C8B-B14F-4D97-AF65-F5344CB8AC3E}">
        <p14:creationId xmlns:p14="http://schemas.microsoft.com/office/powerpoint/2010/main" val="217027553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dgm" preserve="1">
  <p:cSld name="Titolo, diagramma o organigramma">
    <p:spTree>
      <p:nvGrpSpPr>
        <p:cNvPr id="1" name=""/>
        <p:cNvGrpSpPr/>
        <p:nvPr/>
      </p:nvGrpSpPr>
      <p:grpSpPr>
        <a:xfrm>
          <a:off x="0" y="0"/>
          <a:ext cx="0" cy="0"/>
          <a:chOff x="0" y="0"/>
          <a:chExt cx="0" cy="0"/>
        </a:xfrm>
      </p:grpSpPr>
      <p:sp>
        <p:nvSpPr>
          <p:cNvPr id="2" name="Titolo 1"/>
          <p:cNvSpPr>
            <a:spLocks noGrp="1"/>
          </p:cNvSpPr>
          <p:nvPr>
            <p:ph type="title"/>
          </p:nvPr>
        </p:nvSpPr>
        <p:spPr>
          <a:xfrm>
            <a:off x="609600" y="274638"/>
            <a:ext cx="10972800" cy="1143000"/>
          </a:xfrm>
        </p:spPr>
        <p:txBody>
          <a:bodyPr/>
          <a:lstStyle/>
          <a:p>
            <a:r>
              <a:rPr lang="it-IT"/>
              <a:t>Fare clic per modificare lo stile del titolo</a:t>
            </a:r>
          </a:p>
        </p:txBody>
      </p:sp>
      <p:sp>
        <p:nvSpPr>
          <p:cNvPr id="3" name="Segnaposto SmartArt 2"/>
          <p:cNvSpPr>
            <a:spLocks noGrp="1"/>
          </p:cNvSpPr>
          <p:nvPr>
            <p:ph type="dgm" idx="1"/>
          </p:nvPr>
        </p:nvSpPr>
        <p:spPr>
          <a:xfrm>
            <a:off x="609600" y="1600201"/>
            <a:ext cx="10972800" cy="4525963"/>
          </a:xfrm>
        </p:spPr>
        <p:txBody>
          <a:bodyPr/>
          <a:lstStyle/>
          <a:p>
            <a:endParaRPr lang="it-IT" dirty="0"/>
          </a:p>
        </p:txBody>
      </p:sp>
      <p:sp>
        <p:nvSpPr>
          <p:cNvPr id="4" name="Segnaposto data 3"/>
          <p:cNvSpPr>
            <a:spLocks noGrp="1"/>
          </p:cNvSpPr>
          <p:nvPr>
            <p:ph type="dt" sz="half" idx="10"/>
          </p:nvPr>
        </p:nvSpPr>
        <p:spPr>
          <a:xfrm>
            <a:off x="609600" y="6245225"/>
            <a:ext cx="2844800" cy="476250"/>
          </a:xfrm>
        </p:spPr>
        <p:txBody>
          <a:bodyPr/>
          <a:lstStyle>
            <a:lvl1pPr>
              <a:defRPr/>
            </a:lvl1pPr>
          </a:lstStyle>
          <a:p>
            <a:endParaRPr lang="it-IT" altLang="it-IT" dirty="0">
              <a:solidFill>
                <a:srgbClr val="000000"/>
              </a:solidFill>
            </a:endParaRPr>
          </a:p>
        </p:txBody>
      </p:sp>
      <p:sp>
        <p:nvSpPr>
          <p:cNvPr id="5" name="Segnaposto piè di pagina 4"/>
          <p:cNvSpPr>
            <a:spLocks noGrp="1"/>
          </p:cNvSpPr>
          <p:nvPr>
            <p:ph type="ftr" sz="quarter" idx="11"/>
          </p:nvPr>
        </p:nvSpPr>
        <p:spPr>
          <a:xfrm>
            <a:off x="4165600" y="6245225"/>
            <a:ext cx="3860800" cy="476250"/>
          </a:xfrm>
        </p:spPr>
        <p:txBody>
          <a:bodyPr/>
          <a:lstStyle>
            <a:lvl1pPr>
              <a:defRPr/>
            </a:lvl1pPr>
          </a:lstStyle>
          <a:p>
            <a:endParaRPr lang="it-IT" altLang="it-IT" dirty="0">
              <a:solidFill>
                <a:srgbClr val="000000"/>
              </a:solidFill>
            </a:endParaRPr>
          </a:p>
        </p:txBody>
      </p:sp>
      <p:sp>
        <p:nvSpPr>
          <p:cNvPr id="6" name="Segnaposto numero diapositiva 5"/>
          <p:cNvSpPr>
            <a:spLocks noGrp="1"/>
          </p:cNvSpPr>
          <p:nvPr>
            <p:ph type="sldNum" sz="quarter" idx="12"/>
          </p:nvPr>
        </p:nvSpPr>
        <p:spPr>
          <a:xfrm>
            <a:off x="8737600" y="6245225"/>
            <a:ext cx="2844800" cy="476250"/>
          </a:xfrm>
        </p:spPr>
        <p:txBody>
          <a:bodyPr/>
          <a:lstStyle>
            <a:lvl1pPr>
              <a:defRPr/>
            </a:lvl1pPr>
          </a:lstStyle>
          <a:p>
            <a:fld id="{5B456EA5-69C9-4277-A89E-EBDE65900103}" type="slidenum">
              <a:rPr lang="it-IT" altLang="it-IT">
                <a:solidFill>
                  <a:srgbClr val="000000"/>
                </a:solidFill>
              </a:rPr>
              <a:pPr/>
              <a:t>‹N›</a:t>
            </a:fld>
            <a:endParaRPr lang="it-IT" altLang="it-IT" dirty="0">
              <a:solidFill>
                <a:srgbClr val="000000"/>
              </a:solidFill>
            </a:endParaRPr>
          </a:p>
        </p:txBody>
      </p:sp>
    </p:spTree>
    <p:extLst>
      <p:ext uri="{BB962C8B-B14F-4D97-AF65-F5344CB8AC3E}">
        <p14:creationId xmlns:p14="http://schemas.microsoft.com/office/powerpoint/2010/main" val="53629054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609600" y="274638"/>
            <a:ext cx="10972800" cy="1143000"/>
          </a:xfrm>
        </p:spPr>
        <p:txBody>
          <a:bodyPr/>
          <a:lstStyle/>
          <a:p>
            <a:r>
              <a:rPr lang="it-IT"/>
              <a:t>Fare clic per modificare lo stile del titolo</a:t>
            </a:r>
          </a:p>
        </p:txBody>
      </p:sp>
      <p:sp>
        <p:nvSpPr>
          <p:cNvPr id="3" name="Segnaposto tabella 2"/>
          <p:cNvSpPr>
            <a:spLocks noGrp="1"/>
          </p:cNvSpPr>
          <p:nvPr>
            <p:ph type="tbl" idx="1"/>
          </p:nvPr>
        </p:nvSpPr>
        <p:spPr>
          <a:xfrm>
            <a:off x="609600" y="1600201"/>
            <a:ext cx="10972800" cy="4525963"/>
          </a:xfrm>
        </p:spPr>
        <p:txBody>
          <a:bodyPr/>
          <a:lstStyle/>
          <a:p>
            <a:endParaRPr lang="it-IT" dirty="0"/>
          </a:p>
        </p:txBody>
      </p:sp>
      <p:sp>
        <p:nvSpPr>
          <p:cNvPr id="4" name="Segnaposto data 3"/>
          <p:cNvSpPr>
            <a:spLocks noGrp="1"/>
          </p:cNvSpPr>
          <p:nvPr>
            <p:ph type="dt" sz="half" idx="10"/>
          </p:nvPr>
        </p:nvSpPr>
        <p:spPr>
          <a:xfrm>
            <a:off x="609600" y="6245225"/>
            <a:ext cx="2844800" cy="476250"/>
          </a:xfrm>
        </p:spPr>
        <p:txBody>
          <a:bodyPr/>
          <a:lstStyle>
            <a:lvl1pPr>
              <a:defRPr/>
            </a:lvl1pPr>
          </a:lstStyle>
          <a:p>
            <a:endParaRPr lang="it-IT" altLang="it-IT" dirty="0">
              <a:solidFill>
                <a:srgbClr val="000000"/>
              </a:solidFill>
            </a:endParaRPr>
          </a:p>
        </p:txBody>
      </p:sp>
      <p:sp>
        <p:nvSpPr>
          <p:cNvPr id="5" name="Segnaposto piè di pagina 4"/>
          <p:cNvSpPr>
            <a:spLocks noGrp="1"/>
          </p:cNvSpPr>
          <p:nvPr>
            <p:ph type="ftr" sz="quarter" idx="11"/>
          </p:nvPr>
        </p:nvSpPr>
        <p:spPr>
          <a:xfrm>
            <a:off x="4165600" y="6245225"/>
            <a:ext cx="3860800" cy="476250"/>
          </a:xfrm>
        </p:spPr>
        <p:txBody>
          <a:bodyPr/>
          <a:lstStyle>
            <a:lvl1pPr>
              <a:defRPr/>
            </a:lvl1pPr>
          </a:lstStyle>
          <a:p>
            <a:endParaRPr lang="it-IT" altLang="it-IT" dirty="0">
              <a:solidFill>
                <a:srgbClr val="000000"/>
              </a:solidFill>
            </a:endParaRPr>
          </a:p>
        </p:txBody>
      </p:sp>
      <p:sp>
        <p:nvSpPr>
          <p:cNvPr id="6" name="Segnaposto numero diapositiva 5"/>
          <p:cNvSpPr>
            <a:spLocks noGrp="1"/>
          </p:cNvSpPr>
          <p:nvPr>
            <p:ph type="sldNum" sz="quarter" idx="12"/>
          </p:nvPr>
        </p:nvSpPr>
        <p:spPr>
          <a:xfrm>
            <a:off x="8737600" y="6245225"/>
            <a:ext cx="2844800" cy="476250"/>
          </a:xfrm>
        </p:spPr>
        <p:txBody>
          <a:bodyPr/>
          <a:lstStyle>
            <a:lvl1pPr>
              <a:defRPr/>
            </a:lvl1pPr>
          </a:lstStyle>
          <a:p>
            <a:fld id="{1C0E4C07-13A3-4D5A-B277-8352FF4AD0C0}" type="slidenum">
              <a:rPr lang="it-IT" altLang="it-IT">
                <a:solidFill>
                  <a:srgbClr val="000000"/>
                </a:solidFill>
              </a:rPr>
              <a:pPr/>
              <a:t>‹N›</a:t>
            </a:fld>
            <a:endParaRPr lang="it-IT" altLang="it-IT" dirty="0">
              <a:solidFill>
                <a:srgbClr val="000000"/>
              </a:solidFill>
            </a:endParaRPr>
          </a:p>
        </p:txBody>
      </p:sp>
    </p:spTree>
    <p:extLst>
      <p:ext uri="{BB962C8B-B14F-4D97-AF65-F5344CB8AC3E}">
        <p14:creationId xmlns:p14="http://schemas.microsoft.com/office/powerpoint/2010/main" val="3457804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975F3AF-CA7E-4942-8E3F-DCDDFB8799BB}"/>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3FAF0830-3F87-4646-AC57-C4B1C0F959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xmlns="" id="{9E7641A0-5036-4236-8A2D-5A3817333DD3}"/>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xmlns="" id="{C4645745-79F6-457F-8CE6-4EE132949F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xmlns="" id="{097BB7C5-F995-432F-9AD7-5E6E61E83F7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xmlns="" id="{F02CD446-B559-4FA8-9086-DBE5875B725E}"/>
              </a:ext>
            </a:extLst>
          </p:cNvPr>
          <p:cNvSpPr>
            <a:spLocks noGrp="1"/>
          </p:cNvSpPr>
          <p:nvPr>
            <p:ph type="dt" sz="half" idx="10"/>
          </p:nvPr>
        </p:nvSpPr>
        <p:spPr/>
        <p:txBody>
          <a:bodyPr/>
          <a:lstStyle/>
          <a:p>
            <a:fld id="{5DF3CE36-EF40-45AF-981D-8CBEDC483AF1}" type="datetimeFigureOut">
              <a:rPr lang="it-IT" smtClean="0"/>
              <a:t>25/03/2019</a:t>
            </a:fld>
            <a:endParaRPr lang="it-IT" dirty="0"/>
          </a:p>
        </p:txBody>
      </p:sp>
      <p:sp>
        <p:nvSpPr>
          <p:cNvPr id="8" name="Segnaposto piè di pagina 7">
            <a:extLst>
              <a:ext uri="{FF2B5EF4-FFF2-40B4-BE49-F238E27FC236}">
                <a16:creationId xmlns:a16="http://schemas.microsoft.com/office/drawing/2014/main" xmlns="" id="{577AE68D-2880-454B-BDF2-7BBD898D9977}"/>
              </a:ext>
            </a:extLst>
          </p:cNvPr>
          <p:cNvSpPr>
            <a:spLocks noGrp="1"/>
          </p:cNvSpPr>
          <p:nvPr>
            <p:ph type="ftr" sz="quarter" idx="11"/>
          </p:nvPr>
        </p:nvSpPr>
        <p:spPr/>
        <p:txBody>
          <a:bodyPr/>
          <a:lstStyle/>
          <a:p>
            <a:endParaRPr lang="it-IT" dirty="0"/>
          </a:p>
        </p:txBody>
      </p:sp>
      <p:sp>
        <p:nvSpPr>
          <p:cNvPr id="9" name="Segnaposto numero diapositiva 8">
            <a:extLst>
              <a:ext uri="{FF2B5EF4-FFF2-40B4-BE49-F238E27FC236}">
                <a16:creationId xmlns:a16="http://schemas.microsoft.com/office/drawing/2014/main" xmlns="" id="{D1CB11B6-676A-4D03-BEB7-8E2F4DE9E455}"/>
              </a:ext>
            </a:extLst>
          </p:cNvPr>
          <p:cNvSpPr>
            <a:spLocks noGrp="1"/>
          </p:cNvSpPr>
          <p:nvPr>
            <p:ph type="sldNum" sz="quarter" idx="12"/>
          </p:nvPr>
        </p:nvSpPr>
        <p:spPr/>
        <p:txBody>
          <a:bodyPr/>
          <a:lstStyle/>
          <a:p>
            <a:fld id="{67B25755-F238-4EEE-8873-14361B947CBF}" type="slidenum">
              <a:rPr lang="it-IT" smtClean="0"/>
              <a:t>‹N›</a:t>
            </a:fld>
            <a:endParaRPr lang="it-IT" dirty="0"/>
          </a:p>
        </p:txBody>
      </p:sp>
    </p:spTree>
    <p:extLst>
      <p:ext uri="{BB962C8B-B14F-4D97-AF65-F5344CB8AC3E}">
        <p14:creationId xmlns:p14="http://schemas.microsoft.com/office/powerpoint/2010/main" val="448030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0240904-F632-4430-9EFE-ED8C8447ABD6}"/>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xmlns="" id="{1CBE379A-4255-4476-A3D0-11A4E6B8527C}"/>
              </a:ext>
            </a:extLst>
          </p:cNvPr>
          <p:cNvSpPr>
            <a:spLocks noGrp="1"/>
          </p:cNvSpPr>
          <p:nvPr>
            <p:ph type="dt" sz="half" idx="10"/>
          </p:nvPr>
        </p:nvSpPr>
        <p:spPr/>
        <p:txBody>
          <a:bodyPr/>
          <a:lstStyle/>
          <a:p>
            <a:fld id="{5DF3CE36-EF40-45AF-981D-8CBEDC483AF1}" type="datetimeFigureOut">
              <a:rPr lang="it-IT" smtClean="0"/>
              <a:t>25/03/2019</a:t>
            </a:fld>
            <a:endParaRPr lang="it-IT" dirty="0"/>
          </a:p>
        </p:txBody>
      </p:sp>
      <p:sp>
        <p:nvSpPr>
          <p:cNvPr id="4" name="Segnaposto piè di pagina 3">
            <a:extLst>
              <a:ext uri="{FF2B5EF4-FFF2-40B4-BE49-F238E27FC236}">
                <a16:creationId xmlns:a16="http://schemas.microsoft.com/office/drawing/2014/main" xmlns="" id="{3FBD5919-8561-4293-B57F-8B48D52A5748}"/>
              </a:ext>
            </a:extLst>
          </p:cNvPr>
          <p:cNvSpPr>
            <a:spLocks noGrp="1"/>
          </p:cNvSpPr>
          <p:nvPr>
            <p:ph type="ftr" sz="quarter" idx="11"/>
          </p:nvPr>
        </p:nvSpPr>
        <p:spPr/>
        <p:txBody>
          <a:bodyPr/>
          <a:lstStyle/>
          <a:p>
            <a:endParaRPr lang="it-IT" dirty="0"/>
          </a:p>
        </p:txBody>
      </p:sp>
      <p:sp>
        <p:nvSpPr>
          <p:cNvPr id="5" name="Segnaposto numero diapositiva 4">
            <a:extLst>
              <a:ext uri="{FF2B5EF4-FFF2-40B4-BE49-F238E27FC236}">
                <a16:creationId xmlns:a16="http://schemas.microsoft.com/office/drawing/2014/main" xmlns="" id="{AF08621D-38F7-41EC-9571-A22C063CF6DF}"/>
              </a:ext>
            </a:extLst>
          </p:cNvPr>
          <p:cNvSpPr>
            <a:spLocks noGrp="1"/>
          </p:cNvSpPr>
          <p:nvPr>
            <p:ph type="sldNum" sz="quarter" idx="12"/>
          </p:nvPr>
        </p:nvSpPr>
        <p:spPr/>
        <p:txBody>
          <a:bodyPr/>
          <a:lstStyle/>
          <a:p>
            <a:fld id="{67B25755-F238-4EEE-8873-14361B947CBF}" type="slidenum">
              <a:rPr lang="it-IT" smtClean="0"/>
              <a:t>‹N›</a:t>
            </a:fld>
            <a:endParaRPr lang="it-IT" dirty="0"/>
          </a:p>
        </p:txBody>
      </p:sp>
    </p:spTree>
    <p:extLst>
      <p:ext uri="{BB962C8B-B14F-4D97-AF65-F5344CB8AC3E}">
        <p14:creationId xmlns:p14="http://schemas.microsoft.com/office/powerpoint/2010/main" val="250364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xmlns="" id="{35D372F6-2BA1-4956-B078-AFEF20C040F4}"/>
              </a:ext>
            </a:extLst>
          </p:cNvPr>
          <p:cNvSpPr>
            <a:spLocks noGrp="1"/>
          </p:cNvSpPr>
          <p:nvPr>
            <p:ph type="dt" sz="half" idx="10"/>
          </p:nvPr>
        </p:nvSpPr>
        <p:spPr/>
        <p:txBody>
          <a:bodyPr/>
          <a:lstStyle/>
          <a:p>
            <a:fld id="{5DF3CE36-EF40-45AF-981D-8CBEDC483AF1}" type="datetimeFigureOut">
              <a:rPr lang="it-IT" smtClean="0"/>
              <a:t>25/03/2019</a:t>
            </a:fld>
            <a:endParaRPr lang="it-IT" dirty="0"/>
          </a:p>
        </p:txBody>
      </p:sp>
      <p:sp>
        <p:nvSpPr>
          <p:cNvPr id="3" name="Segnaposto piè di pagina 2">
            <a:extLst>
              <a:ext uri="{FF2B5EF4-FFF2-40B4-BE49-F238E27FC236}">
                <a16:creationId xmlns:a16="http://schemas.microsoft.com/office/drawing/2014/main" xmlns="" id="{FC9F684E-E64B-4C41-9E23-F4DB26516B19}"/>
              </a:ext>
            </a:extLst>
          </p:cNvPr>
          <p:cNvSpPr>
            <a:spLocks noGrp="1"/>
          </p:cNvSpPr>
          <p:nvPr>
            <p:ph type="ftr" sz="quarter" idx="11"/>
          </p:nvPr>
        </p:nvSpPr>
        <p:spPr/>
        <p:txBody>
          <a:bodyPr/>
          <a:lstStyle/>
          <a:p>
            <a:endParaRPr lang="it-IT" dirty="0"/>
          </a:p>
        </p:txBody>
      </p:sp>
      <p:sp>
        <p:nvSpPr>
          <p:cNvPr id="4" name="Segnaposto numero diapositiva 3">
            <a:extLst>
              <a:ext uri="{FF2B5EF4-FFF2-40B4-BE49-F238E27FC236}">
                <a16:creationId xmlns:a16="http://schemas.microsoft.com/office/drawing/2014/main" xmlns="" id="{55796AC9-E7E1-4361-B800-8E94E9E247C6}"/>
              </a:ext>
            </a:extLst>
          </p:cNvPr>
          <p:cNvSpPr>
            <a:spLocks noGrp="1"/>
          </p:cNvSpPr>
          <p:nvPr>
            <p:ph type="sldNum" sz="quarter" idx="12"/>
          </p:nvPr>
        </p:nvSpPr>
        <p:spPr/>
        <p:txBody>
          <a:bodyPr/>
          <a:lstStyle/>
          <a:p>
            <a:fld id="{67B25755-F238-4EEE-8873-14361B947CBF}" type="slidenum">
              <a:rPr lang="it-IT" smtClean="0"/>
              <a:t>‹N›</a:t>
            </a:fld>
            <a:endParaRPr lang="it-IT" dirty="0"/>
          </a:p>
        </p:txBody>
      </p:sp>
    </p:spTree>
    <p:extLst>
      <p:ext uri="{BB962C8B-B14F-4D97-AF65-F5344CB8AC3E}">
        <p14:creationId xmlns:p14="http://schemas.microsoft.com/office/powerpoint/2010/main" val="940273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DA13A4C-3F13-4C03-8A32-A36A39816F6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CC40CE3A-6933-4445-A623-658A6AF6E9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xmlns="" id="{E9E85840-D359-42AE-A1C6-42C23D2713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5B75094A-CABC-4908-867E-6BFD459CD8B9}"/>
              </a:ext>
            </a:extLst>
          </p:cNvPr>
          <p:cNvSpPr>
            <a:spLocks noGrp="1"/>
          </p:cNvSpPr>
          <p:nvPr>
            <p:ph type="dt" sz="half" idx="10"/>
          </p:nvPr>
        </p:nvSpPr>
        <p:spPr/>
        <p:txBody>
          <a:bodyPr/>
          <a:lstStyle/>
          <a:p>
            <a:fld id="{5DF3CE36-EF40-45AF-981D-8CBEDC483AF1}" type="datetimeFigureOut">
              <a:rPr lang="it-IT" smtClean="0"/>
              <a:t>25/03/2019</a:t>
            </a:fld>
            <a:endParaRPr lang="it-IT" dirty="0"/>
          </a:p>
        </p:txBody>
      </p:sp>
      <p:sp>
        <p:nvSpPr>
          <p:cNvPr id="6" name="Segnaposto piè di pagina 5">
            <a:extLst>
              <a:ext uri="{FF2B5EF4-FFF2-40B4-BE49-F238E27FC236}">
                <a16:creationId xmlns:a16="http://schemas.microsoft.com/office/drawing/2014/main" xmlns="" id="{7EA334C4-2908-4AF2-B7B4-42D7F541FFDC}"/>
              </a:ext>
            </a:extLst>
          </p:cNvPr>
          <p:cNvSpPr>
            <a:spLocks noGrp="1"/>
          </p:cNvSpPr>
          <p:nvPr>
            <p:ph type="ftr" sz="quarter" idx="11"/>
          </p:nvPr>
        </p:nvSpPr>
        <p:spPr/>
        <p:txBody>
          <a:bodyPr/>
          <a:lstStyle/>
          <a:p>
            <a:endParaRPr lang="it-IT" dirty="0"/>
          </a:p>
        </p:txBody>
      </p:sp>
      <p:sp>
        <p:nvSpPr>
          <p:cNvPr id="7" name="Segnaposto numero diapositiva 6">
            <a:extLst>
              <a:ext uri="{FF2B5EF4-FFF2-40B4-BE49-F238E27FC236}">
                <a16:creationId xmlns:a16="http://schemas.microsoft.com/office/drawing/2014/main" xmlns="" id="{E9DA166F-30E1-4F47-BA5E-0B992F309B87}"/>
              </a:ext>
            </a:extLst>
          </p:cNvPr>
          <p:cNvSpPr>
            <a:spLocks noGrp="1"/>
          </p:cNvSpPr>
          <p:nvPr>
            <p:ph type="sldNum" sz="quarter" idx="12"/>
          </p:nvPr>
        </p:nvSpPr>
        <p:spPr/>
        <p:txBody>
          <a:bodyPr/>
          <a:lstStyle/>
          <a:p>
            <a:fld id="{67B25755-F238-4EEE-8873-14361B947CBF}" type="slidenum">
              <a:rPr lang="it-IT" smtClean="0"/>
              <a:t>‹N›</a:t>
            </a:fld>
            <a:endParaRPr lang="it-IT" dirty="0"/>
          </a:p>
        </p:txBody>
      </p:sp>
    </p:spTree>
    <p:extLst>
      <p:ext uri="{BB962C8B-B14F-4D97-AF65-F5344CB8AC3E}">
        <p14:creationId xmlns:p14="http://schemas.microsoft.com/office/powerpoint/2010/main" val="3314920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8CD4CD3-E332-4885-9E27-6566C9D5EBF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xmlns="" id="{06A06F3E-D7A5-4119-AE1C-E33E98A621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a:extLst>
              <a:ext uri="{FF2B5EF4-FFF2-40B4-BE49-F238E27FC236}">
                <a16:creationId xmlns:a16="http://schemas.microsoft.com/office/drawing/2014/main" xmlns="" id="{7F9C8D30-F055-4172-B862-649245E6DB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CB8CE4C2-4576-4EE2-844E-E5D6BF70E09C}"/>
              </a:ext>
            </a:extLst>
          </p:cNvPr>
          <p:cNvSpPr>
            <a:spLocks noGrp="1"/>
          </p:cNvSpPr>
          <p:nvPr>
            <p:ph type="dt" sz="half" idx="10"/>
          </p:nvPr>
        </p:nvSpPr>
        <p:spPr/>
        <p:txBody>
          <a:bodyPr/>
          <a:lstStyle/>
          <a:p>
            <a:fld id="{5DF3CE36-EF40-45AF-981D-8CBEDC483AF1}" type="datetimeFigureOut">
              <a:rPr lang="it-IT" smtClean="0"/>
              <a:t>25/03/2019</a:t>
            </a:fld>
            <a:endParaRPr lang="it-IT" dirty="0"/>
          </a:p>
        </p:txBody>
      </p:sp>
      <p:sp>
        <p:nvSpPr>
          <p:cNvPr id="6" name="Segnaposto piè di pagina 5">
            <a:extLst>
              <a:ext uri="{FF2B5EF4-FFF2-40B4-BE49-F238E27FC236}">
                <a16:creationId xmlns:a16="http://schemas.microsoft.com/office/drawing/2014/main" xmlns="" id="{64F55CE1-C769-4A71-BDFF-F3F8F23F8DAF}"/>
              </a:ext>
            </a:extLst>
          </p:cNvPr>
          <p:cNvSpPr>
            <a:spLocks noGrp="1"/>
          </p:cNvSpPr>
          <p:nvPr>
            <p:ph type="ftr" sz="quarter" idx="11"/>
          </p:nvPr>
        </p:nvSpPr>
        <p:spPr/>
        <p:txBody>
          <a:bodyPr/>
          <a:lstStyle/>
          <a:p>
            <a:endParaRPr lang="it-IT" dirty="0"/>
          </a:p>
        </p:txBody>
      </p:sp>
      <p:sp>
        <p:nvSpPr>
          <p:cNvPr id="7" name="Segnaposto numero diapositiva 6">
            <a:extLst>
              <a:ext uri="{FF2B5EF4-FFF2-40B4-BE49-F238E27FC236}">
                <a16:creationId xmlns:a16="http://schemas.microsoft.com/office/drawing/2014/main" xmlns="" id="{380098A0-9CAB-40D5-A4DB-42230140EAA3}"/>
              </a:ext>
            </a:extLst>
          </p:cNvPr>
          <p:cNvSpPr>
            <a:spLocks noGrp="1"/>
          </p:cNvSpPr>
          <p:nvPr>
            <p:ph type="sldNum" sz="quarter" idx="12"/>
          </p:nvPr>
        </p:nvSpPr>
        <p:spPr/>
        <p:txBody>
          <a:bodyPr/>
          <a:lstStyle/>
          <a:p>
            <a:fld id="{67B25755-F238-4EEE-8873-14361B947CBF}" type="slidenum">
              <a:rPr lang="it-IT" smtClean="0"/>
              <a:t>‹N›</a:t>
            </a:fld>
            <a:endParaRPr lang="it-IT" dirty="0"/>
          </a:p>
        </p:txBody>
      </p:sp>
    </p:spTree>
    <p:extLst>
      <p:ext uri="{BB962C8B-B14F-4D97-AF65-F5344CB8AC3E}">
        <p14:creationId xmlns:p14="http://schemas.microsoft.com/office/powerpoint/2010/main" val="2939457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xmlns="" id="{0AD0011E-7D02-41AC-B833-F847BA4A2F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5727F371-02A6-4264-BBBF-75C57AEC0B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02D9303E-E0B6-4D05-B0B7-3806BBDB3E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F3CE36-EF40-45AF-981D-8CBEDC483AF1}" type="datetimeFigureOut">
              <a:rPr lang="it-IT" smtClean="0"/>
              <a:t>25/03/2019</a:t>
            </a:fld>
            <a:endParaRPr lang="it-IT" dirty="0"/>
          </a:p>
        </p:txBody>
      </p:sp>
      <p:sp>
        <p:nvSpPr>
          <p:cNvPr id="5" name="Segnaposto piè di pagina 4">
            <a:extLst>
              <a:ext uri="{FF2B5EF4-FFF2-40B4-BE49-F238E27FC236}">
                <a16:creationId xmlns:a16="http://schemas.microsoft.com/office/drawing/2014/main" xmlns="" id="{4BCEF449-8FF5-403B-92CF-C78E3FDB93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a:extLst>
              <a:ext uri="{FF2B5EF4-FFF2-40B4-BE49-F238E27FC236}">
                <a16:creationId xmlns:a16="http://schemas.microsoft.com/office/drawing/2014/main" xmlns="" id="{66F19019-C42C-4974-A4A1-7DD5BC9E9F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25755-F238-4EEE-8873-14361B947CBF}" type="slidenum">
              <a:rPr lang="it-IT" smtClean="0"/>
              <a:t>‹N›</a:t>
            </a:fld>
            <a:endParaRPr lang="it-IT" dirty="0"/>
          </a:p>
        </p:txBody>
      </p:sp>
    </p:spTree>
    <p:extLst>
      <p:ext uri="{BB962C8B-B14F-4D97-AF65-F5344CB8AC3E}">
        <p14:creationId xmlns:p14="http://schemas.microsoft.com/office/powerpoint/2010/main" val="1862603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4ACE85-DFAF-44BF-8973-06AEAB195C63}" type="datetimeFigureOut">
              <a:rPr lang="it-IT" smtClean="0"/>
              <a:t>25/03/2019</a:t>
            </a:fld>
            <a:endParaRPr lang="it-IT" dirty="0"/>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C703A1-D673-455E-93CF-1E378942D231}" type="slidenum">
              <a:rPr lang="it-IT" smtClean="0"/>
              <a:t>‹N›</a:t>
            </a:fld>
            <a:endParaRPr lang="it-IT" dirty="0"/>
          </a:p>
        </p:txBody>
      </p:sp>
    </p:spTree>
    <p:extLst>
      <p:ext uri="{BB962C8B-B14F-4D97-AF65-F5344CB8AC3E}">
        <p14:creationId xmlns:p14="http://schemas.microsoft.com/office/powerpoint/2010/main" val="6098812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638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fontAlgn="base">
              <a:spcBef>
                <a:spcPct val="0"/>
              </a:spcBef>
              <a:spcAft>
                <a:spcPct val="0"/>
              </a:spcAft>
              <a:defRPr/>
            </a:pPr>
            <a:endParaRPr lang="it-IT" altLang="it-IT" dirty="0">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fontAlgn="base">
              <a:spcBef>
                <a:spcPct val="0"/>
              </a:spcBef>
              <a:spcAft>
                <a:spcPct val="0"/>
              </a:spcAft>
              <a:defRPr/>
            </a:pPr>
            <a:endParaRPr lang="it-IT" altLang="it-IT" dirty="0">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fontAlgn="base">
              <a:spcBef>
                <a:spcPct val="0"/>
              </a:spcBef>
              <a:spcAft>
                <a:spcPct val="0"/>
              </a:spcAft>
              <a:defRPr/>
            </a:pPr>
            <a:fld id="{C2B6E6C9-A91E-4E8C-B91B-048A929204EB}" type="slidenum">
              <a:rPr lang="it-IT" altLang="it-IT">
                <a:solidFill>
                  <a:srgbClr val="000000"/>
                </a:solidFill>
              </a:rPr>
              <a:pPr fontAlgn="base">
                <a:spcBef>
                  <a:spcPct val="0"/>
                </a:spcBef>
                <a:spcAft>
                  <a:spcPct val="0"/>
                </a:spcAft>
                <a:defRPr/>
              </a:pPr>
              <a:t>‹N›</a:t>
            </a:fld>
            <a:endParaRPr lang="it-IT" altLang="it-IT" dirty="0">
              <a:solidFill>
                <a:srgbClr val="000000"/>
              </a:solidFill>
            </a:endParaRPr>
          </a:p>
        </p:txBody>
      </p:sp>
    </p:spTree>
    <p:extLst>
      <p:ext uri="{BB962C8B-B14F-4D97-AF65-F5344CB8AC3E}">
        <p14:creationId xmlns:p14="http://schemas.microsoft.com/office/powerpoint/2010/main" val="2744587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it-IT" altLang="it-IT" dirty="0">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it-IT" altLang="it-IT" dirty="0">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E401ACD4-0C99-4B4E-9679-5BB83FADE2B1}" type="slidenum">
              <a:rPr lang="it-IT" altLang="it-IT">
                <a:solidFill>
                  <a:srgbClr val="000000"/>
                </a:solidFill>
              </a:rPr>
              <a:pPr fontAlgn="base">
                <a:spcBef>
                  <a:spcPct val="0"/>
                </a:spcBef>
                <a:spcAft>
                  <a:spcPct val="0"/>
                </a:spcAft>
              </a:pPr>
              <a:t>‹N›</a:t>
            </a:fld>
            <a:endParaRPr lang="it-IT" altLang="it-IT" dirty="0">
              <a:solidFill>
                <a:srgbClr val="000000"/>
              </a:solidFill>
            </a:endParaRPr>
          </a:p>
        </p:txBody>
      </p:sp>
    </p:spTree>
    <p:extLst>
      <p:ext uri="{BB962C8B-B14F-4D97-AF65-F5344CB8AC3E}">
        <p14:creationId xmlns:p14="http://schemas.microsoft.com/office/powerpoint/2010/main" val="1888681017"/>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824BDA1-CF29-4807-B155-3E28738B21C1}"/>
              </a:ext>
            </a:extLst>
          </p:cNvPr>
          <p:cNvSpPr>
            <a:spLocks noGrp="1"/>
          </p:cNvSpPr>
          <p:nvPr>
            <p:ph type="ctrTitle"/>
          </p:nvPr>
        </p:nvSpPr>
        <p:spPr/>
        <p:txBody>
          <a:bodyPr/>
          <a:lstStyle/>
          <a:p>
            <a:r>
              <a:rPr lang="it-IT" dirty="0"/>
              <a:t>LA PACE FISCALE</a:t>
            </a:r>
          </a:p>
        </p:txBody>
      </p:sp>
      <p:sp>
        <p:nvSpPr>
          <p:cNvPr id="3" name="Sottotitolo 2">
            <a:extLst>
              <a:ext uri="{FF2B5EF4-FFF2-40B4-BE49-F238E27FC236}">
                <a16:creationId xmlns:a16="http://schemas.microsoft.com/office/drawing/2014/main" xmlns="" id="{877D6FF2-EA68-4B0F-9FA3-71BEB9944768}"/>
              </a:ext>
            </a:extLst>
          </p:cNvPr>
          <p:cNvSpPr>
            <a:spLocks noGrp="1"/>
          </p:cNvSpPr>
          <p:nvPr>
            <p:ph type="subTitle" idx="1"/>
          </p:nvPr>
        </p:nvSpPr>
        <p:spPr/>
        <p:txBody>
          <a:bodyPr/>
          <a:lstStyle/>
          <a:p>
            <a:r>
              <a:rPr lang="it-IT" dirty="0"/>
              <a:t>Relatore: dott. Francesco Barone</a:t>
            </a:r>
          </a:p>
        </p:txBody>
      </p:sp>
    </p:spTree>
    <p:extLst>
      <p:ext uri="{BB962C8B-B14F-4D97-AF65-F5344CB8AC3E}">
        <p14:creationId xmlns:p14="http://schemas.microsoft.com/office/powerpoint/2010/main" val="3248464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C0E89F2-7A02-4F07-BE78-E76C8DEEC22F}"/>
              </a:ext>
            </a:extLst>
          </p:cNvPr>
          <p:cNvSpPr>
            <a:spLocks noGrp="1"/>
          </p:cNvSpPr>
          <p:nvPr>
            <p:ph type="title"/>
          </p:nvPr>
        </p:nvSpPr>
        <p:spPr/>
        <p:txBody>
          <a:bodyPr/>
          <a:lstStyle/>
          <a:p>
            <a:r>
              <a:rPr lang="it-IT" dirty="0"/>
              <a:t>RATEIZZAZIONE</a:t>
            </a:r>
          </a:p>
        </p:txBody>
      </p:sp>
      <p:sp>
        <p:nvSpPr>
          <p:cNvPr id="3" name="Segnaposto contenuto 2">
            <a:extLst>
              <a:ext uri="{FF2B5EF4-FFF2-40B4-BE49-F238E27FC236}">
                <a16:creationId xmlns:a16="http://schemas.microsoft.com/office/drawing/2014/main" xmlns="" id="{C0990FEE-67B5-4301-9E8D-FE8FAF3F2089}"/>
              </a:ext>
            </a:extLst>
          </p:cNvPr>
          <p:cNvSpPr>
            <a:spLocks noGrp="1"/>
          </p:cNvSpPr>
          <p:nvPr>
            <p:ph idx="1"/>
          </p:nvPr>
        </p:nvSpPr>
        <p:spPr/>
        <p:txBody>
          <a:bodyPr>
            <a:normAutofit fontScale="92500" lnSpcReduction="10000"/>
          </a:bodyPr>
          <a:lstStyle/>
          <a:p>
            <a:pPr marL="0" indent="0">
              <a:buNone/>
            </a:pPr>
            <a:r>
              <a:rPr lang="it-IT" dirty="0"/>
              <a:t>Le rate sono così suddivise:</a:t>
            </a:r>
          </a:p>
          <a:p>
            <a:r>
              <a:rPr lang="it-IT" dirty="0"/>
              <a:t> il 35 per cento con scadenza il 30 novembre 2019; </a:t>
            </a:r>
          </a:p>
          <a:p>
            <a:r>
              <a:rPr lang="it-IT" dirty="0"/>
              <a:t>il 20 per cento con scadenza il 31 marzo 2020; </a:t>
            </a:r>
          </a:p>
          <a:p>
            <a:r>
              <a:rPr lang="it-IT" dirty="0"/>
              <a:t>il 15 per cento con scadenza il 31 luglio 2020;</a:t>
            </a:r>
          </a:p>
          <a:p>
            <a:r>
              <a:rPr lang="it-IT" dirty="0"/>
              <a:t> il 15 per cento con scadenza il 31 marzo 2021; </a:t>
            </a:r>
          </a:p>
          <a:p>
            <a:r>
              <a:rPr lang="it-IT" dirty="0"/>
              <a:t>il restante 15 per cento con scadenza il 31 luglio 2021. </a:t>
            </a:r>
          </a:p>
          <a:p>
            <a:pPr marL="0" indent="0">
              <a:buNone/>
            </a:pPr>
            <a:r>
              <a:rPr lang="it-IT" dirty="0"/>
              <a:t>In caso di rateazione si applicano interessi al tasso del 2 per cento annuo e non si applicano le disposizioni generali in tema di rateazione dei debiti tributari.</a:t>
            </a:r>
          </a:p>
        </p:txBody>
      </p:sp>
    </p:spTree>
    <p:extLst>
      <p:ext uri="{BB962C8B-B14F-4D97-AF65-F5344CB8AC3E}">
        <p14:creationId xmlns:p14="http://schemas.microsoft.com/office/powerpoint/2010/main" val="3294003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9E2A0A1-8524-41AB-8D7F-E4B8B497F009}"/>
              </a:ext>
            </a:extLst>
          </p:cNvPr>
          <p:cNvSpPr>
            <a:spLocks noGrp="1"/>
          </p:cNvSpPr>
          <p:nvPr>
            <p:ph type="title"/>
          </p:nvPr>
        </p:nvSpPr>
        <p:spPr/>
        <p:txBody>
          <a:bodyPr/>
          <a:lstStyle/>
          <a:p>
            <a:r>
              <a:rPr lang="it-IT" dirty="0"/>
              <a:t>COMUNICAZIONE NEGATIVA</a:t>
            </a:r>
          </a:p>
        </p:txBody>
      </p:sp>
      <p:sp>
        <p:nvSpPr>
          <p:cNvPr id="3" name="Segnaposto contenuto 2">
            <a:extLst>
              <a:ext uri="{FF2B5EF4-FFF2-40B4-BE49-F238E27FC236}">
                <a16:creationId xmlns:a16="http://schemas.microsoft.com/office/drawing/2014/main" xmlns="" id="{D472B2EF-D240-4ADE-A6C3-5FA17B0BF867}"/>
              </a:ext>
            </a:extLst>
          </p:cNvPr>
          <p:cNvSpPr>
            <a:spLocks noGrp="1"/>
          </p:cNvSpPr>
          <p:nvPr>
            <p:ph idx="1"/>
          </p:nvPr>
        </p:nvSpPr>
        <p:spPr/>
        <p:txBody>
          <a:bodyPr>
            <a:normAutofit fontScale="85000" lnSpcReduction="20000"/>
          </a:bodyPr>
          <a:lstStyle/>
          <a:p>
            <a:pPr marL="0" indent="0">
              <a:buNone/>
            </a:pPr>
            <a:r>
              <a:rPr lang="it-IT" dirty="0"/>
              <a:t>Nel caso della predetta comunicazione negativa, l’agente della riscossione avverte il debitore che i debiti inseriti nella dichiarazione,  ove possa applicarsi la cd. rottamazione 2018, sono </a:t>
            </a:r>
            <a:r>
              <a:rPr lang="it-IT" u="sng" dirty="0"/>
              <a:t>automaticamente</a:t>
            </a:r>
            <a:r>
              <a:rPr lang="it-IT" dirty="0"/>
              <a:t> inclusi in tale definizione, con indicazione delle somme dovute a tal fine. L’ammontare è ripartito in diciassette rate: </a:t>
            </a:r>
          </a:p>
          <a:p>
            <a:r>
              <a:rPr lang="it-IT" dirty="0"/>
              <a:t>la prima, pari al 30 per cento del dovuto, scade il 30 novembre 2019,</a:t>
            </a:r>
          </a:p>
          <a:p>
            <a:r>
              <a:rPr lang="it-IT" dirty="0"/>
              <a:t>mentre il restante 70 per cento è ripartito nelle rate successive, ciascuna di pari importo, scadenti 28 febbraio, il 31 maggio, il 31 luglio e il 30 novembre di ciascun anno a decorrere dal 2020. </a:t>
            </a:r>
          </a:p>
          <a:p>
            <a:pPr marL="0" indent="0">
              <a:buNone/>
            </a:pPr>
            <a:r>
              <a:rPr lang="it-IT" dirty="0"/>
              <a:t>Si applicano, a partire dal 1°dicembre 2019, gli interessi al tasso del 2 per cento annuo.  </a:t>
            </a:r>
          </a:p>
          <a:p>
            <a:pPr marL="0" indent="0">
              <a:buNone/>
            </a:pPr>
            <a:r>
              <a:rPr lang="it-IT" dirty="0"/>
              <a:t> </a:t>
            </a:r>
          </a:p>
        </p:txBody>
      </p:sp>
    </p:spTree>
    <p:extLst>
      <p:ext uri="{BB962C8B-B14F-4D97-AF65-F5344CB8AC3E}">
        <p14:creationId xmlns:p14="http://schemas.microsoft.com/office/powerpoint/2010/main" val="2738154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461B9CA-4031-4A31-A3F1-3BBE69B12004}"/>
              </a:ext>
            </a:extLst>
          </p:cNvPr>
          <p:cNvSpPr>
            <a:spLocks noGrp="1"/>
          </p:cNvSpPr>
          <p:nvPr>
            <p:ph type="title"/>
          </p:nvPr>
        </p:nvSpPr>
        <p:spPr/>
        <p:txBody>
          <a:bodyPr/>
          <a:lstStyle/>
          <a:p>
            <a:r>
              <a:rPr lang="it-IT" dirty="0"/>
              <a:t>SEGUE: COMUNICAZIONE NEGATIVA</a:t>
            </a:r>
          </a:p>
        </p:txBody>
      </p:sp>
      <p:sp>
        <p:nvSpPr>
          <p:cNvPr id="3" name="Segnaposto contenuto 2">
            <a:extLst>
              <a:ext uri="{FF2B5EF4-FFF2-40B4-BE49-F238E27FC236}">
                <a16:creationId xmlns:a16="http://schemas.microsoft.com/office/drawing/2014/main" xmlns="" id="{4B314175-0A73-4CE6-9B18-ADF2273AFB0D}"/>
              </a:ext>
            </a:extLst>
          </p:cNvPr>
          <p:cNvSpPr>
            <a:spLocks noGrp="1"/>
          </p:cNvSpPr>
          <p:nvPr>
            <p:ph idx="1"/>
          </p:nvPr>
        </p:nvSpPr>
        <p:spPr/>
        <p:txBody>
          <a:bodyPr>
            <a:normAutofit fontScale="70000" lnSpcReduction="20000"/>
          </a:bodyPr>
          <a:lstStyle/>
          <a:p>
            <a:pPr marL="0" indent="0">
              <a:buNone/>
            </a:pPr>
            <a:r>
              <a:rPr lang="it-IT" dirty="0"/>
              <a:t>Nel caso in cui per gli stessi carichi sia stata richiesta la «rottamazione-bis», ma non risultano pagate, entro il 7 dicembre 2018, le rate di luglio, settembre e ottobre 2018, ovvero in caso di difetto dei requisiti prescritti dalla legge per il riconoscimento di grave difficoltà economica, ovvero la presenza di debiti diversi da quelli definibili ai sensi delle norme, con conseguente impossibilità di estinguere il debito secondo le disposizioni in commento, limitatamente ai debiti di cui all'articolo 3, comma 23 del decreto-legge n.119 del 2018, l'ammontare complessivo delle somme dovute è ripartito in nove rate:</a:t>
            </a:r>
          </a:p>
          <a:p>
            <a:r>
              <a:rPr lang="it-IT" dirty="0"/>
              <a:t>la prima di ammontare pari al 30 per cento, scadente il 30 novembre 2019:</a:t>
            </a:r>
          </a:p>
          <a:p>
            <a:r>
              <a:rPr lang="it-IT" dirty="0"/>
              <a:t>e le restanti ciascuna di pari importo, scadenti il 28 febbraio, il 31 maggio, il 31 luglio e il 30 novembre degli anni 2020 e 2021. </a:t>
            </a:r>
          </a:p>
          <a:p>
            <a:pPr marL="0" indent="0">
              <a:buNone/>
            </a:pPr>
            <a:r>
              <a:rPr lang="it-IT" sz="3500" dirty="0">
                <a:solidFill>
                  <a:srgbClr val="000000"/>
                </a:solidFill>
              </a:rPr>
              <a:t>Si applicano, a partire dal 1°dicembre 2019, gli interessi al tasso del 2 per cento annuo.</a:t>
            </a:r>
            <a:endParaRPr lang="it-IT" dirty="0"/>
          </a:p>
          <a:p>
            <a:pPr marL="0" indent="0">
              <a:buNone/>
            </a:pPr>
            <a:endParaRPr lang="it-IT" dirty="0"/>
          </a:p>
        </p:txBody>
      </p:sp>
    </p:spTree>
    <p:extLst>
      <p:ext uri="{BB962C8B-B14F-4D97-AF65-F5344CB8AC3E}">
        <p14:creationId xmlns:p14="http://schemas.microsoft.com/office/powerpoint/2010/main" val="4170313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A2D43CE-857E-4E0C-8637-AF33808A6215}"/>
              </a:ext>
            </a:extLst>
          </p:cNvPr>
          <p:cNvSpPr>
            <a:spLocks noGrp="1"/>
          </p:cNvSpPr>
          <p:nvPr>
            <p:ph type="title"/>
          </p:nvPr>
        </p:nvSpPr>
        <p:spPr/>
        <p:txBody>
          <a:bodyPr/>
          <a:lstStyle/>
          <a:p>
            <a:r>
              <a:rPr lang="it-IT" dirty="0"/>
              <a:t>COORDINAMENTO CON PRECEDENTI ROTTAMAZIONI</a:t>
            </a:r>
          </a:p>
        </p:txBody>
      </p:sp>
      <p:sp>
        <p:nvSpPr>
          <p:cNvPr id="3" name="Segnaposto contenuto 2">
            <a:extLst>
              <a:ext uri="{FF2B5EF4-FFF2-40B4-BE49-F238E27FC236}">
                <a16:creationId xmlns:a16="http://schemas.microsoft.com/office/drawing/2014/main" xmlns="" id="{A178B136-2859-456C-B81B-E786F3071827}"/>
              </a:ext>
            </a:extLst>
          </p:cNvPr>
          <p:cNvSpPr>
            <a:spLocks noGrp="1"/>
          </p:cNvSpPr>
          <p:nvPr>
            <p:ph idx="1"/>
          </p:nvPr>
        </p:nvSpPr>
        <p:spPr/>
        <p:txBody>
          <a:bodyPr>
            <a:normAutofit fontScale="85000" lnSpcReduction="20000"/>
          </a:bodyPr>
          <a:lstStyle/>
          <a:p>
            <a:pPr marL="0" indent="0">
              <a:buNone/>
            </a:pPr>
            <a:r>
              <a:rPr lang="it-IT" dirty="0"/>
              <a:t>Al fine di coordinare tra loro le procedure di definizione agevolata previste dalla legge, si consente di estinguere i debiti in commento anche se già oggetto di precedenti “rottamazioni”, per le quali il debitore non ha perfezionato la relativa definizione con l’integrale e tempestivo pagamento delle somme dovute. </a:t>
            </a:r>
          </a:p>
          <a:p>
            <a:pPr marL="0" indent="0">
              <a:buNone/>
            </a:pPr>
            <a:r>
              <a:rPr lang="it-IT" dirty="0"/>
              <a:t>I versamenti eventualmente effettuati a seguito delle predette dichiarazioni restano definitivamente acquisiti e non ne è ammessa la restituzione. </a:t>
            </a:r>
          </a:p>
          <a:p>
            <a:pPr marL="0" indent="0">
              <a:buNone/>
            </a:pPr>
            <a:r>
              <a:rPr lang="it-IT" dirty="0"/>
              <a:t>Gli stessi versamenti sono comunque computati ai fini della definizione in commento.  </a:t>
            </a:r>
          </a:p>
          <a:p>
            <a:pPr marL="0" indent="0">
              <a:buNone/>
            </a:pPr>
            <a:r>
              <a:rPr lang="it-IT" dirty="0"/>
              <a:t> </a:t>
            </a:r>
          </a:p>
          <a:p>
            <a:pPr marL="0" indent="0">
              <a:buNone/>
            </a:pPr>
            <a:r>
              <a:rPr lang="it-IT" dirty="0"/>
              <a:t> </a:t>
            </a:r>
          </a:p>
        </p:txBody>
      </p:sp>
    </p:spTree>
    <p:extLst>
      <p:ext uri="{BB962C8B-B14F-4D97-AF65-F5344CB8AC3E}">
        <p14:creationId xmlns:p14="http://schemas.microsoft.com/office/powerpoint/2010/main" val="2460722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4C23C4D-B0DA-490F-B306-5E10BCCB3BC1}"/>
              </a:ext>
            </a:extLst>
          </p:cNvPr>
          <p:cNvSpPr>
            <a:spLocks noGrp="1"/>
          </p:cNvSpPr>
          <p:nvPr>
            <p:ph type="title"/>
          </p:nvPr>
        </p:nvSpPr>
        <p:spPr/>
        <p:txBody>
          <a:bodyPr/>
          <a:lstStyle/>
          <a:p>
            <a:r>
              <a:rPr lang="it-IT" dirty="0"/>
              <a:t>CONTROLLO</a:t>
            </a:r>
          </a:p>
        </p:txBody>
      </p:sp>
      <p:sp>
        <p:nvSpPr>
          <p:cNvPr id="3" name="Segnaposto contenuto 2">
            <a:extLst>
              <a:ext uri="{FF2B5EF4-FFF2-40B4-BE49-F238E27FC236}">
                <a16:creationId xmlns:a16="http://schemas.microsoft.com/office/drawing/2014/main" xmlns="" id="{D1418F25-23C6-4F50-B108-165EC8731386}"/>
              </a:ext>
            </a:extLst>
          </p:cNvPr>
          <p:cNvSpPr>
            <a:spLocks noGrp="1"/>
          </p:cNvSpPr>
          <p:nvPr>
            <p:ph idx="1"/>
          </p:nvPr>
        </p:nvSpPr>
        <p:spPr/>
        <p:txBody>
          <a:bodyPr>
            <a:normAutofit fontScale="92500" lnSpcReduction="20000"/>
          </a:bodyPr>
          <a:lstStyle/>
          <a:p>
            <a:pPr marL="0" indent="0">
              <a:buNone/>
            </a:pPr>
            <a:r>
              <a:rPr lang="it-IT" dirty="0"/>
              <a:t>Con riguardo ai controlli sulle autodichiarazioni dei contribuenti rese a fini ISEE l’agente della riscossione, in collaborazione con l’Agenzia delle entrate e con la Guardia di finanza, procede al controllo sulla veridicità dei dati dichiarati ai fini della certificazione che attesta la comprovata difficoltà economica nei soli casi in cui sorgano fondati dubbi sulla veridicità dei medesimi. </a:t>
            </a:r>
          </a:p>
          <a:p>
            <a:pPr marL="0" indent="0">
              <a:buNone/>
            </a:pPr>
            <a:r>
              <a:rPr lang="it-IT" dirty="0"/>
              <a:t>Tale controllo può essere effettuato fino alla trasmissione degli elenchi dei debitori, a ciascun ente interessato, che si sono avvalsi della «nuova rottamazione» ossia entro il 31 dicembre 2024</a:t>
            </a:r>
          </a:p>
        </p:txBody>
      </p:sp>
    </p:spTree>
    <p:extLst>
      <p:ext uri="{BB962C8B-B14F-4D97-AF65-F5344CB8AC3E}">
        <p14:creationId xmlns:p14="http://schemas.microsoft.com/office/powerpoint/2010/main" val="2764178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80C0CB-54B3-42A2-A7B0-1003E9800D49}"/>
              </a:ext>
            </a:extLst>
          </p:cNvPr>
          <p:cNvSpPr>
            <a:spLocks noGrp="1"/>
          </p:cNvSpPr>
          <p:nvPr>
            <p:ph type="title"/>
          </p:nvPr>
        </p:nvSpPr>
        <p:spPr/>
        <p:txBody>
          <a:bodyPr/>
          <a:lstStyle/>
          <a:p>
            <a:r>
              <a:rPr lang="it-IT" dirty="0"/>
              <a:t>PROCEDIMENTO SUL CONTROLLO</a:t>
            </a:r>
          </a:p>
        </p:txBody>
      </p:sp>
      <p:sp>
        <p:nvSpPr>
          <p:cNvPr id="3" name="Segnaposto contenuto 2">
            <a:extLst>
              <a:ext uri="{FF2B5EF4-FFF2-40B4-BE49-F238E27FC236}">
                <a16:creationId xmlns:a16="http://schemas.microsoft.com/office/drawing/2014/main" xmlns="" id="{907B74F3-DAEF-486E-A7C1-D3E98FDB4D30}"/>
              </a:ext>
            </a:extLst>
          </p:cNvPr>
          <p:cNvSpPr>
            <a:spLocks noGrp="1"/>
          </p:cNvSpPr>
          <p:nvPr>
            <p:ph idx="1"/>
          </p:nvPr>
        </p:nvSpPr>
        <p:spPr/>
        <p:txBody>
          <a:bodyPr>
            <a:normAutofit fontScale="85000" lnSpcReduction="20000"/>
          </a:bodyPr>
          <a:lstStyle/>
          <a:p>
            <a:pPr marL="0" indent="0">
              <a:buNone/>
            </a:pPr>
            <a:r>
              <a:rPr lang="it-IT" dirty="0"/>
              <a:t>All’esito del predetto controllo, in presenza di irregolarità o omissioni non costituenti falsità, il debitore è tenuto a fornire, entro un termine di decadenza non inferiore a 20 giorni dalla relativa comunicazione, la documentazione atta a dimostrare la completezza e veridicità dei dati indicati nella dichiarazione. </a:t>
            </a:r>
          </a:p>
          <a:p>
            <a:pPr marL="0" indent="0">
              <a:buNone/>
            </a:pPr>
            <a:r>
              <a:rPr lang="it-IT" dirty="0"/>
              <a:t>Nel caso di mancata, tempestiva produzione della documentazione  ovvero nei casi di irregolarità o omissioni costituenti falsità, non si determinano gli effetti di definizione agevolata e l’ente creditore, qualora sia già intervenuto il discarico automatico, procede, a seguito di segnalazione dell’agente della riscossione nel termine di prescrizione decennale, a riaffidare in riscossione il debito residuo. Restano fermi gli adempimenti conseguenti alle falsità rilevate.</a:t>
            </a:r>
          </a:p>
        </p:txBody>
      </p:sp>
    </p:spTree>
    <p:extLst>
      <p:ext uri="{BB962C8B-B14F-4D97-AF65-F5344CB8AC3E}">
        <p14:creationId xmlns:p14="http://schemas.microsoft.com/office/powerpoint/2010/main" val="1875771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DEFINIZIONE AGEVOLATA PVC</a:t>
            </a:r>
          </a:p>
        </p:txBody>
      </p:sp>
    </p:spTree>
    <p:extLst>
      <p:ext uri="{BB962C8B-B14F-4D97-AF65-F5344CB8AC3E}">
        <p14:creationId xmlns:p14="http://schemas.microsoft.com/office/powerpoint/2010/main" val="2567724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PRESENTAZIONE DICHIARAZIONE </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17</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ctangle 4">
            <a:extLst>
              <a:ext uri="{FF2B5EF4-FFF2-40B4-BE49-F238E27FC236}">
                <a16:creationId xmlns:a16="http://schemas.microsoft.com/office/drawing/2014/main" xmlns="" id="{489416D7-C8CE-48F4-97A9-ED1AB29F7463}"/>
              </a:ext>
            </a:extLst>
          </p:cNvPr>
          <p:cNvSpPr>
            <a:spLocks noChangeArrowheads="1"/>
          </p:cNvSpPr>
          <p:nvPr/>
        </p:nvSpPr>
        <p:spPr bwMode="auto">
          <a:xfrm>
            <a:off x="4475561" y="1557341"/>
            <a:ext cx="2755106" cy="1584325"/>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 contribuenti possono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definire il contenuto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INTEGRALE </a:t>
            </a: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del PVC</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consegnato alla data del</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24.10.2018</a:t>
            </a:r>
          </a:p>
        </p:txBody>
      </p:sp>
      <p:sp>
        <p:nvSpPr>
          <p:cNvPr id="6" name="AutoShape 5">
            <a:extLst>
              <a:ext uri="{FF2B5EF4-FFF2-40B4-BE49-F238E27FC236}">
                <a16:creationId xmlns:a16="http://schemas.microsoft.com/office/drawing/2014/main" xmlns="" id="{7B6726B5-4D31-4C16-81F4-3EF653482EFD}"/>
              </a:ext>
            </a:extLst>
          </p:cNvPr>
          <p:cNvSpPr>
            <a:spLocks noChangeArrowheads="1"/>
          </p:cNvSpPr>
          <p:nvPr/>
        </p:nvSpPr>
        <p:spPr bwMode="auto">
          <a:xfrm>
            <a:off x="3342087" y="2636841"/>
            <a:ext cx="982265" cy="2376487"/>
          </a:xfrm>
          <a:prstGeom prst="curvedRightArrow">
            <a:avLst>
              <a:gd name="adj1" fmla="val 39853"/>
              <a:gd name="adj2" fmla="val 72582"/>
              <a:gd name="adj3" fmla="val 31819"/>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Calibri" panose="020F0502020204030204"/>
              <a:ea typeface="+mn-ea"/>
              <a:cs typeface="+mn-cs"/>
            </a:endParaRPr>
          </a:p>
        </p:txBody>
      </p:sp>
      <p:sp>
        <p:nvSpPr>
          <p:cNvPr id="7" name="AutoShape 6">
            <a:extLst>
              <a:ext uri="{FF2B5EF4-FFF2-40B4-BE49-F238E27FC236}">
                <a16:creationId xmlns:a16="http://schemas.microsoft.com/office/drawing/2014/main" xmlns="" id="{5B3899F6-1E4F-42E8-81F6-FD70D0DD93F6}"/>
              </a:ext>
            </a:extLst>
          </p:cNvPr>
          <p:cNvSpPr>
            <a:spLocks noChangeArrowheads="1"/>
          </p:cNvSpPr>
          <p:nvPr/>
        </p:nvSpPr>
        <p:spPr bwMode="auto">
          <a:xfrm>
            <a:off x="7392591" y="2636841"/>
            <a:ext cx="1089422" cy="2447925"/>
          </a:xfrm>
          <a:prstGeom prst="curvedLeftArrow">
            <a:avLst>
              <a:gd name="adj1" fmla="val 33643"/>
              <a:gd name="adj2" fmla="val 67410"/>
              <a:gd name="adj3" fmla="val 31602"/>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xmlns="" id="{B4C560B0-B7F2-4A15-8C1C-4B9CBDD0B1D3}"/>
              </a:ext>
            </a:extLst>
          </p:cNvPr>
          <p:cNvSpPr>
            <a:spLocks noChangeArrowheads="1"/>
          </p:cNvSpPr>
          <p:nvPr/>
        </p:nvSpPr>
        <p:spPr bwMode="auto">
          <a:xfrm>
            <a:off x="4392770" y="3789363"/>
            <a:ext cx="2945053" cy="165576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Presentando una dichiarazione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entro il 31.05.2019</a:t>
            </a:r>
          </a:p>
        </p:txBody>
      </p:sp>
    </p:spTree>
    <p:extLst>
      <p:ext uri="{BB962C8B-B14F-4D97-AF65-F5344CB8AC3E}">
        <p14:creationId xmlns:p14="http://schemas.microsoft.com/office/powerpoint/2010/main" val="39313115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ESCLUSIONI</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18</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AutoShape 4">
            <a:extLst>
              <a:ext uri="{FF2B5EF4-FFF2-40B4-BE49-F238E27FC236}">
                <a16:creationId xmlns:a16="http://schemas.microsoft.com/office/drawing/2014/main" xmlns="" id="{B46ABF63-D786-4D1C-8185-BF4B452FFB36}"/>
              </a:ext>
            </a:extLst>
          </p:cNvPr>
          <p:cNvSpPr>
            <a:spLocks noChangeArrowheads="1"/>
          </p:cNvSpPr>
          <p:nvPr/>
        </p:nvSpPr>
        <p:spPr bwMode="auto">
          <a:xfrm>
            <a:off x="4862212" y="1347610"/>
            <a:ext cx="2538413" cy="2476499"/>
          </a:xfrm>
          <a:prstGeom prst="downArrowCallout">
            <a:avLst>
              <a:gd name="adj1" fmla="val 45208"/>
              <a:gd name="adj2" fmla="val 45208"/>
              <a:gd name="adj3" fmla="val 16667"/>
              <a:gd name="adj4" fmla="val 6666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Non possono essere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definiti i PVC se alla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data del 24.10.2018</a:t>
            </a:r>
          </a:p>
        </p:txBody>
      </p:sp>
      <p:sp>
        <p:nvSpPr>
          <p:cNvPr id="6" name="Rectangle 5">
            <a:extLst>
              <a:ext uri="{FF2B5EF4-FFF2-40B4-BE49-F238E27FC236}">
                <a16:creationId xmlns:a16="http://schemas.microsoft.com/office/drawing/2014/main" xmlns="" id="{B4027402-CDC1-4F40-9709-A239EAAB5AB3}"/>
              </a:ext>
            </a:extLst>
          </p:cNvPr>
          <p:cNvSpPr>
            <a:spLocks noChangeArrowheads="1"/>
          </p:cNvSpPr>
          <p:nvPr/>
        </p:nvSpPr>
        <p:spPr bwMode="auto">
          <a:xfrm>
            <a:off x="4862212" y="3852939"/>
            <a:ext cx="2538413" cy="1765984"/>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E’ stato notificato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 l’avviso di accertamento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ovvero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un invito al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contraddittorio</a:t>
            </a:r>
          </a:p>
        </p:txBody>
      </p:sp>
    </p:spTree>
    <p:extLst>
      <p:ext uri="{BB962C8B-B14F-4D97-AF65-F5344CB8AC3E}">
        <p14:creationId xmlns:p14="http://schemas.microsoft.com/office/powerpoint/2010/main" val="1154439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a:xfrm>
            <a:off x="838200" y="75090"/>
            <a:ext cx="10515600" cy="1325563"/>
          </a:xfrm>
        </p:spPr>
        <p:txBody>
          <a:bodyPr/>
          <a:lstStyle/>
          <a:p>
            <a:pPr algn="ctr">
              <a:buFont typeface="Times New Roman" charset="0"/>
              <a:buNone/>
              <a:defRPr/>
            </a:pPr>
            <a:r>
              <a:rPr lang="it-IT" sz="3200" dirty="0">
                <a:latin typeface="Arial" panose="020B0604020202020204" pitchFamily="34" charset="0"/>
                <a:cs typeface="Arial" panose="020B0604020202020204" pitchFamily="34" charset="0"/>
              </a:rPr>
              <a:t>VIOLAZIONI SANABILI</a:t>
            </a:r>
            <a:endParaRPr lang="it-IT" dirty="0">
              <a:latin typeface="Merriweather" panose="00000500000000000000" pitchFamily="2" charset="0"/>
            </a:endParaRP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19</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AutoShape 3">
            <a:extLst>
              <a:ext uri="{FF2B5EF4-FFF2-40B4-BE49-F238E27FC236}">
                <a16:creationId xmlns:a16="http://schemas.microsoft.com/office/drawing/2014/main" xmlns="" id="{710967E5-B922-4874-8550-D8F04CC93C71}"/>
              </a:ext>
            </a:extLst>
          </p:cNvPr>
          <p:cNvSpPr>
            <a:spLocks noChangeArrowheads="1"/>
          </p:cNvSpPr>
          <p:nvPr/>
        </p:nvSpPr>
        <p:spPr bwMode="auto">
          <a:xfrm>
            <a:off x="2464905" y="2168525"/>
            <a:ext cx="2529788" cy="2520950"/>
          </a:xfrm>
          <a:prstGeom prst="rightArrowCallout">
            <a:avLst>
              <a:gd name="adj1" fmla="val 25000"/>
              <a:gd name="adj2" fmla="val 25000"/>
              <a:gd name="adj3" fmla="val 17611"/>
              <a:gd name="adj4" fmla="val 6666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Sanabili le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violazioni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constatate nel PVC</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in materia di</a:t>
            </a:r>
          </a:p>
        </p:txBody>
      </p:sp>
      <p:sp>
        <p:nvSpPr>
          <p:cNvPr id="8" name="Rectangle 6">
            <a:extLst>
              <a:ext uri="{FF2B5EF4-FFF2-40B4-BE49-F238E27FC236}">
                <a16:creationId xmlns:a16="http://schemas.microsoft.com/office/drawing/2014/main" xmlns="" id="{EDD49558-2139-48C8-AD06-9474410B8719}"/>
              </a:ext>
            </a:extLst>
          </p:cNvPr>
          <p:cNvSpPr>
            <a:spLocks noChangeArrowheads="1"/>
          </p:cNvSpPr>
          <p:nvPr/>
        </p:nvSpPr>
        <p:spPr bwMode="auto">
          <a:xfrm>
            <a:off x="5231607" y="1094760"/>
            <a:ext cx="4144213" cy="744939"/>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Imposte sui redditi e relative addizionali </a:t>
            </a:r>
          </a:p>
        </p:txBody>
      </p:sp>
      <p:sp>
        <p:nvSpPr>
          <p:cNvPr id="9" name="Rectangle 6">
            <a:extLst>
              <a:ext uri="{FF2B5EF4-FFF2-40B4-BE49-F238E27FC236}">
                <a16:creationId xmlns:a16="http://schemas.microsoft.com/office/drawing/2014/main" xmlns="" id="{F0FE589E-3B83-45FA-8577-110DF2DAE1EF}"/>
              </a:ext>
            </a:extLst>
          </p:cNvPr>
          <p:cNvSpPr>
            <a:spLocks noChangeArrowheads="1"/>
          </p:cNvSpPr>
          <p:nvPr/>
        </p:nvSpPr>
        <p:spPr bwMode="auto">
          <a:xfrm>
            <a:off x="5209022" y="1899415"/>
            <a:ext cx="4166798" cy="744939"/>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Contributi previdenziali e ritenute </a:t>
            </a:r>
          </a:p>
        </p:txBody>
      </p:sp>
      <p:sp>
        <p:nvSpPr>
          <p:cNvPr id="10" name="Rectangle 5">
            <a:extLst>
              <a:ext uri="{FF2B5EF4-FFF2-40B4-BE49-F238E27FC236}">
                <a16:creationId xmlns:a16="http://schemas.microsoft.com/office/drawing/2014/main" xmlns="" id="{67A77737-FC30-402A-8F74-F5576FE0DD20}"/>
              </a:ext>
            </a:extLst>
          </p:cNvPr>
          <p:cNvSpPr>
            <a:spLocks noChangeArrowheads="1"/>
          </p:cNvSpPr>
          <p:nvPr/>
        </p:nvSpPr>
        <p:spPr bwMode="auto">
          <a:xfrm>
            <a:off x="5231606" y="2714836"/>
            <a:ext cx="4144214" cy="668739"/>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IRAP</a:t>
            </a:r>
          </a:p>
        </p:txBody>
      </p:sp>
      <p:sp>
        <p:nvSpPr>
          <p:cNvPr id="11" name="Rectangle 4">
            <a:extLst>
              <a:ext uri="{FF2B5EF4-FFF2-40B4-BE49-F238E27FC236}">
                <a16:creationId xmlns:a16="http://schemas.microsoft.com/office/drawing/2014/main" xmlns="" id="{7341EC9C-5CDE-4CB1-A4F8-AE9898AA2FEC}"/>
              </a:ext>
            </a:extLst>
          </p:cNvPr>
          <p:cNvSpPr>
            <a:spLocks noChangeArrowheads="1"/>
          </p:cNvSpPr>
          <p:nvPr/>
        </p:nvSpPr>
        <p:spPr bwMode="auto">
          <a:xfrm>
            <a:off x="5231606" y="3446656"/>
            <a:ext cx="4144214" cy="668739"/>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IVIE e IVAFE</a:t>
            </a:r>
          </a:p>
        </p:txBody>
      </p:sp>
      <p:sp>
        <p:nvSpPr>
          <p:cNvPr id="12" name="Rectangle 7">
            <a:extLst>
              <a:ext uri="{FF2B5EF4-FFF2-40B4-BE49-F238E27FC236}">
                <a16:creationId xmlns:a16="http://schemas.microsoft.com/office/drawing/2014/main" xmlns="" id="{EDB763E5-7CCB-4B89-8397-C350897E3A30}"/>
              </a:ext>
            </a:extLst>
          </p:cNvPr>
          <p:cNvSpPr>
            <a:spLocks noChangeArrowheads="1"/>
          </p:cNvSpPr>
          <p:nvPr/>
        </p:nvSpPr>
        <p:spPr bwMode="auto">
          <a:xfrm>
            <a:off x="5231606" y="4178476"/>
            <a:ext cx="4144214" cy="744939"/>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IVA</a:t>
            </a:r>
          </a:p>
        </p:txBody>
      </p:sp>
      <p:sp>
        <p:nvSpPr>
          <p:cNvPr id="13" name="Rectangle 6">
            <a:extLst>
              <a:ext uri="{FF2B5EF4-FFF2-40B4-BE49-F238E27FC236}">
                <a16:creationId xmlns:a16="http://schemas.microsoft.com/office/drawing/2014/main" xmlns="" id="{9A97E961-70FB-46BB-BB61-8AFACA7501A2}"/>
              </a:ext>
            </a:extLst>
          </p:cNvPr>
          <p:cNvSpPr>
            <a:spLocks noChangeArrowheads="1"/>
          </p:cNvSpPr>
          <p:nvPr/>
        </p:nvSpPr>
        <p:spPr bwMode="auto">
          <a:xfrm>
            <a:off x="5220314" y="4982223"/>
            <a:ext cx="4144214" cy="744939"/>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Imposte sostitutive</a:t>
            </a:r>
          </a:p>
        </p:txBody>
      </p:sp>
    </p:spTree>
    <p:extLst>
      <p:ext uri="{BB962C8B-B14F-4D97-AF65-F5344CB8AC3E}">
        <p14:creationId xmlns:p14="http://schemas.microsoft.com/office/powerpoint/2010/main" val="1327972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FF28A87-6FEF-4C59-9976-5AEDBE61F896}"/>
              </a:ext>
            </a:extLst>
          </p:cNvPr>
          <p:cNvSpPr>
            <a:spLocks noGrp="1"/>
          </p:cNvSpPr>
          <p:nvPr>
            <p:ph type="title"/>
          </p:nvPr>
        </p:nvSpPr>
        <p:spPr>
          <a:xfrm>
            <a:off x="831851" y="1709740"/>
            <a:ext cx="10515600" cy="1500188"/>
          </a:xfrm>
        </p:spPr>
        <p:txBody>
          <a:bodyPr/>
          <a:lstStyle/>
          <a:p>
            <a:r>
              <a:rPr lang="it-IT" sz="5400" dirty="0"/>
              <a:t>SALDO E STRALCIO</a:t>
            </a:r>
          </a:p>
        </p:txBody>
      </p:sp>
    </p:spTree>
    <p:extLst>
      <p:ext uri="{BB962C8B-B14F-4D97-AF65-F5344CB8AC3E}">
        <p14:creationId xmlns:p14="http://schemas.microsoft.com/office/powerpoint/2010/main" val="32715646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LE PERDITE </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20</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AutoShape 4">
            <a:extLst>
              <a:ext uri="{FF2B5EF4-FFF2-40B4-BE49-F238E27FC236}">
                <a16:creationId xmlns:a16="http://schemas.microsoft.com/office/drawing/2014/main" xmlns="" id="{B46ABF63-D786-4D1C-8185-BF4B452FFB36}"/>
              </a:ext>
            </a:extLst>
          </p:cNvPr>
          <p:cNvSpPr>
            <a:spLocks noChangeArrowheads="1"/>
          </p:cNvSpPr>
          <p:nvPr/>
        </p:nvSpPr>
        <p:spPr bwMode="auto">
          <a:xfrm>
            <a:off x="4862212" y="1387367"/>
            <a:ext cx="2538413" cy="2476499"/>
          </a:xfrm>
          <a:prstGeom prst="downArrowCallout">
            <a:avLst>
              <a:gd name="adj1" fmla="val 45208"/>
              <a:gd name="adj2" fmla="val 45208"/>
              <a:gd name="adj3" fmla="val 16667"/>
              <a:gd name="adj4" fmla="val 6666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Le perdite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non possono essere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utilizzate</a:t>
            </a:r>
          </a:p>
        </p:txBody>
      </p:sp>
      <p:sp>
        <p:nvSpPr>
          <p:cNvPr id="6" name="Rectangle 5">
            <a:extLst>
              <a:ext uri="{FF2B5EF4-FFF2-40B4-BE49-F238E27FC236}">
                <a16:creationId xmlns:a16="http://schemas.microsoft.com/office/drawing/2014/main" xmlns="" id="{B4027402-CDC1-4F40-9709-A239EAAB5AB3}"/>
              </a:ext>
            </a:extLst>
          </p:cNvPr>
          <p:cNvSpPr>
            <a:spLocks noChangeArrowheads="1"/>
          </p:cNvSpPr>
          <p:nvPr/>
        </p:nvSpPr>
        <p:spPr bwMode="auto">
          <a:xfrm>
            <a:off x="4862212" y="3852939"/>
            <a:ext cx="2538413" cy="1765984"/>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A scomputo dei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maggiori imponibili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dichiarati </a:t>
            </a:r>
          </a:p>
        </p:txBody>
      </p:sp>
    </p:spTree>
    <p:extLst>
      <p:ext uri="{BB962C8B-B14F-4D97-AF65-F5344CB8AC3E}">
        <p14:creationId xmlns:p14="http://schemas.microsoft.com/office/powerpoint/2010/main" val="26329144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a:xfrm>
            <a:off x="296214" y="476478"/>
            <a:ext cx="11320529" cy="553183"/>
          </a:xfrm>
        </p:spPr>
        <p:txBody>
          <a:bodyPr>
            <a:no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SOCIETA’ IN TRASPARENZA E SOCI</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21</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ctangle 4">
            <a:extLst>
              <a:ext uri="{FF2B5EF4-FFF2-40B4-BE49-F238E27FC236}">
                <a16:creationId xmlns:a16="http://schemas.microsoft.com/office/drawing/2014/main" xmlns="" id="{D22C4430-3C8C-4582-B92C-24540167857F}"/>
              </a:ext>
            </a:extLst>
          </p:cNvPr>
          <p:cNvSpPr>
            <a:spLocks noChangeArrowheads="1"/>
          </p:cNvSpPr>
          <p:nvPr/>
        </p:nvSpPr>
        <p:spPr bwMode="auto">
          <a:xfrm>
            <a:off x="3071813" y="1700213"/>
            <a:ext cx="2753916" cy="149066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In caso di PVC consegnato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 soggetti in regime di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trasparenza</a:t>
            </a:r>
          </a:p>
        </p:txBody>
      </p:sp>
      <p:sp>
        <p:nvSpPr>
          <p:cNvPr id="6" name="AutoShape 5">
            <a:extLst>
              <a:ext uri="{FF2B5EF4-FFF2-40B4-BE49-F238E27FC236}">
                <a16:creationId xmlns:a16="http://schemas.microsoft.com/office/drawing/2014/main" xmlns="" id="{28C65C86-443F-4AB2-BDD7-5C55D2DCB07B}"/>
              </a:ext>
            </a:extLst>
          </p:cNvPr>
          <p:cNvSpPr>
            <a:spLocks noChangeArrowheads="1"/>
          </p:cNvSpPr>
          <p:nvPr/>
        </p:nvSpPr>
        <p:spPr bwMode="auto">
          <a:xfrm>
            <a:off x="4043365" y="3284538"/>
            <a:ext cx="756047" cy="976312"/>
          </a:xfrm>
          <a:prstGeom prst="downArrow">
            <a:avLst>
              <a:gd name="adj1" fmla="val 54250"/>
              <a:gd name="adj2" fmla="val 27481"/>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7" name="Rectangle 6">
            <a:extLst>
              <a:ext uri="{FF2B5EF4-FFF2-40B4-BE49-F238E27FC236}">
                <a16:creationId xmlns:a16="http://schemas.microsoft.com/office/drawing/2014/main" xmlns="" id="{78AF1A20-E629-4109-80F2-341E30E0D5FC}"/>
              </a:ext>
            </a:extLst>
          </p:cNvPr>
          <p:cNvSpPr>
            <a:spLocks noChangeArrowheads="1"/>
          </p:cNvSpPr>
          <p:nvPr/>
        </p:nvSpPr>
        <p:spPr bwMode="auto">
          <a:xfrm>
            <a:off x="2781837" y="4260852"/>
            <a:ext cx="2990314" cy="186252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La dichiarazione può essere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presentata anche dai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soggetti partecipanti</a:t>
            </a:r>
          </a:p>
        </p:txBody>
      </p:sp>
      <p:sp>
        <p:nvSpPr>
          <p:cNvPr id="8" name="AutoShape 7">
            <a:extLst>
              <a:ext uri="{FF2B5EF4-FFF2-40B4-BE49-F238E27FC236}">
                <a16:creationId xmlns:a16="http://schemas.microsoft.com/office/drawing/2014/main" xmlns="" id="{8AD25327-C09F-4663-90E7-3796EB10DA8E}"/>
              </a:ext>
            </a:extLst>
          </p:cNvPr>
          <p:cNvSpPr>
            <a:spLocks noChangeArrowheads="1"/>
          </p:cNvSpPr>
          <p:nvPr/>
        </p:nvSpPr>
        <p:spPr bwMode="auto">
          <a:xfrm>
            <a:off x="5880499" y="4581528"/>
            <a:ext cx="839390" cy="1135063"/>
          </a:xfrm>
          <a:prstGeom prst="rightArrow">
            <a:avLst>
              <a:gd name="adj1" fmla="val 54250"/>
              <a:gd name="adj2" fmla="val 2372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9" name="Rectangle 8">
            <a:extLst>
              <a:ext uri="{FF2B5EF4-FFF2-40B4-BE49-F238E27FC236}">
                <a16:creationId xmlns:a16="http://schemas.microsoft.com/office/drawing/2014/main" xmlns="" id="{9EE7813B-EBCD-4419-A2A2-E53A3851398A}"/>
              </a:ext>
            </a:extLst>
          </p:cNvPr>
          <p:cNvSpPr>
            <a:spLocks noChangeArrowheads="1"/>
          </p:cNvSpPr>
          <p:nvPr/>
        </p:nvSpPr>
        <p:spPr bwMode="auto">
          <a:xfrm>
            <a:off x="6798470" y="4095482"/>
            <a:ext cx="2925079" cy="203068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Per regolarizzare le imposte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dovute sui maggiori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redditi di partecipazione</a:t>
            </a:r>
          </a:p>
        </p:txBody>
      </p:sp>
    </p:spTree>
    <p:extLst>
      <p:ext uri="{BB962C8B-B14F-4D97-AF65-F5344CB8AC3E}">
        <p14:creationId xmlns:p14="http://schemas.microsoft.com/office/powerpoint/2010/main" val="41413644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VERSAMENTI</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22</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ttangolo arrotondato 2">
            <a:extLst>
              <a:ext uri="{FF2B5EF4-FFF2-40B4-BE49-F238E27FC236}">
                <a16:creationId xmlns:a16="http://schemas.microsoft.com/office/drawing/2014/main" xmlns="" id="{425793AE-284D-40FC-BCE6-45A883F6D156}"/>
              </a:ext>
            </a:extLst>
          </p:cNvPr>
          <p:cNvSpPr/>
          <p:nvPr/>
        </p:nvSpPr>
        <p:spPr>
          <a:xfrm>
            <a:off x="4313885" y="1652836"/>
            <a:ext cx="3564228" cy="1854558"/>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Le imposte autoliquidate nelle dichiarazioni relative a tutte le violazioni constatate per ciascun periodo d’imposta devono essere versate</a:t>
            </a:r>
          </a:p>
        </p:txBody>
      </p:sp>
      <p:sp>
        <p:nvSpPr>
          <p:cNvPr id="6" name="Freccia tridirezionale 5">
            <a:extLst>
              <a:ext uri="{FF2B5EF4-FFF2-40B4-BE49-F238E27FC236}">
                <a16:creationId xmlns:a16="http://schemas.microsoft.com/office/drawing/2014/main" xmlns="" id="{43950366-2046-4587-B105-767020006271}"/>
              </a:ext>
            </a:extLst>
          </p:cNvPr>
          <p:cNvSpPr/>
          <p:nvPr/>
        </p:nvSpPr>
        <p:spPr>
          <a:xfrm rot="10800000" flipV="1">
            <a:off x="5410199" y="3716836"/>
            <a:ext cx="1371600" cy="1171978"/>
          </a:xfrm>
          <a:prstGeom prst="leftRightUpArrow">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dirty="0">
              <a:ln>
                <a:noFill/>
              </a:ln>
              <a:solidFill>
                <a:srgbClr val="FFFFFF"/>
              </a:solidFill>
              <a:effectLst/>
              <a:uLnTx/>
              <a:uFillTx/>
              <a:latin typeface="Arial"/>
              <a:ea typeface="+mn-ea"/>
              <a:cs typeface="+mn-cs"/>
            </a:endParaRPr>
          </a:p>
        </p:txBody>
      </p:sp>
      <p:sp>
        <p:nvSpPr>
          <p:cNvPr id="7" name="Rettangolo arrotondato 13">
            <a:extLst>
              <a:ext uri="{FF2B5EF4-FFF2-40B4-BE49-F238E27FC236}">
                <a16:creationId xmlns:a16="http://schemas.microsoft.com/office/drawing/2014/main" xmlns="" id="{6161CA44-0227-4200-BF5D-969D32B6DFB7}"/>
              </a:ext>
            </a:extLst>
          </p:cNvPr>
          <p:cNvSpPr/>
          <p:nvPr/>
        </p:nvSpPr>
        <p:spPr>
          <a:xfrm>
            <a:off x="1735324" y="3716836"/>
            <a:ext cx="3564228" cy="1854558"/>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Entro il 31 maggio 2019 senza possibilità di compensazione</a:t>
            </a:r>
          </a:p>
        </p:txBody>
      </p:sp>
      <p:sp>
        <p:nvSpPr>
          <p:cNvPr id="8" name="Rettangolo arrotondato 19">
            <a:extLst>
              <a:ext uri="{FF2B5EF4-FFF2-40B4-BE49-F238E27FC236}">
                <a16:creationId xmlns:a16="http://schemas.microsoft.com/office/drawing/2014/main" xmlns="" id="{E9AFF3C0-A4EC-406D-9C6C-C88C1FF08A57}"/>
              </a:ext>
            </a:extLst>
          </p:cNvPr>
          <p:cNvSpPr/>
          <p:nvPr/>
        </p:nvSpPr>
        <p:spPr>
          <a:xfrm>
            <a:off x="6892446" y="3742591"/>
            <a:ext cx="3564228" cy="2001385"/>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Ovvero con un massimo di venti rate trimestrali di pari importo. E’ esclusa la compensazione </a:t>
            </a:r>
          </a:p>
        </p:txBody>
      </p:sp>
    </p:spTree>
    <p:extLst>
      <p:ext uri="{BB962C8B-B14F-4D97-AF65-F5344CB8AC3E}">
        <p14:creationId xmlns:p14="http://schemas.microsoft.com/office/powerpoint/2010/main" val="10529100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1445BB5-3338-4BA1-94E1-95916A719190}"/>
              </a:ext>
            </a:extLst>
          </p:cNvPr>
          <p:cNvSpPr>
            <a:spLocks noGrp="1"/>
          </p:cNvSpPr>
          <p:nvPr>
            <p:ph type="title"/>
          </p:nvPr>
        </p:nvSpPr>
        <p:spPr/>
        <p:txBody>
          <a:bodyPr/>
          <a:lstStyle/>
          <a:p>
            <a:r>
              <a:rPr lang="it-IT" dirty="0"/>
              <a:t>VERSAMENTO DELLE RATE</a:t>
            </a:r>
          </a:p>
        </p:txBody>
      </p:sp>
      <p:sp>
        <p:nvSpPr>
          <p:cNvPr id="3" name="Segnaposto contenuto 2">
            <a:extLst>
              <a:ext uri="{FF2B5EF4-FFF2-40B4-BE49-F238E27FC236}">
                <a16:creationId xmlns:a16="http://schemas.microsoft.com/office/drawing/2014/main" xmlns="" id="{7DFF682A-9C3D-4EAB-9AF4-EB93FBA5BAEC}"/>
              </a:ext>
            </a:extLst>
          </p:cNvPr>
          <p:cNvSpPr>
            <a:spLocks noGrp="1"/>
          </p:cNvSpPr>
          <p:nvPr>
            <p:ph idx="1"/>
          </p:nvPr>
        </p:nvSpPr>
        <p:spPr/>
        <p:txBody>
          <a:bodyPr/>
          <a:lstStyle/>
          <a:p>
            <a:pPr marL="0" indent="0">
              <a:buNone/>
            </a:pPr>
            <a:r>
              <a:rPr lang="it-IT" dirty="0"/>
              <a:t>Si prevede che le rate (20) siano versate entro l'ultimo giorno di ciascun trimestre e che sul relativo importo siano applicati gli interessi legali calcolati dal giorno successivo al termine della prima rata </a:t>
            </a:r>
          </a:p>
        </p:txBody>
      </p:sp>
    </p:spTree>
    <p:extLst>
      <p:ext uri="{BB962C8B-B14F-4D97-AF65-F5344CB8AC3E}">
        <p14:creationId xmlns:p14="http://schemas.microsoft.com/office/powerpoint/2010/main" val="31531020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PERFEZIONAMENTO DELLA DEFINIZIONE </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24</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AutoShape 4">
            <a:extLst>
              <a:ext uri="{FF2B5EF4-FFF2-40B4-BE49-F238E27FC236}">
                <a16:creationId xmlns:a16="http://schemas.microsoft.com/office/drawing/2014/main" xmlns="" id="{B46ABF63-D786-4D1C-8185-BF4B452FFB36}"/>
              </a:ext>
            </a:extLst>
          </p:cNvPr>
          <p:cNvSpPr>
            <a:spLocks noChangeArrowheads="1"/>
          </p:cNvSpPr>
          <p:nvPr/>
        </p:nvSpPr>
        <p:spPr bwMode="auto">
          <a:xfrm>
            <a:off x="4862212" y="1387367"/>
            <a:ext cx="2538413" cy="2476499"/>
          </a:xfrm>
          <a:prstGeom prst="downArrowCallout">
            <a:avLst>
              <a:gd name="adj1" fmla="val 45208"/>
              <a:gd name="adj2" fmla="val 45208"/>
              <a:gd name="adj3" fmla="val 16667"/>
              <a:gd name="adj4" fmla="val 6666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La definizione si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perfeziona </a:t>
            </a:r>
          </a:p>
        </p:txBody>
      </p:sp>
      <p:sp>
        <p:nvSpPr>
          <p:cNvPr id="6" name="Rectangle 5">
            <a:extLst>
              <a:ext uri="{FF2B5EF4-FFF2-40B4-BE49-F238E27FC236}">
                <a16:creationId xmlns:a16="http://schemas.microsoft.com/office/drawing/2014/main" xmlns="" id="{B4027402-CDC1-4F40-9709-A239EAAB5AB3}"/>
              </a:ext>
            </a:extLst>
          </p:cNvPr>
          <p:cNvSpPr>
            <a:spLocks noChangeArrowheads="1"/>
          </p:cNvSpPr>
          <p:nvPr/>
        </p:nvSpPr>
        <p:spPr bwMode="auto">
          <a:xfrm>
            <a:off x="4862212" y="3852939"/>
            <a:ext cx="2538413" cy="1765984"/>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Con la presentazione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della dichiarazione ed</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il versamento dell’unica 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della prima rata</a:t>
            </a:r>
          </a:p>
        </p:txBody>
      </p:sp>
    </p:spTree>
    <p:extLst>
      <p:ext uri="{BB962C8B-B14F-4D97-AF65-F5344CB8AC3E}">
        <p14:creationId xmlns:p14="http://schemas.microsoft.com/office/powerpoint/2010/main" val="3062821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a:xfrm>
            <a:off x="296214" y="476478"/>
            <a:ext cx="11320529" cy="553183"/>
          </a:xfrm>
        </p:spPr>
        <p:txBody>
          <a:bodyPr>
            <a:no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MANCATO PERFEZIONAMENTO</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25</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ctangle 4">
            <a:extLst>
              <a:ext uri="{FF2B5EF4-FFF2-40B4-BE49-F238E27FC236}">
                <a16:creationId xmlns:a16="http://schemas.microsoft.com/office/drawing/2014/main" xmlns="" id="{D22C4430-3C8C-4582-B92C-24540167857F}"/>
              </a:ext>
            </a:extLst>
          </p:cNvPr>
          <p:cNvSpPr>
            <a:spLocks noChangeArrowheads="1"/>
          </p:cNvSpPr>
          <p:nvPr/>
        </p:nvSpPr>
        <p:spPr bwMode="auto">
          <a:xfrm>
            <a:off x="3071813" y="1700213"/>
            <a:ext cx="2753916" cy="149066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In caso di mancato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perfezionamento </a:t>
            </a:r>
          </a:p>
        </p:txBody>
      </p:sp>
      <p:sp>
        <p:nvSpPr>
          <p:cNvPr id="6" name="AutoShape 5">
            <a:extLst>
              <a:ext uri="{FF2B5EF4-FFF2-40B4-BE49-F238E27FC236}">
                <a16:creationId xmlns:a16="http://schemas.microsoft.com/office/drawing/2014/main" xmlns="" id="{28C65C86-443F-4AB2-BDD7-5C55D2DCB07B}"/>
              </a:ext>
            </a:extLst>
          </p:cNvPr>
          <p:cNvSpPr>
            <a:spLocks noChangeArrowheads="1"/>
          </p:cNvSpPr>
          <p:nvPr/>
        </p:nvSpPr>
        <p:spPr bwMode="auto">
          <a:xfrm>
            <a:off x="4043365" y="3284538"/>
            <a:ext cx="756047" cy="976312"/>
          </a:xfrm>
          <a:prstGeom prst="downArrow">
            <a:avLst>
              <a:gd name="adj1" fmla="val 54250"/>
              <a:gd name="adj2" fmla="val 27481"/>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7" name="Rectangle 6">
            <a:extLst>
              <a:ext uri="{FF2B5EF4-FFF2-40B4-BE49-F238E27FC236}">
                <a16:creationId xmlns:a16="http://schemas.microsoft.com/office/drawing/2014/main" xmlns="" id="{78AF1A20-E629-4109-80F2-341E30E0D5FC}"/>
              </a:ext>
            </a:extLst>
          </p:cNvPr>
          <p:cNvSpPr>
            <a:spLocks noChangeArrowheads="1"/>
          </p:cNvSpPr>
          <p:nvPr/>
        </p:nvSpPr>
        <p:spPr bwMode="auto">
          <a:xfrm>
            <a:off x="2781837" y="4260852"/>
            <a:ext cx="2990314" cy="186252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non si producono gli effetti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della definizione</a:t>
            </a:r>
          </a:p>
        </p:txBody>
      </p:sp>
      <p:sp>
        <p:nvSpPr>
          <p:cNvPr id="8" name="AutoShape 7">
            <a:extLst>
              <a:ext uri="{FF2B5EF4-FFF2-40B4-BE49-F238E27FC236}">
                <a16:creationId xmlns:a16="http://schemas.microsoft.com/office/drawing/2014/main" xmlns="" id="{8AD25327-C09F-4663-90E7-3796EB10DA8E}"/>
              </a:ext>
            </a:extLst>
          </p:cNvPr>
          <p:cNvSpPr>
            <a:spLocks noChangeArrowheads="1"/>
          </p:cNvSpPr>
          <p:nvPr/>
        </p:nvSpPr>
        <p:spPr bwMode="auto">
          <a:xfrm>
            <a:off x="5880499" y="4581528"/>
            <a:ext cx="839390" cy="1135063"/>
          </a:xfrm>
          <a:prstGeom prst="rightArrow">
            <a:avLst>
              <a:gd name="adj1" fmla="val 54250"/>
              <a:gd name="adj2" fmla="val 2372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9" name="Rectangle 8">
            <a:extLst>
              <a:ext uri="{FF2B5EF4-FFF2-40B4-BE49-F238E27FC236}">
                <a16:creationId xmlns:a16="http://schemas.microsoft.com/office/drawing/2014/main" xmlns="" id="{9EE7813B-EBCD-4419-A2A2-E53A3851398A}"/>
              </a:ext>
            </a:extLst>
          </p:cNvPr>
          <p:cNvSpPr>
            <a:spLocks noChangeArrowheads="1"/>
          </p:cNvSpPr>
          <p:nvPr/>
        </p:nvSpPr>
        <p:spPr bwMode="auto">
          <a:xfrm>
            <a:off x="6798470" y="4095482"/>
            <a:ext cx="2925079" cy="203068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L’Ufficio procede alla notifica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degli atti relativi alle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violazioni constatate</a:t>
            </a:r>
          </a:p>
        </p:txBody>
      </p:sp>
    </p:spTree>
    <p:extLst>
      <p:ext uri="{BB962C8B-B14F-4D97-AF65-F5344CB8AC3E}">
        <p14:creationId xmlns:p14="http://schemas.microsoft.com/office/powerpoint/2010/main" val="27402540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a:xfrm>
            <a:off x="296214" y="476478"/>
            <a:ext cx="11320529" cy="553183"/>
          </a:xfrm>
        </p:spPr>
        <p:txBody>
          <a:bodyPr>
            <a:no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PROROGA </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26</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ctangle 4">
            <a:extLst>
              <a:ext uri="{FF2B5EF4-FFF2-40B4-BE49-F238E27FC236}">
                <a16:creationId xmlns:a16="http://schemas.microsoft.com/office/drawing/2014/main" xmlns="" id="{D22C4430-3C8C-4582-B92C-24540167857F}"/>
              </a:ext>
            </a:extLst>
          </p:cNvPr>
          <p:cNvSpPr>
            <a:spLocks noChangeArrowheads="1"/>
          </p:cNvSpPr>
          <p:nvPr/>
        </p:nvSpPr>
        <p:spPr bwMode="auto">
          <a:xfrm>
            <a:off x="3071813" y="1700213"/>
            <a:ext cx="2753916" cy="149066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Con riferimento ai periodi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di imposta fino al</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31.12.2015 </a:t>
            </a:r>
          </a:p>
        </p:txBody>
      </p:sp>
      <p:sp>
        <p:nvSpPr>
          <p:cNvPr id="6" name="AutoShape 5">
            <a:extLst>
              <a:ext uri="{FF2B5EF4-FFF2-40B4-BE49-F238E27FC236}">
                <a16:creationId xmlns:a16="http://schemas.microsoft.com/office/drawing/2014/main" xmlns="" id="{28C65C86-443F-4AB2-BDD7-5C55D2DCB07B}"/>
              </a:ext>
            </a:extLst>
          </p:cNvPr>
          <p:cNvSpPr>
            <a:spLocks noChangeArrowheads="1"/>
          </p:cNvSpPr>
          <p:nvPr/>
        </p:nvSpPr>
        <p:spPr bwMode="auto">
          <a:xfrm>
            <a:off x="4043365" y="3284538"/>
            <a:ext cx="756047" cy="976312"/>
          </a:xfrm>
          <a:prstGeom prst="downArrow">
            <a:avLst>
              <a:gd name="adj1" fmla="val 54250"/>
              <a:gd name="adj2" fmla="val 27481"/>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7" name="Rectangle 6">
            <a:extLst>
              <a:ext uri="{FF2B5EF4-FFF2-40B4-BE49-F238E27FC236}">
                <a16:creationId xmlns:a16="http://schemas.microsoft.com/office/drawing/2014/main" xmlns="" id="{78AF1A20-E629-4109-80F2-341E30E0D5FC}"/>
              </a:ext>
            </a:extLst>
          </p:cNvPr>
          <p:cNvSpPr>
            <a:spLocks noChangeArrowheads="1"/>
          </p:cNvSpPr>
          <p:nvPr/>
        </p:nvSpPr>
        <p:spPr bwMode="auto">
          <a:xfrm>
            <a:off x="2781837" y="4260852"/>
            <a:ext cx="2990314" cy="186252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 termini per gli accertamenti</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 name="AutoShape 7">
            <a:extLst>
              <a:ext uri="{FF2B5EF4-FFF2-40B4-BE49-F238E27FC236}">
                <a16:creationId xmlns:a16="http://schemas.microsoft.com/office/drawing/2014/main" xmlns="" id="{8AD25327-C09F-4663-90E7-3796EB10DA8E}"/>
              </a:ext>
            </a:extLst>
          </p:cNvPr>
          <p:cNvSpPr>
            <a:spLocks noChangeArrowheads="1"/>
          </p:cNvSpPr>
          <p:nvPr/>
        </p:nvSpPr>
        <p:spPr bwMode="auto">
          <a:xfrm>
            <a:off x="5880499" y="4581528"/>
            <a:ext cx="839390" cy="1135063"/>
          </a:xfrm>
          <a:prstGeom prst="rightArrow">
            <a:avLst>
              <a:gd name="adj1" fmla="val 54250"/>
              <a:gd name="adj2" fmla="val 2372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9" name="Rectangle 8">
            <a:extLst>
              <a:ext uri="{FF2B5EF4-FFF2-40B4-BE49-F238E27FC236}">
                <a16:creationId xmlns:a16="http://schemas.microsoft.com/office/drawing/2014/main" xmlns="" id="{9EE7813B-EBCD-4419-A2A2-E53A3851398A}"/>
              </a:ext>
            </a:extLst>
          </p:cNvPr>
          <p:cNvSpPr>
            <a:spLocks noChangeArrowheads="1"/>
          </p:cNvSpPr>
          <p:nvPr/>
        </p:nvSpPr>
        <p:spPr bwMode="auto">
          <a:xfrm>
            <a:off x="6798470" y="4095482"/>
            <a:ext cx="2925079" cy="203068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Sono prorogati di due anni</a:t>
            </a:r>
          </a:p>
        </p:txBody>
      </p:sp>
    </p:spTree>
    <p:extLst>
      <p:ext uri="{BB962C8B-B14F-4D97-AF65-F5344CB8AC3E}">
        <p14:creationId xmlns:p14="http://schemas.microsoft.com/office/powerpoint/2010/main" val="17539108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DD50FD1-9F40-4F58-9C6B-FAA8F8E76853}"/>
              </a:ext>
            </a:extLst>
          </p:cNvPr>
          <p:cNvSpPr>
            <a:spLocks noGrp="1"/>
          </p:cNvSpPr>
          <p:nvPr>
            <p:ph type="title"/>
          </p:nvPr>
        </p:nvSpPr>
        <p:spPr/>
        <p:txBody>
          <a:bodyPr/>
          <a:lstStyle/>
          <a:p>
            <a:r>
              <a:rPr lang="it-IT" dirty="0"/>
              <a:t>I DUBBI</a:t>
            </a:r>
          </a:p>
        </p:txBody>
      </p:sp>
      <p:sp>
        <p:nvSpPr>
          <p:cNvPr id="3" name="Segnaposto contenuto 2">
            <a:extLst>
              <a:ext uri="{FF2B5EF4-FFF2-40B4-BE49-F238E27FC236}">
                <a16:creationId xmlns:a16="http://schemas.microsoft.com/office/drawing/2014/main" xmlns="" id="{BEF04262-1A76-49D4-92C8-7D49CB20C609}"/>
              </a:ext>
            </a:extLst>
          </p:cNvPr>
          <p:cNvSpPr>
            <a:spLocks noGrp="1"/>
          </p:cNvSpPr>
          <p:nvPr>
            <p:ph idx="1"/>
          </p:nvPr>
        </p:nvSpPr>
        <p:spPr/>
        <p:txBody>
          <a:bodyPr/>
          <a:lstStyle/>
          <a:p>
            <a:pPr marL="0" indent="0">
              <a:buNone/>
            </a:pPr>
            <a:r>
              <a:rPr lang="it-IT" dirty="0"/>
              <a:t> </a:t>
            </a:r>
          </a:p>
        </p:txBody>
      </p:sp>
      <p:graphicFrame>
        <p:nvGraphicFramePr>
          <p:cNvPr id="4" name="Tabella 3">
            <a:extLst>
              <a:ext uri="{FF2B5EF4-FFF2-40B4-BE49-F238E27FC236}">
                <a16:creationId xmlns:a16="http://schemas.microsoft.com/office/drawing/2014/main" xmlns="" id="{AD2B1817-A4FD-4F17-93EE-EC9041DA018B}"/>
              </a:ext>
            </a:extLst>
          </p:cNvPr>
          <p:cNvGraphicFramePr>
            <a:graphicFrameLocks noGrp="1"/>
          </p:cNvGraphicFramePr>
          <p:nvPr>
            <p:extLst/>
          </p:nvPr>
        </p:nvGraphicFramePr>
        <p:xfrm>
          <a:off x="1007166" y="1590261"/>
          <a:ext cx="10575234" cy="4386470"/>
        </p:xfrm>
        <a:graphic>
          <a:graphicData uri="http://schemas.openxmlformats.org/drawingml/2006/table">
            <a:tbl>
              <a:tblPr firstRow="1" bandRow="1">
                <a:tableStyleId>{5C22544A-7EE6-4342-B048-85BDC9FD1C3A}</a:tableStyleId>
              </a:tblPr>
              <a:tblGrid>
                <a:gridCol w="1360431">
                  <a:extLst>
                    <a:ext uri="{9D8B030D-6E8A-4147-A177-3AD203B41FA5}">
                      <a16:colId xmlns:a16="http://schemas.microsoft.com/office/drawing/2014/main" xmlns="" val="20000"/>
                    </a:ext>
                  </a:extLst>
                </a:gridCol>
                <a:gridCol w="763678">
                  <a:extLst>
                    <a:ext uri="{9D8B030D-6E8A-4147-A177-3AD203B41FA5}">
                      <a16:colId xmlns:a16="http://schemas.microsoft.com/office/drawing/2014/main" xmlns="" val="20001"/>
                    </a:ext>
                  </a:extLst>
                </a:gridCol>
                <a:gridCol w="8451125">
                  <a:extLst>
                    <a:ext uri="{9D8B030D-6E8A-4147-A177-3AD203B41FA5}">
                      <a16:colId xmlns:a16="http://schemas.microsoft.com/office/drawing/2014/main" xmlns="" val="20002"/>
                    </a:ext>
                  </a:extLst>
                </a:gridCol>
              </a:tblGrid>
              <a:tr h="548829">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250" baseline="0" dirty="0">
                        <a:latin typeface="+mn-lt"/>
                        <a:cs typeface="Arial" panose="020B0604020202020204" pitchFamily="34" charset="0"/>
                      </a:endParaRPr>
                    </a:p>
                  </a:txBody>
                  <a:tcPr marL="68652" marR="68652" marT="34326" marB="34326"/>
                </a:tc>
                <a:tc hMerge="1">
                  <a:txBody>
                    <a:bodyPr/>
                    <a:lstStyle/>
                    <a:p>
                      <a:pPr algn="ctr"/>
                      <a:endParaRPr lang="it-IT" sz="1400" dirty="0">
                        <a:latin typeface="+mn-lt"/>
                        <a:cs typeface="Arial" panose="020B0604020202020204" pitchFamily="34" charset="0"/>
                      </a:endParaRPr>
                    </a:p>
                  </a:txBody>
                  <a:tcPr marL="68652" marR="68652" marT="34326" marB="34326"/>
                </a:tc>
                <a:tc hMerge="1">
                  <a:txBody>
                    <a:bodyPr/>
                    <a:lstStyle/>
                    <a:p>
                      <a:pPr algn="ctr"/>
                      <a:endParaRPr lang="it-IT" sz="1400" dirty="0">
                        <a:latin typeface="+mn-lt"/>
                        <a:cs typeface="Arial" panose="020B0604020202020204" pitchFamily="34" charset="0"/>
                      </a:endParaRPr>
                    </a:p>
                  </a:txBody>
                  <a:tcPr marL="68652" marR="68652" marT="34326" marB="34326"/>
                </a:tc>
                <a:extLst>
                  <a:ext uri="{0D108BD9-81ED-4DB2-BD59-A6C34878D82A}">
                    <a16:rowId xmlns:a16="http://schemas.microsoft.com/office/drawing/2014/main" xmlns="" val="10000"/>
                  </a:ext>
                </a:extLst>
              </a:tr>
              <a:tr h="545225">
                <a:tc>
                  <a:txBody>
                    <a:bodyPr/>
                    <a:lstStyle/>
                    <a:p>
                      <a:pPr algn="ctr"/>
                      <a:r>
                        <a:rPr lang="it-IT" sz="1250" b="1" dirty="0">
                          <a:latin typeface="+mn-lt"/>
                          <a:cs typeface="Arial" panose="020B0604020202020204" pitchFamily="34" charset="0"/>
                        </a:rPr>
                        <a:t>Misura</a:t>
                      </a:r>
                    </a:p>
                  </a:txBody>
                  <a:tcPr marL="68652" marR="68652" marT="34326" marB="34326"/>
                </a:tc>
                <a:tc>
                  <a:txBody>
                    <a:bodyPr/>
                    <a:lstStyle/>
                    <a:p>
                      <a:pPr algn="ctr"/>
                      <a:r>
                        <a:rPr lang="it-IT" sz="1250" b="1" dirty="0">
                          <a:latin typeface="+mn-lt"/>
                          <a:cs typeface="Arial" panose="020B0604020202020204" pitchFamily="34" charset="0"/>
                        </a:rPr>
                        <a:t>Norma</a:t>
                      </a:r>
                    </a:p>
                  </a:txBody>
                  <a:tcPr marL="68652" marR="68652" marT="34326" marB="34326"/>
                </a:tc>
                <a:tc>
                  <a:txBody>
                    <a:bodyPr/>
                    <a:lstStyle/>
                    <a:p>
                      <a:pPr algn="ctr"/>
                      <a:r>
                        <a:rPr lang="it-IT" sz="1250" b="1" baseline="0" dirty="0">
                          <a:latin typeface="+mn-lt"/>
                          <a:cs typeface="Arial" panose="020B0604020202020204" pitchFamily="34" charset="0"/>
                        </a:rPr>
                        <a:t> Dubbi da chiarire</a:t>
                      </a:r>
                    </a:p>
                  </a:txBody>
                  <a:tcPr marL="68652" marR="68652" marT="34326" marB="34326"/>
                </a:tc>
                <a:extLst>
                  <a:ext uri="{0D108BD9-81ED-4DB2-BD59-A6C34878D82A}">
                    <a16:rowId xmlns:a16="http://schemas.microsoft.com/office/drawing/2014/main" xmlns="" val="10001"/>
                  </a:ext>
                </a:extLst>
              </a:tr>
              <a:tr h="3292416">
                <a:tc>
                  <a:txBody>
                    <a:bodyPr/>
                    <a:lstStyle/>
                    <a:p>
                      <a:pPr algn="ctr">
                        <a:lnSpc>
                          <a:spcPct val="100000"/>
                        </a:lnSpc>
                        <a:spcBef>
                          <a:spcPts val="0"/>
                        </a:spcBef>
                        <a:spcAft>
                          <a:spcPts val="0"/>
                        </a:spcAft>
                      </a:pPr>
                      <a:endParaRPr lang="it-IT" sz="1250" b="1" i="0" kern="1200" baseline="0" dirty="0">
                        <a:solidFill>
                          <a:schemeClr val="dk1"/>
                        </a:solidFill>
                        <a:effectLst/>
                        <a:latin typeface="+mn-lt"/>
                        <a:ea typeface="+mn-ea"/>
                        <a:cs typeface="+mn-cs"/>
                      </a:endParaRPr>
                    </a:p>
                    <a:p>
                      <a:pPr algn="ctr">
                        <a:lnSpc>
                          <a:spcPct val="100000"/>
                        </a:lnSpc>
                        <a:spcBef>
                          <a:spcPts val="0"/>
                        </a:spcBef>
                        <a:spcAft>
                          <a:spcPts val="0"/>
                        </a:spcAft>
                      </a:pPr>
                      <a:endParaRPr lang="it-IT" sz="1250" b="1" i="0" kern="1200" baseline="0" dirty="0">
                        <a:solidFill>
                          <a:schemeClr val="dk1"/>
                        </a:solidFill>
                        <a:effectLst/>
                        <a:latin typeface="+mn-lt"/>
                        <a:ea typeface="+mn-ea"/>
                        <a:cs typeface="+mn-cs"/>
                      </a:endParaRPr>
                    </a:p>
                    <a:p>
                      <a:pPr algn="ctr">
                        <a:lnSpc>
                          <a:spcPct val="100000"/>
                        </a:lnSpc>
                        <a:spcBef>
                          <a:spcPts val="0"/>
                        </a:spcBef>
                        <a:spcAft>
                          <a:spcPts val="0"/>
                        </a:spcAft>
                      </a:pPr>
                      <a:r>
                        <a:rPr lang="it-IT" sz="1800" b="1" i="0" kern="1200" baseline="0" dirty="0">
                          <a:solidFill>
                            <a:schemeClr val="dk1"/>
                          </a:solidFill>
                          <a:effectLst/>
                          <a:latin typeface="+mn-lt"/>
                          <a:ea typeface="+mn-ea"/>
                          <a:cs typeface="+mn-cs"/>
                        </a:rPr>
                        <a:t>Definizione agevolata dei processi verbali di constatazione (PVC</a:t>
                      </a:r>
                      <a:r>
                        <a:rPr lang="it-IT" sz="1250" b="1" i="0" kern="1200" baseline="0" dirty="0">
                          <a:solidFill>
                            <a:schemeClr val="dk1"/>
                          </a:solidFill>
                          <a:effectLst/>
                          <a:latin typeface="+mn-lt"/>
                          <a:ea typeface="+mn-ea"/>
                          <a:cs typeface="+mn-cs"/>
                        </a:rPr>
                        <a:t>)</a:t>
                      </a:r>
                      <a:endParaRPr lang="it-IT" sz="1250" b="1" i="0" baseline="0" dirty="0">
                        <a:latin typeface="+mn-lt"/>
                        <a:cs typeface="Arial" panose="020B0604020202020204" pitchFamily="34" charset="0"/>
                      </a:endParaRPr>
                    </a:p>
                  </a:txBody>
                  <a:tcPr marL="68652" marR="68652" marT="34326" marB="34326"/>
                </a:tc>
                <a:tc>
                  <a:txBody>
                    <a:bodyPr/>
                    <a:lstStyle/>
                    <a:p>
                      <a:pPr algn="ctr">
                        <a:lnSpc>
                          <a:spcPct val="100000"/>
                        </a:lnSpc>
                        <a:spcBef>
                          <a:spcPts val="0"/>
                        </a:spcBef>
                        <a:spcAft>
                          <a:spcPts val="0"/>
                        </a:spcAft>
                      </a:pPr>
                      <a:endParaRPr lang="it-IT" sz="1250" b="1" baseline="0" dirty="0">
                        <a:latin typeface="+mn-lt"/>
                        <a:cs typeface="Arial" panose="020B0604020202020204" pitchFamily="34" charset="0"/>
                      </a:endParaRPr>
                    </a:p>
                    <a:p>
                      <a:pPr algn="ctr">
                        <a:lnSpc>
                          <a:spcPct val="100000"/>
                        </a:lnSpc>
                        <a:spcBef>
                          <a:spcPts val="0"/>
                        </a:spcBef>
                        <a:spcAft>
                          <a:spcPts val="0"/>
                        </a:spcAft>
                      </a:pPr>
                      <a:endParaRPr lang="it-IT" sz="1250" b="1" baseline="0" dirty="0">
                        <a:latin typeface="+mn-lt"/>
                        <a:cs typeface="Arial" panose="020B0604020202020204" pitchFamily="34" charset="0"/>
                      </a:endParaRPr>
                    </a:p>
                    <a:p>
                      <a:pPr algn="ctr">
                        <a:lnSpc>
                          <a:spcPct val="100000"/>
                        </a:lnSpc>
                        <a:spcBef>
                          <a:spcPts val="0"/>
                        </a:spcBef>
                        <a:spcAft>
                          <a:spcPts val="0"/>
                        </a:spcAft>
                      </a:pPr>
                      <a:endParaRPr lang="it-IT" sz="1250" b="1" baseline="0" dirty="0">
                        <a:latin typeface="+mn-lt"/>
                        <a:cs typeface="Arial" panose="020B0604020202020204" pitchFamily="34" charset="0"/>
                      </a:endParaRPr>
                    </a:p>
                    <a:p>
                      <a:pPr algn="ctr">
                        <a:lnSpc>
                          <a:spcPct val="100000"/>
                        </a:lnSpc>
                        <a:spcBef>
                          <a:spcPts val="0"/>
                        </a:spcBef>
                        <a:spcAft>
                          <a:spcPts val="0"/>
                        </a:spcAft>
                      </a:pPr>
                      <a:endParaRPr lang="it-IT" sz="1250" b="1" baseline="0" dirty="0">
                        <a:latin typeface="+mn-lt"/>
                        <a:cs typeface="Arial" panose="020B0604020202020204" pitchFamily="34" charset="0"/>
                      </a:endParaRPr>
                    </a:p>
                    <a:p>
                      <a:pPr algn="ctr">
                        <a:lnSpc>
                          <a:spcPct val="100000"/>
                        </a:lnSpc>
                        <a:spcBef>
                          <a:spcPts val="0"/>
                        </a:spcBef>
                        <a:spcAft>
                          <a:spcPts val="0"/>
                        </a:spcAft>
                      </a:pPr>
                      <a:r>
                        <a:rPr lang="it-IT" sz="1250" b="1" baseline="0" dirty="0">
                          <a:latin typeface="+mn-lt"/>
                          <a:cs typeface="Arial" panose="020B0604020202020204" pitchFamily="34" charset="0"/>
                        </a:rPr>
                        <a:t>Art. 1</a:t>
                      </a:r>
                    </a:p>
                  </a:txBody>
                  <a:tcPr marL="68652" marR="68652" marT="34326" marB="34326"/>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800" kern="1200" baseline="0" dirty="0">
                          <a:solidFill>
                            <a:schemeClr val="dk1"/>
                          </a:solidFill>
                          <a:effectLst/>
                          <a:latin typeface="+mn-lt"/>
                          <a:ea typeface="+mn-ea"/>
                          <a:cs typeface="+mn-cs"/>
                        </a:rPr>
                        <a:t>Nei PVC riferiti a più annualità, vige un principio di autonomia nei periodi di imposta nella definizione agevolata?</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800" kern="1200" baseline="0" dirty="0">
                          <a:solidFill>
                            <a:schemeClr val="dk1"/>
                          </a:solidFill>
                          <a:effectLst/>
                          <a:latin typeface="+mn-lt"/>
                          <a:ea typeface="+mn-ea"/>
                          <a:cs typeface="+mn-cs"/>
                        </a:rPr>
                        <a:t>La definizione agevolata dei redditi prodotti all’estero è consentita in ogni caso (es</a:t>
                      </a:r>
                      <a:r>
                        <a:rPr lang="it-IT" sz="1800" i="1" kern="1200" baseline="0" dirty="0">
                          <a:solidFill>
                            <a:schemeClr val="dk1"/>
                          </a:solidFill>
                          <a:effectLst/>
                          <a:latin typeface="+mn-lt"/>
                          <a:ea typeface="+mn-ea"/>
                          <a:cs typeface="+mn-cs"/>
                        </a:rPr>
                        <a:t>. Black list</a:t>
                      </a:r>
                      <a:r>
                        <a:rPr lang="it-IT" sz="1800" kern="1200" baseline="0" dirty="0">
                          <a:solidFill>
                            <a:schemeClr val="dk1"/>
                          </a:solidFill>
                          <a:effectLst/>
                          <a:latin typeface="+mn-lt"/>
                          <a:ea typeface="+mn-ea"/>
                          <a:cs typeface="+mn-cs"/>
                        </a:rPr>
                        <a:t>)?</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800" kern="1200" baseline="0" dirty="0">
                          <a:solidFill>
                            <a:schemeClr val="dk1"/>
                          </a:solidFill>
                          <a:effectLst/>
                          <a:latin typeface="+mn-lt"/>
                          <a:ea typeface="+mn-ea"/>
                          <a:cs typeface="+mn-cs"/>
                        </a:rPr>
                        <a:t>Un PVC che è stato oggetto di «ravvedimento parziale» può essere oggetto di definizione agevolata per la parte rimanente?</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800" kern="1200" baseline="0" dirty="0">
                          <a:solidFill>
                            <a:schemeClr val="dk1"/>
                          </a:solidFill>
                          <a:effectLst/>
                          <a:latin typeface="+mn-lt"/>
                          <a:ea typeface="+mn-ea"/>
                          <a:cs typeface="+mn-cs"/>
                        </a:rPr>
                        <a:t>Dubbi sull’ambito di applicazione della proroga sui termini di accertamento;</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800" kern="1200" dirty="0">
                          <a:solidFill>
                            <a:schemeClr val="dk1"/>
                          </a:solidFill>
                          <a:effectLst/>
                          <a:latin typeface="+mn-lt"/>
                          <a:ea typeface="+mn-ea"/>
                          <a:cs typeface="+mn-cs"/>
                        </a:rPr>
                        <a:t>Dubbi sulle coperture penali</a:t>
                      </a:r>
                      <a:r>
                        <a:rPr lang="it-IT" sz="1800" kern="1200" baseline="0" dirty="0">
                          <a:solidFill>
                            <a:schemeClr val="dk1"/>
                          </a:solidFill>
                          <a:effectLst/>
                          <a:latin typeface="+mn-lt"/>
                          <a:ea typeface="+mn-ea"/>
                          <a:cs typeface="+mn-cs"/>
                        </a:rPr>
                        <a:t> («causa di non punibilità «ex art. 13, 13-bis, d.lgs. N. 74/2000).</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it-IT" sz="1250" kern="1200" dirty="0">
                        <a:solidFill>
                          <a:schemeClr val="dk1"/>
                        </a:solidFill>
                        <a:effectLst/>
                        <a:latin typeface="+mn-lt"/>
                        <a:ea typeface="+mn-ea"/>
                        <a:cs typeface="+mn-cs"/>
                      </a:endParaRPr>
                    </a:p>
                  </a:txBody>
                  <a:tcPr marL="68652" marR="68652" marT="34326" marB="34326"/>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4548371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ROTTAMAZIONE CARTELLE</a:t>
            </a:r>
          </a:p>
        </p:txBody>
      </p:sp>
    </p:spTree>
    <p:extLst>
      <p:ext uri="{BB962C8B-B14F-4D97-AF65-F5344CB8AC3E}">
        <p14:creationId xmlns:p14="http://schemas.microsoft.com/office/powerpoint/2010/main" val="40782683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ROTTAMAZIONE TER</a:t>
            </a:r>
          </a:p>
        </p:txBody>
      </p:sp>
      <p:sp>
        <p:nvSpPr>
          <p:cNvPr id="3" name="Callout con freccia in giù 2"/>
          <p:cNvSpPr/>
          <p:nvPr/>
        </p:nvSpPr>
        <p:spPr>
          <a:xfrm>
            <a:off x="3996750" y="1532583"/>
            <a:ext cx="4108361" cy="2073497"/>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 debiti risultanti dai carichi affidati agli agenti della riscossione dal 1.1.2000 al 31.12.2017 si possono estinguere senza sanzioni ed interessi di mora o somme aggiuntive </a:t>
            </a:r>
          </a:p>
        </p:txBody>
      </p:sp>
      <p:sp>
        <p:nvSpPr>
          <p:cNvPr id="6" name="Rettangolo arrotondato 5"/>
          <p:cNvSpPr/>
          <p:nvPr/>
        </p:nvSpPr>
        <p:spPr>
          <a:xfrm>
            <a:off x="884360" y="3606080"/>
            <a:ext cx="2395470" cy="2073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a:ea typeface="+mn-ea"/>
                <a:cs typeface="+mn-cs"/>
              </a:rPr>
              <a:t>Versando le somme integralmente in unica soluzione o in 18 rate </a:t>
            </a:r>
          </a:p>
        </p:txBody>
      </p:sp>
      <p:sp>
        <p:nvSpPr>
          <p:cNvPr id="9" name="Rettangolo arrotondato 8"/>
          <p:cNvSpPr/>
          <p:nvPr/>
        </p:nvSpPr>
        <p:spPr>
          <a:xfrm>
            <a:off x="4898265" y="3721025"/>
            <a:ext cx="2395470" cy="20734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a:ea typeface="+mn-ea"/>
                <a:cs typeface="+mn-cs"/>
              </a:rPr>
              <a:t>Versando le somme affidate all’agente della riscossione a titolo di capitale e interesse</a:t>
            </a:r>
          </a:p>
        </p:txBody>
      </p:sp>
      <p:sp>
        <p:nvSpPr>
          <p:cNvPr id="11" name="Rettangolo arrotondato 10"/>
          <p:cNvSpPr/>
          <p:nvPr/>
        </p:nvSpPr>
        <p:spPr>
          <a:xfrm>
            <a:off x="8272515" y="3721025"/>
            <a:ext cx="3035125" cy="2073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a:ea typeface="+mn-ea"/>
                <a:cs typeface="+mn-cs"/>
              </a:rPr>
              <a:t>Versando le somme maturate a favore dell’agente della riscossione a titolo di aggio e di rimborso delle spese per le procedure esecutive e di notifica della cartella di pagamento</a:t>
            </a:r>
          </a:p>
        </p:txBody>
      </p:sp>
      <p:sp>
        <p:nvSpPr>
          <p:cNvPr id="4" name="Freccia a destra 3"/>
          <p:cNvSpPr/>
          <p:nvPr/>
        </p:nvSpPr>
        <p:spPr>
          <a:xfrm rot="2704049">
            <a:off x="8002367" y="3078052"/>
            <a:ext cx="96143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5" name="Freccia a sinistra 4"/>
          <p:cNvSpPr/>
          <p:nvPr/>
        </p:nvSpPr>
        <p:spPr>
          <a:xfrm rot="18654408">
            <a:off x="3004063" y="3061109"/>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4212196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FB5E67E-7CEA-4E2E-BD03-02E726B0AE10}"/>
              </a:ext>
            </a:extLst>
          </p:cNvPr>
          <p:cNvSpPr>
            <a:spLocks noGrp="1"/>
          </p:cNvSpPr>
          <p:nvPr>
            <p:ph type="title"/>
          </p:nvPr>
        </p:nvSpPr>
        <p:spPr/>
        <p:txBody>
          <a:bodyPr/>
          <a:lstStyle/>
          <a:p>
            <a:r>
              <a:rPr lang="it-IT" dirty="0"/>
              <a:t>I CARICHI DEFINIBILI</a:t>
            </a:r>
          </a:p>
        </p:txBody>
      </p:sp>
      <p:sp>
        <p:nvSpPr>
          <p:cNvPr id="3" name="Segnaposto contenuto 2">
            <a:extLst>
              <a:ext uri="{FF2B5EF4-FFF2-40B4-BE49-F238E27FC236}">
                <a16:creationId xmlns:a16="http://schemas.microsoft.com/office/drawing/2014/main" xmlns="" id="{9FE91CDA-C15D-4A95-9172-2B0D4586E301}"/>
              </a:ext>
            </a:extLst>
          </p:cNvPr>
          <p:cNvSpPr>
            <a:spLocks noGrp="1"/>
          </p:cNvSpPr>
          <p:nvPr>
            <p:ph idx="1"/>
          </p:nvPr>
        </p:nvSpPr>
        <p:spPr/>
        <p:txBody>
          <a:bodyPr>
            <a:normAutofit fontScale="77500" lnSpcReduction="20000"/>
          </a:bodyPr>
          <a:lstStyle/>
          <a:p>
            <a:pPr marL="0" indent="0">
              <a:buNone/>
            </a:pPr>
            <a:r>
              <a:rPr lang="it-IT" dirty="0"/>
              <a:t>SI consente di definire con modalità agevolate i debiti delle persone fisiche che versino in una grave e comprovata situazione di difficoltà economica, purché si tratti di carichi diversi da quelli annullati automaticamente (“saldo e stralcio 2018” per i debiti inferiori a mille euro) ai sensi dell’articolo 4 del decreto-legge 23 ottobre 2018, n. 119, e affidati all’agente della riscossione dal 1° gennaio 2000 al 31 dicembre 2017, derivanti  dall’omesso versamento di imposte risultanti dalle dichiarazioni annuali e dalle attività di accertamento a fini IRPEF e IVA (rispettivamente, di cui all’articolo 36-bis del decreto del Presidente della Repubblica 29 settembre 1973, n. 600 e all’articolo 54-bis, del decreto del Presidente della Repubblica 26 ottobre 1972, n. 633), a titolo di tributi e relativi interessi e sanzioni.  </a:t>
            </a:r>
          </a:p>
          <a:p>
            <a:pPr marL="0" indent="0">
              <a:buNone/>
            </a:pPr>
            <a:r>
              <a:rPr lang="it-IT" dirty="0"/>
              <a:t>Tali carichi possono essere definiti versando una somma determinata che comprende il capitale, gli interessi e le somme spettanti all’agente della riscossione a titolo di aggio e rimborso delle spese esecutive</a:t>
            </a:r>
          </a:p>
        </p:txBody>
      </p:sp>
    </p:spTree>
    <p:extLst>
      <p:ext uri="{BB962C8B-B14F-4D97-AF65-F5344CB8AC3E}">
        <p14:creationId xmlns:p14="http://schemas.microsoft.com/office/powerpoint/2010/main" val="39105470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F727388-226D-4035-92FB-85B402D4E759}"/>
              </a:ext>
            </a:extLst>
          </p:cNvPr>
          <p:cNvSpPr>
            <a:spLocks noGrp="1"/>
          </p:cNvSpPr>
          <p:nvPr>
            <p:ph type="title"/>
          </p:nvPr>
        </p:nvSpPr>
        <p:spPr/>
        <p:txBody>
          <a:bodyPr/>
          <a:lstStyle/>
          <a:p>
            <a:pPr algn="ctr"/>
            <a:r>
              <a:rPr lang="it-IT" dirty="0"/>
              <a:t>SCADENZA RATE</a:t>
            </a:r>
          </a:p>
        </p:txBody>
      </p:sp>
      <p:sp>
        <p:nvSpPr>
          <p:cNvPr id="3" name="Segnaposto contenuto 2">
            <a:extLst>
              <a:ext uri="{FF2B5EF4-FFF2-40B4-BE49-F238E27FC236}">
                <a16:creationId xmlns:a16="http://schemas.microsoft.com/office/drawing/2014/main" xmlns="" id="{62C53626-E920-4E37-93EA-F9D282F47B1E}"/>
              </a:ext>
            </a:extLst>
          </p:cNvPr>
          <p:cNvSpPr>
            <a:spLocks noGrp="1"/>
          </p:cNvSpPr>
          <p:nvPr>
            <p:ph idx="1"/>
          </p:nvPr>
        </p:nvSpPr>
        <p:spPr/>
        <p:txBody>
          <a:bodyPr>
            <a:normAutofit fontScale="85000" lnSpcReduction="20000"/>
          </a:bodyPr>
          <a:lstStyle/>
          <a:p>
            <a:pPr marL="0" indent="0">
              <a:buNone/>
            </a:pPr>
            <a:r>
              <a:rPr lang="it-IT" dirty="0"/>
              <a:t>Per quanto riguarda il pagamento rateale, il numero massimo delle rate viene elevato </a:t>
            </a:r>
            <a:r>
              <a:rPr lang="it-IT" u="sng" dirty="0"/>
              <a:t>a diciotto</a:t>
            </a:r>
            <a:r>
              <a:rPr lang="it-IT" dirty="0"/>
              <a:t>, eliminando la necessità che tali rate siano tutte di pari importo. </a:t>
            </a:r>
          </a:p>
          <a:p>
            <a:pPr marL="0" indent="0">
              <a:buNone/>
            </a:pPr>
            <a:r>
              <a:rPr lang="it-IT" dirty="0"/>
              <a:t>Viene precisato l’ammontare della prima e della seconda rata, che </a:t>
            </a:r>
            <a:r>
              <a:rPr lang="it-IT" u="sng" dirty="0"/>
              <a:t>sono pari al dieci per cento </a:t>
            </a:r>
            <a:r>
              <a:rPr lang="it-IT" dirty="0"/>
              <a:t>delle somme complessivamente dovute ai fini della definizione.  </a:t>
            </a:r>
          </a:p>
          <a:p>
            <a:pPr marL="0" indent="0">
              <a:buNone/>
            </a:pPr>
            <a:r>
              <a:rPr lang="it-IT" dirty="0"/>
              <a:t>Scadenza delle rate:</a:t>
            </a:r>
          </a:p>
          <a:p>
            <a:pPr>
              <a:buFontTx/>
              <a:buChar char="-"/>
            </a:pPr>
            <a:r>
              <a:rPr lang="it-IT" dirty="0"/>
              <a:t>per la prima e la seconda rata rimane fermo il termine del 31 luglio e del 30 novembre dell'anno 2019. </a:t>
            </a:r>
          </a:p>
          <a:p>
            <a:pPr>
              <a:buFontTx/>
              <a:buChar char="-"/>
            </a:pPr>
            <a:r>
              <a:rPr lang="it-IT" dirty="0"/>
              <a:t>con riferimento alle restanti rate, esse sono di pari ammontare e scadono il 28 febbraio, il 31 maggio, il 31 luglio e il 30 novembre di ciascun anno a decorrere dal 2020</a:t>
            </a:r>
          </a:p>
          <a:p>
            <a:pPr marL="0" indent="0">
              <a:buNone/>
            </a:pPr>
            <a:r>
              <a:rPr lang="it-IT" dirty="0"/>
              <a:t>In caso di pagamento rateale sono dovuti a decorrere dal 1° agosto 2019 gli interessi del 2% annuo e non si applicano le disposizioni dell’articolo 19 del DPR n. 602/1973</a:t>
            </a:r>
          </a:p>
        </p:txBody>
      </p:sp>
    </p:spTree>
    <p:extLst>
      <p:ext uri="{BB962C8B-B14F-4D97-AF65-F5344CB8AC3E}">
        <p14:creationId xmlns:p14="http://schemas.microsoft.com/office/powerpoint/2010/main" val="19586997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a:xfrm>
            <a:off x="296214" y="476478"/>
            <a:ext cx="11320529" cy="553183"/>
          </a:xfrm>
        </p:spPr>
        <p:txBody>
          <a:bodyPr>
            <a:no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PRESENTAZIONE DICHIARAZIONE</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31</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ctangle 4">
            <a:extLst>
              <a:ext uri="{FF2B5EF4-FFF2-40B4-BE49-F238E27FC236}">
                <a16:creationId xmlns:a16="http://schemas.microsoft.com/office/drawing/2014/main" xmlns="" id="{D22C4430-3C8C-4582-B92C-24540167857F}"/>
              </a:ext>
            </a:extLst>
          </p:cNvPr>
          <p:cNvSpPr>
            <a:spLocks noChangeArrowheads="1"/>
          </p:cNvSpPr>
          <p:nvPr/>
        </p:nvSpPr>
        <p:spPr bwMode="auto">
          <a:xfrm>
            <a:off x="3071813" y="1700213"/>
            <a:ext cx="2753916" cy="149066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Il debitore deve presentare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apposita dichiarazione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entro il 30.04.2019</a:t>
            </a:r>
          </a:p>
        </p:txBody>
      </p:sp>
      <p:sp>
        <p:nvSpPr>
          <p:cNvPr id="6" name="AutoShape 5">
            <a:extLst>
              <a:ext uri="{FF2B5EF4-FFF2-40B4-BE49-F238E27FC236}">
                <a16:creationId xmlns:a16="http://schemas.microsoft.com/office/drawing/2014/main" xmlns="" id="{28C65C86-443F-4AB2-BDD7-5C55D2DCB07B}"/>
              </a:ext>
            </a:extLst>
          </p:cNvPr>
          <p:cNvSpPr>
            <a:spLocks noChangeArrowheads="1"/>
          </p:cNvSpPr>
          <p:nvPr/>
        </p:nvSpPr>
        <p:spPr bwMode="auto">
          <a:xfrm>
            <a:off x="4043365" y="3284538"/>
            <a:ext cx="756047" cy="976312"/>
          </a:xfrm>
          <a:prstGeom prst="downArrow">
            <a:avLst>
              <a:gd name="adj1" fmla="val 54250"/>
              <a:gd name="adj2" fmla="val 27481"/>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7" name="Rectangle 6">
            <a:extLst>
              <a:ext uri="{FF2B5EF4-FFF2-40B4-BE49-F238E27FC236}">
                <a16:creationId xmlns:a16="http://schemas.microsoft.com/office/drawing/2014/main" xmlns="" id="{78AF1A20-E629-4109-80F2-341E30E0D5FC}"/>
              </a:ext>
            </a:extLst>
          </p:cNvPr>
          <p:cNvSpPr>
            <a:spLocks noChangeArrowheads="1"/>
          </p:cNvSpPr>
          <p:nvPr/>
        </p:nvSpPr>
        <p:spPr bwMode="auto">
          <a:xfrm>
            <a:off x="2781837" y="4260852"/>
            <a:ext cx="2990314" cy="186252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In conformità alla modulistica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che l’agente della riscossione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ha pubblicato sul proprio sito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internet (mod. DA-2018)</a:t>
            </a:r>
          </a:p>
        </p:txBody>
      </p:sp>
      <p:sp>
        <p:nvSpPr>
          <p:cNvPr id="8" name="AutoShape 7">
            <a:extLst>
              <a:ext uri="{FF2B5EF4-FFF2-40B4-BE49-F238E27FC236}">
                <a16:creationId xmlns:a16="http://schemas.microsoft.com/office/drawing/2014/main" xmlns="" id="{8AD25327-C09F-4663-90E7-3796EB10DA8E}"/>
              </a:ext>
            </a:extLst>
          </p:cNvPr>
          <p:cNvSpPr>
            <a:spLocks noChangeArrowheads="1"/>
          </p:cNvSpPr>
          <p:nvPr/>
        </p:nvSpPr>
        <p:spPr bwMode="auto">
          <a:xfrm>
            <a:off x="5880499" y="4581528"/>
            <a:ext cx="839390" cy="1135063"/>
          </a:xfrm>
          <a:prstGeom prst="rightArrow">
            <a:avLst>
              <a:gd name="adj1" fmla="val 54250"/>
              <a:gd name="adj2" fmla="val 2372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9" name="Rectangle 8">
            <a:extLst>
              <a:ext uri="{FF2B5EF4-FFF2-40B4-BE49-F238E27FC236}">
                <a16:creationId xmlns:a16="http://schemas.microsoft.com/office/drawing/2014/main" xmlns="" id="{9EE7813B-EBCD-4419-A2A2-E53A3851398A}"/>
              </a:ext>
            </a:extLst>
          </p:cNvPr>
          <p:cNvSpPr>
            <a:spLocks noChangeArrowheads="1"/>
          </p:cNvSpPr>
          <p:nvPr/>
        </p:nvSpPr>
        <p:spPr bwMode="auto">
          <a:xfrm>
            <a:off x="6798470" y="4095482"/>
            <a:ext cx="2925079" cy="203068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In tale dichiarazione il</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debitore sceglie il numero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di rate nel quale intende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effettuare il pagamento</a:t>
            </a:r>
          </a:p>
        </p:txBody>
      </p:sp>
    </p:spTree>
    <p:extLst>
      <p:ext uri="{BB962C8B-B14F-4D97-AF65-F5344CB8AC3E}">
        <p14:creationId xmlns:p14="http://schemas.microsoft.com/office/powerpoint/2010/main" val="28611478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RINUNCIA AI GIUDIZI</a:t>
            </a:r>
          </a:p>
        </p:txBody>
      </p:sp>
      <p:sp>
        <p:nvSpPr>
          <p:cNvPr id="3" name="Callout con freccia in giù 2"/>
          <p:cNvSpPr/>
          <p:nvPr/>
        </p:nvSpPr>
        <p:spPr>
          <a:xfrm>
            <a:off x="3996750" y="1532583"/>
            <a:ext cx="4108361" cy="2073497"/>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Il debitore in dichiarazione indica l’eventuale pendenza di giudizi aventi carichi in essa ricompresi </a:t>
            </a:r>
          </a:p>
        </p:txBody>
      </p:sp>
      <p:sp>
        <p:nvSpPr>
          <p:cNvPr id="6" name="Rettangolo arrotondato 5"/>
          <p:cNvSpPr/>
          <p:nvPr/>
        </p:nvSpPr>
        <p:spPr>
          <a:xfrm>
            <a:off x="884360" y="3606080"/>
            <a:ext cx="2395470" cy="2073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a:ea typeface="+mn-ea"/>
                <a:cs typeface="+mn-cs"/>
              </a:rPr>
              <a:t>Assume l’impegno a rinunciare agli stessi giudizi</a:t>
            </a:r>
          </a:p>
        </p:txBody>
      </p:sp>
      <p:sp>
        <p:nvSpPr>
          <p:cNvPr id="9" name="Rettangolo arrotondato 8"/>
          <p:cNvSpPr/>
          <p:nvPr/>
        </p:nvSpPr>
        <p:spPr>
          <a:xfrm>
            <a:off x="4898265" y="3721025"/>
            <a:ext cx="2395470" cy="20734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a:ea typeface="+mn-ea"/>
                <a:cs typeface="+mn-cs"/>
              </a:rPr>
              <a:t>I giudizi sono sospesi dal giudice dietro presentazione di copia della dichiarazione</a:t>
            </a:r>
          </a:p>
        </p:txBody>
      </p:sp>
      <p:sp>
        <p:nvSpPr>
          <p:cNvPr id="11" name="Rettangolo arrotondato 10"/>
          <p:cNvSpPr/>
          <p:nvPr/>
        </p:nvSpPr>
        <p:spPr>
          <a:xfrm>
            <a:off x="8272515" y="3721025"/>
            <a:ext cx="3035125" cy="2073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a:ea typeface="+mn-ea"/>
                <a:cs typeface="+mn-cs"/>
              </a:rPr>
              <a:t>L’estinzione del giudizio è subordinata al perfezionamento della definizione e alla produzione dei pagamenti effettuati. In caso contrario il giudice revoca la sospensione su istanza di una delle parti.</a:t>
            </a:r>
          </a:p>
        </p:txBody>
      </p:sp>
      <p:sp>
        <p:nvSpPr>
          <p:cNvPr id="4" name="Freccia a destra 3"/>
          <p:cNvSpPr/>
          <p:nvPr/>
        </p:nvSpPr>
        <p:spPr>
          <a:xfrm rot="2704049">
            <a:off x="8002367" y="3078052"/>
            <a:ext cx="96143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5" name="Freccia a sinistra 4"/>
          <p:cNvSpPr/>
          <p:nvPr/>
        </p:nvSpPr>
        <p:spPr>
          <a:xfrm rot="18654408">
            <a:off x="3004063" y="3061109"/>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5272128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INTEGRAZIONE DELLA DICHIARAZIONE</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33</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AutoShape 4">
            <a:extLst>
              <a:ext uri="{FF2B5EF4-FFF2-40B4-BE49-F238E27FC236}">
                <a16:creationId xmlns:a16="http://schemas.microsoft.com/office/drawing/2014/main" xmlns="" id="{B46ABF63-D786-4D1C-8185-BF4B452FFB36}"/>
              </a:ext>
            </a:extLst>
          </p:cNvPr>
          <p:cNvSpPr>
            <a:spLocks noChangeArrowheads="1"/>
          </p:cNvSpPr>
          <p:nvPr/>
        </p:nvSpPr>
        <p:spPr bwMode="auto">
          <a:xfrm>
            <a:off x="4862212" y="1347610"/>
            <a:ext cx="2538413" cy="2476499"/>
          </a:xfrm>
          <a:prstGeom prst="downArrowCallout">
            <a:avLst>
              <a:gd name="adj1" fmla="val 45208"/>
              <a:gd name="adj2" fmla="val 45208"/>
              <a:gd name="adj3" fmla="val 16667"/>
              <a:gd name="adj4" fmla="val 6666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Entro il 30.04.2019</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il debitore</a:t>
            </a:r>
          </a:p>
        </p:txBody>
      </p:sp>
      <p:sp>
        <p:nvSpPr>
          <p:cNvPr id="6" name="Rectangle 5">
            <a:extLst>
              <a:ext uri="{FF2B5EF4-FFF2-40B4-BE49-F238E27FC236}">
                <a16:creationId xmlns:a16="http://schemas.microsoft.com/office/drawing/2014/main" xmlns="" id="{B4027402-CDC1-4F40-9709-A239EAAB5AB3}"/>
              </a:ext>
            </a:extLst>
          </p:cNvPr>
          <p:cNvSpPr>
            <a:spLocks noChangeArrowheads="1"/>
          </p:cNvSpPr>
          <p:nvPr/>
        </p:nvSpPr>
        <p:spPr bwMode="auto">
          <a:xfrm>
            <a:off x="4862212" y="3852939"/>
            <a:ext cx="2538413" cy="1765984"/>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Può integrare la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dichiarazione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in precedenza presentata</a:t>
            </a:r>
          </a:p>
        </p:txBody>
      </p:sp>
    </p:spTree>
    <p:extLst>
      <p:ext uri="{BB962C8B-B14F-4D97-AF65-F5344CB8AC3E}">
        <p14:creationId xmlns:p14="http://schemas.microsoft.com/office/powerpoint/2010/main" val="39366355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a:xfrm>
            <a:off x="296214" y="476478"/>
            <a:ext cx="11320529" cy="553183"/>
          </a:xfrm>
        </p:spPr>
        <p:txBody>
          <a:bodyPr>
            <a:no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SOMME GIA’ VERSATE</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34</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ctangle 4">
            <a:extLst>
              <a:ext uri="{FF2B5EF4-FFF2-40B4-BE49-F238E27FC236}">
                <a16:creationId xmlns:a16="http://schemas.microsoft.com/office/drawing/2014/main" xmlns="" id="{D22C4430-3C8C-4582-B92C-24540167857F}"/>
              </a:ext>
            </a:extLst>
          </p:cNvPr>
          <p:cNvSpPr>
            <a:spLocks noChangeArrowheads="1"/>
          </p:cNvSpPr>
          <p:nvPr/>
        </p:nvSpPr>
        <p:spPr bwMode="auto">
          <a:xfrm>
            <a:off x="3071813" y="1700213"/>
            <a:ext cx="2753916" cy="149066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L’Agente della riscossione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deve tenere conto delle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somme già versate </a:t>
            </a:r>
          </a:p>
        </p:txBody>
      </p:sp>
      <p:sp>
        <p:nvSpPr>
          <p:cNvPr id="6" name="AutoShape 5">
            <a:extLst>
              <a:ext uri="{FF2B5EF4-FFF2-40B4-BE49-F238E27FC236}">
                <a16:creationId xmlns:a16="http://schemas.microsoft.com/office/drawing/2014/main" xmlns="" id="{28C65C86-443F-4AB2-BDD7-5C55D2DCB07B}"/>
              </a:ext>
            </a:extLst>
          </p:cNvPr>
          <p:cNvSpPr>
            <a:spLocks noChangeArrowheads="1"/>
          </p:cNvSpPr>
          <p:nvPr/>
        </p:nvSpPr>
        <p:spPr bwMode="auto">
          <a:xfrm>
            <a:off x="4043365" y="3284538"/>
            <a:ext cx="756047" cy="976312"/>
          </a:xfrm>
          <a:prstGeom prst="downArrow">
            <a:avLst>
              <a:gd name="adj1" fmla="val 54250"/>
              <a:gd name="adj2" fmla="val 27481"/>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7" name="Rectangle 6">
            <a:extLst>
              <a:ext uri="{FF2B5EF4-FFF2-40B4-BE49-F238E27FC236}">
                <a16:creationId xmlns:a16="http://schemas.microsoft.com/office/drawing/2014/main" xmlns="" id="{78AF1A20-E629-4109-80F2-341E30E0D5FC}"/>
              </a:ext>
            </a:extLst>
          </p:cNvPr>
          <p:cNvSpPr>
            <a:spLocks noChangeArrowheads="1"/>
          </p:cNvSpPr>
          <p:nvPr/>
        </p:nvSpPr>
        <p:spPr bwMode="auto">
          <a:xfrm>
            <a:off x="2781837" y="4260852"/>
            <a:ext cx="2990314" cy="186252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 titolo di capitale e interessi,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di aggio e di rimborso delle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spese per le procedure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esecutive e di notifica della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cartella di pagamento</a:t>
            </a:r>
          </a:p>
        </p:txBody>
      </p:sp>
      <p:sp>
        <p:nvSpPr>
          <p:cNvPr id="8" name="AutoShape 7">
            <a:extLst>
              <a:ext uri="{FF2B5EF4-FFF2-40B4-BE49-F238E27FC236}">
                <a16:creationId xmlns:a16="http://schemas.microsoft.com/office/drawing/2014/main" xmlns="" id="{8AD25327-C09F-4663-90E7-3796EB10DA8E}"/>
              </a:ext>
            </a:extLst>
          </p:cNvPr>
          <p:cNvSpPr>
            <a:spLocks noChangeArrowheads="1"/>
          </p:cNvSpPr>
          <p:nvPr/>
        </p:nvSpPr>
        <p:spPr bwMode="auto">
          <a:xfrm>
            <a:off x="5880499" y="4581528"/>
            <a:ext cx="839390" cy="1135063"/>
          </a:xfrm>
          <a:prstGeom prst="rightArrow">
            <a:avLst>
              <a:gd name="adj1" fmla="val 54250"/>
              <a:gd name="adj2" fmla="val 2372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9" name="Rectangle 8">
            <a:extLst>
              <a:ext uri="{FF2B5EF4-FFF2-40B4-BE49-F238E27FC236}">
                <a16:creationId xmlns:a16="http://schemas.microsoft.com/office/drawing/2014/main" xmlns="" id="{9EE7813B-EBCD-4419-A2A2-E53A3851398A}"/>
              </a:ext>
            </a:extLst>
          </p:cNvPr>
          <p:cNvSpPr>
            <a:spLocks noChangeArrowheads="1"/>
          </p:cNvSpPr>
          <p:nvPr/>
        </p:nvSpPr>
        <p:spPr bwMode="auto">
          <a:xfrm>
            <a:off x="6798470" y="4095482"/>
            <a:ext cx="2925079" cy="203068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Se il debitore per effetto dei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pagamenti parziali effettuati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ha integralmente estinto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il debito è comunque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obbligato a presentare la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dichiarazione</a:t>
            </a:r>
          </a:p>
        </p:txBody>
      </p:sp>
    </p:spTree>
    <p:extLst>
      <p:ext uri="{BB962C8B-B14F-4D97-AF65-F5344CB8AC3E}">
        <p14:creationId xmlns:p14="http://schemas.microsoft.com/office/powerpoint/2010/main" val="20497093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a:xfrm>
            <a:off x="838200" y="75090"/>
            <a:ext cx="10515600" cy="1325563"/>
          </a:xfrm>
        </p:spPr>
        <p:txBody>
          <a:bodyPr/>
          <a:lstStyle/>
          <a:p>
            <a:pPr algn="ctr">
              <a:buFont typeface="Times New Roman" charset="0"/>
              <a:buNone/>
              <a:defRPr/>
            </a:pPr>
            <a:r>
              <a:rPr lang="it-IT" sz="3200" dirty="0">
                <a:latin typeface="Arial" panose="020B0604020202020204" pitchFamily="34" charset="0"/>
                <a:cs typeface="Arial" panose="020B0604020202020204" pitchFamily="34" charset="0"/>
              </a:rPr>
              <a:t>EFFETTI</a:t>
            </a:r>
            <a:endParaRPr lang="it-IT" dirty="0">
              <a:latin typeface="Merriweather" panose="00000500000000000000" pitchFamily="2" charset="0"/>
            </a:endParaRP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35</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AutoShape 3">
            <a:extLst>
              <a:ext uri="{FF2B5EF4-FFF2-40B4-BE49-F238E27FC236}">
                <a16:creationId xmlns:a16="http://schemas.microsoft.com/office/drawing/2014/main" xmlns="" id="{710967E5-B922-4874-8550-D8F04CC93C71}"/>
              </a:ext>
            </a:extLst>
          </p:cNvPr>
          <p:cNvSpPr>
            <a:spLocks noChangeArrowheads="1"/>
          </p:cNvSpPr>
          <p:nvPr/>
        </p:nvSpPr>
        <p:spPr bwMode="auto">
          <a:xfrm>
            <a:off x="2464905" y="2168525"/>
            <a:ext cx="2529788" cy="2520950"/>
          </a:xfrm>
          <a:prstGeom prst="rightArrowCallout">
            <a:avLst>
              <a:gd name="adj1" fmla="val 25000"/>
              <a:gd name="adj2" fmla="val 25000"/>
              <a:gd name="adj3" fmla="val 17611"/>
              <a:gd name="adj4" fmla="val 6666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 seguito di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presentazione della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dichiarazione</a:t>
            </a:r>
          </a:p>
        </p:txBody>
      </p:sp>
      <p:sp>
        <p:nvSpPr>
          <p:cNvPr id="8" name="Rectangle 6">
            <a:extLst>
              <a:ext uri="{FF2B5EF4-FFF2-40B4-BE49-F238E27FC236}">
                <a16:creationId xmlns:a16="http://schemas.microsoft.com/office/drawing/2014/main" xmlns="" id="{EDD49558-2139-48C8-AD06-9474410B8719}"/>
              </a:ext>
            </a:extLst>
          </p:cNvPr>
          <p:cNvSpPr>
            <a:spLocks noChangeArrowheads="1"/>
          </p:cNvSpPr>
          <p:nvPr/>
        </p:nvSpPr>
        <p:spPr bwMode="auto">
          <a:xfrm>
            <a:off x="5231607" y="1094761"/>
            <a:ext cx="4144213" cy="601518"/>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Sono sospesi i termini di prescrizione 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decadenza </a:t>
            </a:r>
          </a:p>
        </p:txBody>
      </p:sp>
      <p:sp>
        <p:nvSpPr>
          <p:cNvPr id="9" name="Rectangle 6">
            <a:extLst>
              <a:ext uri="{FF2B5EF4-FFF2-40B4-BE49-F238E27FC236}">
                <a16:creationId xmlns:a16="http://schemas.microsoft.com/office/drawing/2014/main" xmlns="" id="{F0FE589E-3B83-45FA-8577-110DF2DAE1EF}"/>
              </a:ext>
            </a:extLst>
          </p:cNvPr>
          <p:cNvSpPr>
            <a:spLocks noChangeArrowheads="1"/>
          </p:cNvSpPr>
          <p:nvPr/>
        </p:nvSpPr>
        <p:spPr bwMode="auto">
          <a:xfrm>
            <a:off x="5209022" y="1755087"/>
            <a:ext cx="4166798" cy="889267"/>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Sono sospesi fino alla scadenza della prima 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unica rata gli obblighi di pagamento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derivanti da precedenti dilazioni in essere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alla data di presentazione della dichiarazione</a:t>
            </a:r>
          </a:p>
        </p:txBody>
      </p:sp>
      <p:sp>
        <p:nvSpPr>
          <p:cNvPr id="10" name="Rectangle 5">
            <a:extLst>
              <a:ext uri="{FF2B5EF4-FFF2-40B4-BE49-F238E27FC236}">
                <a16:creationId xmlns:a16="http://schemas.microsoft.com/office/drawing/2014/main" xmlns="" id="{67A77737-FC30-402A-8F74-F5576FE0DD20}"/>
              </a:ext>
            </a:extLst>
          </p:cNvPr>
          <p:cNvSpPr>
            <a:spLocks noChangeArrowheads="1"/>
          </p:cNvSpPr>
          <p:nvPr/>
        </p:nvSpPr>
        <p:spPr bwMode="auto">
          <a:xfrm>
            <a:off x="5231606" y="2714836"/>
            <a:ext cx="4144214" cy="796346"/>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Non possono essere iscritti fermi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amministrativi e ipoteche fatti salvi quelli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già in essere</a:t>
            </a:r>
          </a:p>
        </p:txBody>
      </p:sp>
      <p:sp>
        <p:nvSpPr>
          <p:cNvPr id="11" name="Rectangle 4">
            <a:extLst>
              <a:ext uri="{FF2B5EF4-FFF2-40B4-BE49-F238E27FC236}">
                <a16:creationId xmlns:a16="http://schemas.microsoft.com/office/drawing/2014/main" xmlns="" id="{7341EC9C-5CDE-4CB1-A4F8-AE9898AA2FEC}"/>
              </a:ext>
            </a:extLst>
          </p:cNvPr>
          <p:cNvSpPr>
            <a:spLocks noChangeArrowheads="1"/>
          </p:cNvSpPr>
          <p:nvPr/>
        </p:nvSpPr>
        <p:spPr bwMode="auto">
          <a:xfrm>
            <a:off x="5231606" y="3578087"/>
            <a:ext cx="4144214" cy="537308"/>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Non possono essere avviate nuove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procedure esecutive</a:t>
            </a:r>
          </a:p>
        </p:txBody>
      </p:sp>
      <p:sp>
        <p:nvSpPr>
          <p:cNvPr id="12" name="Rectangle 7">
            <a:extLst>
              <a:ext uri="{FF2B5EF4-FFF2-40B4-BE49-F238E27FC236}">
                <a16:creationId xmlns:a16="http://schemas.microsoft.com/office/drawing/2014/main" xmlns="" id="{EDB763E5-7CCB-4B89-8397-C350897E3A30}"/>
              </a:ext>
            </a:extLst>
          </p:cNvPr>
          <p:cNvSpPr>
            <a:spLocks noChangeArrowheads="1"/>
          </p:cNvSpPr>
          <p:nvPr/>
        </p:nvSpPr>
        <p:spPr bwMode="auto">
          <a:xfrm>
            <a:off x="5231606" y="4178476"/>
            <a:ext cx="4144214" cy="744939"/>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Non possono essere proseguite le procedure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esecutive già avviate salvo che non si sia tenuto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il primo incanto con esito positivo</a:t>
            </a:r>
          </a:p>
        </p:txBody>
      </p:sp>
      <p:sp>
        <p:nvSpPr>
          <p:cNvPr id="13" name="Rectangle 6">
            <a:extLst>
              <a:ext uri="{FF2B5EF4-FFF2-40B4-BE49-F238E27FC236}">
                <a16:creationId xmlns:a16="http://schemas.microsoft.com/office/drawing/2014/main" xmlns="" id="{9A97E961-70FB-46BB-BB61-8AFACA7501A2}"/>
              </a:ext>
            </a:extLst>
          </p:cNvPr>
          <p:cNvSpPr>
            <a:spLocks noChangeArrowheads="1"/>
          </p:cNvSpPr>
          <p:nvPr/>
        </p:nvSpPr>
        <p:spPr bwMode="auto">
          <a:xfrm>
            <a:off x="5220314" y="4982223"/>
            <a:ext cx="4144214" cy="744939"/>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Il debitore non è considerato inadempiente</a:t>
            </a:r>
          </a:p>
        </p:txBody>
      </p:sp>
    </p:spTree>
    <p:extLst>
      <p:ext uri="{BB962C8B-B14F-4D97-AF65-F5344CB8AC3E}">
        <p14:creationId xmlns:p14="http://schemas.microsoft.com/office/powerpoint/2010/main" val="14648199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DC3F532-CD5D-49F2-97D5-01BBDE1BD9E9}"/>
              </a:ext>
            </a:extLst>
          </p:cNvPr>
          <p:cNvSpPr>
            <a:spLocks noGrp="1"/>
          </p:cNvSpPr>
          <p:nvPr>
            <p:ph type="title"/>
          </p:nvPr>
        </p:nvSpPr>
        <p:spPr/>
        <p:txBody>
          <a:bodyPr/>
          <a:lstStyle/>
          <a:p>
            <a:pPr algn="ctr"/>
            <a:r>
              <a:rPr lang="it-IT" dirty="0"/>
              <a:t>SEGUE: EFFETTI </a:t>
            </a:r>
          </a:p>
        </p:txBody>
      </p:sp>
      <p:sp>
        <p:nvSpPr>
          <p:cNvPr id="3" name="Segnaposto contenuto 2">
            <a:extLst>
              <a:ext uri="{FF2B5EF4-FFF2-40B4-BE49-F238E27FC236}">
                <a16:creationId xmlns:a16="http://schemas.microsoft.com/office/drawing/2014/main" xmlns="" id="{85B01113-F952-4B1F-B7D6-6D9F21477988}"/>
              </a:ext>
            </a:extLst>
          </p:cNvPr>
          <p:cNvSpPr>
            <a:spLocks noGrp="1"/>
          </p:cNvSpPr>
          <p:nvPr>
            <p:ph idx="1"/>
          </p:nvPr>
        </p:nvSpPr>
        <p:spPr/>
        <p:txBody>
          <a:bodyPr/>
          <a:lstStyle/>
          <a:p>
            <a:pPr marL="0" indent="0">
              <a:buNone/>
            </a:pPr>
            <a:r>
              <a:rPr lang="it-IT" dirty="0"/>
              <a:t>Si consente il rilascio del DURC a seguito della presentazione della domanda di definizione agevolata, purché sussistano gli altri requisiti di regolarità previsti dalla vigente disciplina - di cui all'articolo 3 del D.M. 30 gennaio 2015 - ai fini del rilascio del documento.</a:t>
            </a:r>
          </a:p>
          <a:p>
            <a:pPr marL="0" indent="0">
              <a:buNone/>
            </a:pPr>
            <a:r>
              <a:rPr lang="it-IT" dirty="0"/>
              <a:t>In caso di mancato ovvero di insufficiente o tardivo versamento dell’unica rata ovvero di una delle rate in cui sia stato dilazionato il pagamento delle somme dovute nell'àmbito della suddetta definizione agevolata, il DURC è annullato dagli enti preposti alla verifica. </a:t>
            </a:r>
          </a:p>
        </p:txBody>
      </p:sp>
    </p:spTree>
    <p:extLst>
      <p:ext uri="{BB962C8B-B14F-4D97-AF65-F5344CB8AC3E}">
        <p14:creationId xmlns:p14="http://schemas.microsoft.com/office/powerpoint/2010/main" val="28445617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COMUNICAZIONE DELL’AGENTE </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37</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ctangle 4">
            <a:extLst>
              <a:ext uri="{FF2B5EF4-FFF2-40B4-BE49-F238E27FC236}">
                <a16:creationId xmlns:a16="http://schemas.microsoft.com/office/drawing/2014/main" xmlns="" id="{489416D7-C8CE-48F4-97A9-ED1AB29F7463}"/>
              </a:ext>
            </a:extLst>
          </p:cNvPr>
          <p:cNvSpPr>
            <a:spLocks noChangeArrowheads="1"/>
          </p:cNvSpPr>
          <p:nvPr/>
        </p:nvSpPr>
        <p:spPr bwMode="auto">
          <a:xfrm>
            <a:off x="4475561" y="1557341"/>
            <a:ext cx="2755106" cy="1584325"/>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Entro il 30.06.2019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l’Agente della riscossione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comunica ai debitori</a:t>
            </a:r>
          </a:p>
        </p:txBody>
      </p:sp>
      <p:sp>
        <p:nvSpPr>
          <p:cNvPr id="6" name="AutoShape 5">
            <a:extLst>
              <a:ext uri="{FF2B5EF4-FFF2-40B4-BE49-F238E27FC236}">
                <a16:creationId xmlns:a16="http://schemas.microsoft.com/office/drawing/2014/main" xmlns="" id="{7B6726B5-4D31-4C16-81F4-3EF653482EFD}"/>
              </a:ext>
            </a:extLst>
          </p:cNvPr>
          <p:cNvSpPr>
            <a:spLocks noChangeArrowheads="1"/>
          </p:cNvSpPr>
          <p:nvPr/>
        </p:nvSpPr>
        <p:spPr bwMode="auto">
          <a:xfrm>
            <a:off x="3342087" y="2636841"/>
            <a:ext cx="982265" cy="2376487"/>
          </a:xfrm>
          <a:prstGeom prst="curvedRightArrow">
            <a:avLst>
              <a:gd name="adj1" fmla="val 39853"/>
              <a:gd name="adj2" fmla="val 72582"/>
              <a:gd name="adj3" fmla="val 31819"/>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Calibri" panose="020F0502020204030204"/>
              <a:ea typeface="+mn-ea"/>
              <a:cs typeface="+mn-cs"/>
            </a:endParaRPr>
          </a:p>
        </p:txBody>
      </p:sp>
      <p:sp>
        <p:nvSpPr>
          <p:cNvPr id="7" name="AutoShape 6">
            <a:extLst>
              <a:ext uri="{FF2B5EF4-FFF2-40B4-BE49-F238E27FC236}">
                <a16:creationId xmlns:a16="http://schemas.microsoft.com/office/drawing/2014/main" xmlns="" id="{5B3899F6-1E4F-42E8-81F6-FD70D0DD93F6}"/>
              </a:ext>
            </a:extLst>
          </p:cNvPr>
          <p:cNvSpPr>
            <a:spLocks noChangeArrowheads="1"/>
          </p:cNvSpPr>
          <p:nvPr/>
        </p:nvSpPr>
        <p:spPr bwMode="auto">
          <a:xfrm>
            <a:off x="7392591" y="2636841"/>
            <a:ext cx="1089422" cy="2447925"/>
          </a:xfrm>
          <a:prstGeom prst="curvedLeftArrow">
            <a:avLst>
              <a:gd name="adj1" fmla="val 33643"/>
              <a:gd name="adj2" fmla="val 67410"/>
              <a:gd name="adj3" fmla="val 31602"/>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xmlns="" id="{B4C560B0-B7F2-4A15-8C1C-4B9CBDD0B1D3}"/>
              </a:ext>
            </a:extLst>
          </p:cNvPr>
          <p:cNvSpPr>
            <a:spLocks noChangeArrowheads="1"/>
          </p:cNvSpPr>
          <p:nvPr/>
        </p:nvSpPr>
        <p:spPr bwMode="auto">
          <a:xfrm>
            <a:off x="4392770" y="3789363"/>
            <a:ext cx="2945053" cy="165576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Le somme dovute nonché le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singole rate con il giorno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 il mese di scadenza di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ciascuna di esse</a:t>
            </a:r>
          </a:p>
        </p:txBody>
      </p:sp>
    </p:spTree>
    <p:extLst>
      <p:ext uri="{BB962C8B-B14F-4D97-AF65-F5344CB8AC3E}">
        <p14:creationId xmlns:p14="http://schemas.microsoft.com/office/powerpoint/2010/main" val="1072426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PAGAMENTO DELLE SOMME</a:t>
            </a:r>
          </a:p>
        </p:txBody>
      </p:sp>
      <p:sp>
        <p:nvSpPr>
          <p:cNvPr id="3" name="Callout con freccia in giù 2"/>
          <p:cNvSpPr/>
          <p:nvPr/>
        </p:nvSpPr>
        <p:spPr>
          <a:xfrm>
            <a:off x="3996750" y="1532583"/>
            <a:ext cx="4108361" cy="2073497"/>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Il pagamento delle somme può essere effettuato </a:t>
            </a:r>
          </a:p>
        </p:txBody>
      </p:sp>
      <p:sp>
        <p:nvSpPr>
          <p:cNvPr id="6" name="Rettangolo arrotondato 5"/>
          <p:cNvSpPr/>
          <p:nvPr/>
        </p:nvSpPr>
        <p:spPr>
          <a:xfrm>
            <a:off x="884360" y="3606080"/>
            <a:ext cx="2395470" cy="2073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a:ea typeface="+mn-ea"/>
                <a:cs typeface="+mn-cs"/>
              </a:rPr>
              <a:t>Mediante domiciliazione sul c/c indicato in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a:ea typeface="+mn-ea"/>
                <a:cs typeface="+mn-cs"/>
              </a:rPr>
              <a:t>dichiarazione</a:t>
            </a:r>
          </a:p>
        </p:txBody>
      </p:sp>
      <p:sp>
        <p:nvSpPr>
          <p:cNvPr id="9" name="Rettangolo arrotondato 8"/>
          <p:cNvSpPr/>
          <p:nvPr/>
        </p:nvSpPr>
        <p:spPr>
          <a:xfrm>
            <a:off x="4898265" y="3721025"/>
            <a:ext cx="2395470" cy="20734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a:ea typeface="+mn-ea"/>
                <a:cs typeface="+mn-cs"/>
              </a:rPr>
              <a:t>Mediante bollettini precompilati</a:t>
            </a:r>
          </a:p>
        </p:txBody>
      </p:sp>
      <p:sp>
        <p:nvSpPr>
          <p:cNvPr id="11" name="Rettangolo arrotondato 10"/>
          <p:cNvSpPr/>
          <p:nvPr/>
        </p:nvSpPr>
        <p:spPr>
          <a:xfrm>
            <a:off x="8272515" y="3721025"/>
            <a:ext cx="3035125" cy="2073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a:ea typeface="+mn-ea"/>
                <a:cs typeface="+mn-cs"/>
              </a:rPr>
              <a:t>Presso gli sportelli dell’Agente della riscossione.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a:ea typeface="+mn-ea"/>
                <a:cs typeface="+mn-cs"/>
              </a:rPr>
              <a:t>In tal caso è possibile utilizzare i crediti vantati nei confronti della P.A.</a:t>
            </a:r>
          </a:p>
        </p:txBody>
      </p:sp>
      <p:sp>
        <p:nvSpPr>
          <p:cNvPr id="4" name="Freccia a destra 3"/>
          <p:cNvSpPr/>
          <p:nvPr/>
        </p:nvSpPr>
        <p:spPr>
          <a:xfrm rot="2704049">
            <a:off x="8002367" y="3078052"/>
            <a:ext cx="96143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5" name="Freccia a sinistra 4"/>
          <p:cNvSpPr/>
          <p:nvPr/>
        </p:nvSpPr>
        <p:spPr>
          <a:xfrm rot="18654408">
            <a:off x="3004063" y="3061109"/>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794240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DILAZIONI</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39</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ttangolo arrotondato 2">
            <a:extLst>
              <a:ext uri="{FF2B5EF4-FFF2-40B4-BE49-F238E27FC236}">
                <a16:creationId xmlns:a16="http://schemas.microsoft.com/office/drawing/2014/main" xmlns="" id="{425793AE-284D-40FC-BCE6-45A883F6D156}"/>
              </a:ext>
            </a:extLst>
          </p:cNvPr>
          <p:cNvSpPr/>
          <p:nvPr/>
        </p:nvSpPr>
        <p:spPr>
          <a:xfrm>
            <a:off x="4313885" y="1652836"/>
            <a:ext cx="3564228" cy="1854558"/>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Limitatamente ai debiti inclusi nella dichiarazione</a:t>
            </a:r>
          </a:p>
        </p:txBody>
      </p:sp>
      <p:sp>
        <p:nvSpPr>
          <p:cNvPr id="6" name="Freccia tridirezionale 5">
            <a:extLst>
              <a:ext uri="{FF2B5EF4-FFF2-40B4-BE49-F238E27FC236}">
                <a16:creationId xmlns:a16="http://schemas.microsoft.com/office/drawing/2014/main" xmlns="" id="{43950366-2046-4587-B105-767020006271}"/>
              </a:ext>
            </a:extLst>
          </p:cNvPr>
          <p:cNvSpPr/>
          <p:nvPr/>
        </p:nvSpPr>
        <p:spPr>
          <a:xfrm rot="10800000" flipV="1">
            <a:off x="5410199" y="3716836"/>
            <a:ext cx="1371600" cy="1171978"/>
          </a:xfrm>
          <a:prstGeom prst="leftRightUpArrow">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dirty="0">
              <a:ln>
                <a:noFill/>
              </a:ln>
              <a:solidFill>
                <a:srgbClr val="FFFFFF"/>
              </a:solidFill>
              <a:effectLst/>
              <a:uLnTx/>
              <a:uFillTx/>
              <a:latin typeface="Arial"/>
              <a:ea typeface="+mn-ea"/>
              <a:cs typeface="+mn-cs"/>
            </a:endParaRPr>
          </a:p>
        </p:txBody>
      </p:sp>
      <p:sp>
        <p:nvSpPr>
          <p:cNvPr id="7" name="Rettangolo arrotondato 13">
            <a:extLst>
              <a:ext uri="{FF2B5EF4-FFF2-40B4-BE49-F238E27FC236}">
                <a16:creationId xmlns:a16="http://schemas.microsoft.com/office/drawing/2014/main" xmlns="" id="{6161CA44-0227-4200-BF5D-969D32B6DFB7}"/>
              </a:ext>
            </a:extLst>
          </p:cNvPr>
          <p:cNvSpPr/>
          <p:nvPr/>
        </p:nvSpPr>
        <p:spPr>
          <a:xfrm>
            <a:off x="1735324" y="3716836"/>
            <a:ext cx="3564228" cy="1854558"/>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Alla data del 31.07.2019 le dilazioni in precedenza sospese sono automaticamente revocate e non possono essere accordate nuove dilazioni</a:t>
            </a:r>
          </a:p>
        </p:txBody>
      </p:sp>
      <p:sp>
        <p:nvSpPr>
          <p:cNvPr id="8" name="Rettangolo arrotondato 19">
            <a:extLst>
              <a:ext uri="{FF2B5EF4-FFF2-40B4-BE49-F238E27FC236}">
                <a16:creationId xmlns:a16="http://schemas.microsoft.com/office/drawing/2014/main" xmlns="" id="{E9AFF3C0-A4EC-406D-9C6C-C88C1FF08A57}"/>
              </a:ext>
            </a:extLst>
          </p:cNvPr>
          <p:cNvSpPr/>
          <p:nvPr/>
        </p:nvSpPr>
        <p:spPr>
          <a:xfrm>
            <a:off x="6892446" y="3742591"/>
            <a:ext cx="3564228" cy="2001385"/>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Il pagamento della prima o unica rata determina l’estinzione delle procedure esecutive precedentemente avviate salvo che non si sia tenuto il primo incanto con esito positivo</a:t>
            </a:r>
          </a:p>
        </p:txBody>
      </p:sp>
    </p:spTree>
    <p:extLst>
      <p:ext uri="{BB962C8B-B14F-4D97-AF65-F5344CB8AC3E}">
        <p14:creationId xmlns:p14="http://schemas.microsoft.com/office/powerpoint/2010/main" val="2725914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AEC00D4-2ED9-4EEC-A253-B90F42DF8B8D}"/>
              </a:ext>
            </a:extLst>
          </p:cNvPr>
          <p:cNvSpPr>
            <a:spLocks noGrp="1"/>
          </p:cNvSpPr>
          <p:nvPr>
            <p:ph type="title"/>
          </p:nvPr>
        </p:nvSpPr>
        <p:spPr/>
        <p:txBody>
          <a:bodyPr/>
          <a:lstStyle/>
          <a:p>
            <a:r>
              <a:rPr lang="it-IT" dirty="0"/>
              <a:t>CARICHI INPS</a:t>
            </a:r>
          </a:p>
        </p:txBody>
      </p:sp>
      <p:sp>
        <p:nvSpPr>
          <p:cNvPr id="3" name="Segnaposto contenuto 2">
            <a:extLst>
              <a:ext uri="{FF2B5EF4-FFF2-40B4-BE49-F238E27FC236}">
                <a16:creationId xmlns:a16="http://schemas.microsoft.com/office/drawing/2014/main" xmlns="" id="{8DF0DB36-DFE8-4A48-897F-3241FBC36656}"/>
              </a:ext>
            </a:extLst>
          </p:cNvPr>
          <p:cNvSpPr>
            <a:spLocks noGrp="1"/>
          </p:cNvSpPr>
          <p:nvPr>
            <p:ph idx="1"/>
          </p:nvPr>
        </p:nvSpPr>
        <p:spPr/>
        <p:txBody>
          <a:bodyPr/>
          <a:lstStyle/>
          <a:p>
            <a:pPr marL="0" indent="0">
              <a:buNone/>
            </a:pPr>
            <a:r>
              <a:rPr lang="it-IT" dirty="0"/>
              <a:t>Si consente  di definire con tali modalità anche i carichi derivanti dall’omesso versamento dei contributi dovuti dagli iscritti alle casse previdenziali professionali o alle gestioni previdenziali dei lavoratori autonomi dell’INPS, con esclusione di quelli richiesti a seguito di accertamento, versando una somma determinata con modalità analoghe a quelle previste per i tributi agevolabili, che può essere utilizzata ai fini assicurativi secondo le norme che regolano la Gestione previdenziale interessata. </a:t>
            </a:r>
          </a:p>
          <a:p>
            <a:pPr marL="0" indent="0">
              <a:buNone/>
            </a:pPr>
            <a:r>
              <a:rPr lang="it-IT" dirty="0"/>
              <a:t> </a:t>
            </a:r>
          </a:p>
        </p:txBody>
      </p:sp>
    </p:spTree>
    <p:extLst>
      <p:ext uri="{BB962C8B-B14F-4D97-AF65-F5344CB8AC3E}">
        <p14:creationId xmlns:p14="http://schemas.microsoft.com/office/powerpoint/2010/main" val="38541632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MANCATO VERSAMENTO</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40</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ttangolo arrotondato 2">
            <a:extLst>
              <a:ext uri="{FF2B5EF4-FFF2-40B4-BE49-F238E27FC236}">
                <a16:creationId xmlns:a16="http://schemas.microsoft.com/office/drawing/2014/main" xmlns="" id="{425793AE-284D-40FC-BCE6-45A883F6D156}"/>
              </a:ext>
            </a:extLst>
          </p:cNvPr>
          <p:cNvSpPr/>
          <p:nvPr/>
        </p:nvSpPr>
        <p:spPr>
          <a:xfrm>
            <a:off x="4313885" y="1652836"/>
            <a:ext cx="3564228" cy="1854558"/>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In caso di mancato o di insufficiente o tardivo versamento dell’unica rata o di una di quelle rateizzate la definizione non produce effetto. In tal caso:</a:t>
            </a:r>
          </a:p>
        </p:txBody>
      </p:sp>
      <p:sp>
        <p:nvSpPr>
          <p:cNvPr id="6" name="Freccia tridirezionale 5">
            <a:extLst>
              <a:ext uri="{FF2B5EF4-FFF2-40B4-BE49-F238E27FC236}">
                <a16:creationId xmlns:a16="http://schemas.microsoft.com/office/drawing/2014/main" xmlns="" id="{43950366-2046-4587-B105-767020006271}"/>
              </a:ext>
            </a:extLst>
          </p:cNvPr>
          <p:cNvSpPr/>
          <p:nvPr/>
        </p:nvSpPr>
        <p:spPr>
          <a:xfrm rot="10800000" flipV="1">
            <a:off x="5410199" y="3716836"/>
            <a:ext cx="1371600" cy="1171978"/>
          </a:xfrm>
          <a:prstGeom prst="leftRightUpArrow">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dirty="0">
              <a:ln>
                <a:noFill/>
              </a:ln>
              <a:solidFill>
                <a:srgbClr val="FFFFFF"/>
              </a:solidFill>
              <a:effectLst/>
              <a:uLnTx/>
              <a:uFillTx/>
              <a:latin typeface="Arial"/>
              <a:ea typeface="+mn-ea"/>
              <a:cs typeface="+mn-cs"/>
            </a:endParaRPr>
          </a:p>
        </p:txBody>
      </p:sp>
      <p:sp>
        <p:nvSpPr>
          <p:cNvPr id="7" name="Rettangolo arrotondato 13">
            <a:extLst>
              <a:ext uri="{FF2B5EF4-FFF2-40B4-BE49-F238E27FC236}">
                <a16:creationId xmlns:a16="http://schemas.microsoft.com/office/drawing/2014/main" xmlns="" id="{6161CA44-0227-4200-BF5D-969D32B6DFB7}"/>
              </a:ext>
            </a:extLst>
          </p:cNvPr>
          <p:cNvSpPr/>
          <p:nvPr/>
        </p:nvSpPr>
        <p:spPr>
          <a:xfrm>
            <a:off x="1735324" y="3716836"/>
            <a:ext cx="3564228" cy="1854558"/>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 versamenti effettuati sono acquisiti a titolo di acconto sulle somme da recuperare da parte dell’Agente della riscossione</a:t>
            </a:r>
          </a:p>
        </p:txBody>
      </p:sp>
      <p:sp>
        <p:nvSpPr>
          <p:cNvPr id="8" name="Rettangolo arrotondato 19">
            <a:extLst>
              <a:ext uri="{FF2B5EF4-FFF2-40B4-BE49-F238E27FC236}">
                <a16:creationId xmlns:a16="http://schemas.microsoft.com/office/drawing/2014/main" xmlns="" id="{E9AFF3C0-A4EC-406D-9C6C-C88C1FF08A57}"/>
              </a:ext>
            </a:extLst>
          </p:cNvPr>
          <p:cNvSpPr/>
          <p:nvPr/>
        </p:nvSpPr>
        <p:spPr>
          <a:xfrm>
            <a:off x="6892446" y="3742591"/>
            <a:ext cx="3564228" cy="2001385"/>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Il pagamento non può essere rateizzato</a:t>
            </a:r>
          </a:p>
        </p:txBody>
      </p:sp>
    </p:spTree>
    <p:extLst>
      <p:ext uri="{BB962C8B-B14F-4D97-AF65-F5344CB8AC3E}">
        <p14:creationId xmlns:p14="http://schemas.microsoft.com/office/powerpoint/2010/main" val="15924656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8BC1F5C-9241-4928-9EFF-F3EDAC56967A}"/>
              </a:ext>
            </a:extLst>
          </p:cNvPr>
          <p:cNvSpPr>
            <a:spLocks noGrp="1"/>
          </p:cNvSpPr>
          <p:nvPr>
            <p:ph type="title"/>
          </p:nvPr>
        </p:nvSpPr>
        <p:spPr/>
        <p:txBody>
          <a:bodyPr/>
          <a:lstStyle/>
          <a:p>
            <a:r>
              <a:rPr lang="it-IT" dirty="0"/>
              <a:t>LIEVE RITARDO DEL PAGAMENTO DELLE RATE</a:t>
            </a:r>
          </a:p>
        </p:txBody>
      </p:sp>
      <p:sp>
        <p:nvSpPr>
          <p:cNvPr id="3" name="Segnaposto contenuto 2">
            <a:extLst>
              <a:ext uri="{FF2B5EF4-FFF2-40B4-BE49-F238E27FC236}">
                <a16:creationId xmlns:a16="http://schemas.microsoft.com/office/drawing/2014/main" xmlns="" id="{7AB2A836-9054-4728-93F6-8782916CF62F}"/>
              </a:ext>
            </a:extLst>
          </p:cNvPr>
          <p:cNvSpPr>
            <a:spLocks noGrp="1"/>
          </p:cNvSpPr>
          <p:nvPr>
            <p:ph idx="1"/>
          </p:nvPr>
        </p:nvSpPr>
        <p:spPr/>
        <p:txBody>
          <a:bodyPr/>
          <a:lstStyle/>
          <a:p>
            <a:pPr marL="0" indent="0">
              <a:buNone/>
            </a:pPr>
            <a:r>
              <a:rPr lang="it-IT" dirty="0"/>
              <a:t>Non si produce l’effetto di inefficacia della definizione se il ritardo nel pagamento delle rate non supera i 5 giorni.</a:t>
            </a:r>
          </a:p>
          <a:p>
            <a:pPr marL="0" indent="0">
              <a:buNone/>
            </a:pPr>
            <a:r>
              <a:rPr lang="it-IT" dirty="0"/>
              <a:t>Non sono dovuti interessi </a:t>
            </a:r>
          </a:p>
          <a:p>
            <a:pPr marL="0" indent="0">
              <a:buNone/>
            </a:pPr>
            <a:r>
              <a:rPr lang="it-IT" dirty="0"/>
              <a:t> </a:t>
            </a:r>
          </a:p>
          <a:p>
            <a:pPr marL="0" indent="0">
              <a:buNone/>
            </a:pPr>
            <a:r>
              <a:rPr lang="it-IT" dirty="0"/>
              <a:t> </a:t>
            </a:r>
          </a:p>
        </p:txBody>
      </p:sp>
    </p:spTree>
    <p:extLst>
      <p:ext uri="{BB962C8B-B14F-4D97-AF65-F5344CB8AC3E}">
        <p14:creationId xmlns:p14="http://schemas.microsoft.com/office/powerpoint/2010/main" val="39471250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CRISI DA SOVRAINDEBITAMENTO</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42</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AutoShape 4">
            <a:extLst>
              <a:ext uri="{FF2B5EF4-FFF2-40B4-BE49-F238E27FC236}">
                <a16:creationId xmlns:a16="http://schemas.microsoft.com/office/drawing/2014/main" xmlns="" id="{B46ABF63-D786-4D1C-8185-BF4B452FFB36}"/>
              </a:ext>
            </a:extLst>
          </p:cNvPr>
          <p:cNvSpPr>
            <a:spLocks noChangeArrowheads="1"/>
          </p:cNvSpPr>
          <p:nvPr/>
        </p:nvSpPr>
        <p:spPr bwMode="auto">
          <a:xfrm>
            <a:off x="4306956" y="1347610"/>
            <a:ext cx="3432313" cy="2615976"/>
          </a:xfrm>
          <a:prstGeom prst="downArrowCallout">
            <a:avLst>
              <a:gd name="adj1" fmla="val 45208"/>
              <a:gd name="adj2" fmla="val 45208"/>
              <a:gd name="adj3" fmla="val 16667"/>
              <a:gd name="adj4" fmla="val 6666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Per i debiti relativi ai carichi affidati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agli agenti della riscossione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che rientrano nei procedimenti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avviati a seguito di istanze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presentate dai debitori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per l'accordo di composizione della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crisi e il piano del consumatore </a:t>
            </a:r>
          </a:p>
        </p:txBody>
      </p:sp>
      <p:sp>
        <p:nvSpPr>
          <p:cNvPr id="6" name="Rectangle 5">
            <a:extLst>
              <a:ext uri="{FF2B5EF4-FFF2-40B4-BE49-F238E27FC236}">
                <a16:creationId xmlns:a16="http://schemas.microsoft.com/office/drawing/2014/main" xmlns="" id="{B4027402-CDC1-4F40-9709-A239EAAB5AB3}"/>
              </a:ext>
            </a:extLst>
          </p:cNvPr>
          <p:cNvSpPr>
            <a:spLocks noChangeArrowheads="1"/>
          </p:cNvSpPr>
          <p:nvPr/>
        </p:nvSpPr>
        <p:spPr bwMode="auto">
          <a:xfrm>
            <a:off x="4306957" y="4098523"/>
            <a:ext cx="3432312" cy="1917964"/>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I debitori possono provvedere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al pagamento del debito,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anche falcidiato, nelle modalità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e nei tempi eventualmente previsti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nel decreto di omologazione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dell'accordo o del piano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del consumatore</a:t>
            </a:r>
          </a:p>
        </p:txBody>
      </p:sp>
    </p:spTree>
    <p:extLst>
      <p:ext uri="{BB962C8B-B14F-4D97-AF65-F5344CB8AC3E}">
        <p14:creationId xmlns:p14="http://schemas.microsoft.com/office/powerpoint/2010/main" val="12567564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a:xfrm>
            <a:off x="835371" y="44048"/>
            <a:ext cx="10515600" cy="1325563"/>
          </a:xfrm>
        </p:spPr>
        <p:txBody>
          <a:bodyPr>
            <a:normAutofit/>
          </a:bodyPr>
          <a:lstStyle/>
          <a:p>
            <a:pPr algn="ctr">
              <a:defRPr/>
            </a:pPr>
            <a:r>
              <a:rPr lang="it-IT" sz="3200" dirty="0">
                <a:latin typeface="Arial" panose="020B0604020202020204" pitchFamily="34" charset="0"/>
                <a:cs typeface="Arial" panose="020B0604020202020204" pitchFamily="34" charset="0"/>
              </a:rPr>
              <a:t>ESCLUSIONI</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a:xfrm>
            <a:off x="1980989" y="1579395"/>
            <a:ext cx="8224364" cy="4519878"/>
          </a:xfrm>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43</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AutoShape 3">
            <a:extLst>
              <a:ext uri="{FF2B5EF4-FFF2-40B4-BE49-F238E27FC236}">
                <a16:creationId xmlns:a16="http://schemas.microsoft.com/office/drawing/2014/main" xmlns="" id="{B74D4BFA-BE6D-45F8-81C7-5390F842320D}"/>
              </a:ext>
            </a:extLst>
          </p:cNvPr>
          <p:cNvSpPr>
            <a:spLocks noChangeArrowheads="1"/>
          </p:cNvSpPr>
          <p:nvPr/>
        </p:nvSpPr>
        <p:spPr bwMode="auto">
          <a:xfrm>
            <a:off x="2871989" y="2497953"/>
            <a:ext cx="2165396" cy="2520950"/>
          </a:xfrm>
          <a:prstGeom prst="rightArrowCallout">
            <a:avLst>
              <a:gd name="adj1" fmla="val 25000"/>
              <a:gd name="adj2" fmla="val 25000"/>
              <a:gd name="adj3" fmla="val 17611"/>
              <a:gd name="adj4" fmla="val 6666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Sono esclusi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dalla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definizione</a:t>
            </a:r>
          </a:p>
        </p:txBody>
      </p:sp>
      <p:sp>
        <p:nvSpPr>
          <p:cNvPr id="6" name="Rectangle 6">
            <a:extLst>
              <a:ext uri="{FF2B5EF4-FFF2-40B4-BE49-F238E27FC236}">
                <a16:creationId xmlns:a16="http://schemas.microsoft.com/office/drawing/2014/main" xmlns="" id="{4B10AFEA-E852-46F4-9AB8-018D250F4B89}"/>
              </a:ext>
            </a:extLst>
          </p:cNvPr>
          <p:cNvSpPr>
            <a:spLocks noChangeArrowheads="1"/>
          </p:cNvSpPr>
          <p:nvPr/>
        </p:nvSpPr>
        <p:spPr bwMode="auto">
          <a:xfrm>
            <a:off x="5231609" y="1341438"/>
            <a:ext cx="3888581" cy="122396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Le somme a titolo di recupero di aiuti di Stato</a:t>
            </a:r>
          </a:p>
        </p:txBody>
      </p:sp>
      <p:sp>
        <p:nvSpPr>
          <p:cNvPr id="7" name="Rectangle 5">
            <a:extLst>
              <a:ext uri="{FF2B5EF4-FFF2-40B4-BE49-F238E27FC236}">
                <a16:creationId xmlns:a16="http://schemas.microsoft.com/office/drawing/2014/main" xmlns="" id="{74906BEB-C831-4B7F-A85E-69EE328025E4}"/>
              </a:ext>
            </a:extLst>
          </p:cNvPr>
          <p:cNvSpPr>
            <a:spLocks noChangeArrowheads="1"/>
          </p:cNvSpPr>
          <p:nvPr/>
        </p:nvSpPr>
        <p:spPr bwMode="auto">
          <a:xfrm>
            <a:off x="5231609" y="2639467"/>
            <a:ext cx="3888581" cy="122396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 crediti derivanti da pronunce di condanna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della Corte dei Conti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 name="Rectangle 4">
            <a:extLst>
              <a:ext uri="{FF2B5EF4-FFF2-40B4-BE49-F238E27FC236}">
                <a16:creationId xmlns:a16="http://schemas.microsoft.com/office/drawing/2014/main" xmlns="" id="{8178329D-DC98-4C87-81AC-0E6F6D7D2E60}"/>
              </a:ext>
            </a:extLst>
          </p:cNvPr>
          <p:cNvSpPr>
            <a:spLocks noChangeArrowheads="1"/>
          </p:cNvSpPr>
          <p:nvPr/>
        </p:nvSpPr>
        <p:spPr bwMode="auto">
          <a:xfrm>
            <a:off x="5231609" y="3937495"/>
            <a:ext cx="3888581" cy="122396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Le multe, le ammende e le sanzioni pecuniarie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dovute a seguito di provvedimenti 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sentenze penali di condanna</a:t>
            </a:r>
          </a:p>
        </p:txBody>
      </p:sp>
      <p:sp>
        <p:nvSpPr>
          <p:cNvPr id="9" name="Rectangle 7">
            <a:extLst>
              <a:ext uri="{FF2B5EF4-FFF2-40B4-BE49-F238E27FC236}">
                <a16:creationId xmlns:a16="http://schemas.microsoft.com/office/drawing/2014/main" xmlns="" id="{FD520C45-F346-43D8-9210-5EF8319904BB}"/>
              </a:ext>
            </a:extLst>
          </p:cNvPr>
          <p:cNvSpPr>
            <a:spLocks noChangeArrowheads="1"/>
          </p:cNvSpPr>
          <p:nvPr/>
        </p:nvSpPr>
        <p:spPr bwMode="auto">
          <a:xfrm>
            <a:off x="5231609" y="5235521"/>
            <a:ext cx="3888581" cy="122396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Le sanzioni diverse da quelle irrogate per</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violazioni tributarie o contributive</a:t>
            </a:r>
          </a:p>
        </p:txBody>
      </p:sp>
    </p:spTree>
    <p:extLst>
      <p:ext uri="{BB962C8B-B14F-4D97-AF65-F5344CB8AC3E}">
        <p14:creationId xmlns:p14="http://schemas.microsoft.com/office/powerpoint/2010/main" val="9399198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CODICE DELLA STRADA</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44</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AutoShape 4">
            <a:extLst>
              <a:ext uri="{FF2B5EF4-FFF2-40B4-BE49-F238E27FC236}">
                <a16:creationId xmlns:a16="http://schemas.microsoft.com/office/drawing/2014/main" xmlns="" id="{B46ABF63-D786-4D1C-8185-BF4B452FFB36}"/>
              </a:ext>
            </a:extLst>
          </p:cNvPr>
          <p:cNvSpPr>
            <a:spLocks noChangeArrowheads="1"/>
          </p:cNvSpPr>
          <p:nvPr/>
        </p:nvSpPr>
        <p:spPr bwMode="auto">
          <a:xfrm>
            <a:off x="4862212" y="1347610"/>
            <a:ext cx="2538413" cy="2476499"/>
          </a:xfrm>
          <a:prstGeom prst="downArrowCallout">
            <a:avLst>
              <a:gd name="adj1" fmla="val 45208"/>
              <a:gd name="adj2" fmla="val 45208"/>
              <a:gd name="adj3" fmla="val 16667"/>
              <a:gd name="adj4" fmla="val 6666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Per le sanzioni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relative al codice della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strada</a:t>
            </a:r>
          </a:p>
        </p:txBody>
      </p:sp>
      <p:sp>
        <p:nvSpPr>
          <p:cNvPr id="6" name="Rectangle 5">
            <a:extLst>
              <a:ext uri="{FF2B5EF4-FFF2-40B4-BE49-F238E27FC236}">
                <a16:creationId xmlns:a16="http://schemas.microsoft.com/office/drawing/2014/main" xmlns="" id="{B4027402-CDC1-4F40-9709-A239EAAB5AB3}"/>
              </a:ext>
            </a:extLst>
          </p:cNvPr>
          <p:cNvSpPr>
            <a:spLocks noChangeArrowheads="1"/>
          </p:cNvSpPr>
          <p:nvPr/>
        </p:nvSpPr>
        <p:spPr bwMode="auto">
          <a:xfrm>
            <a:off x="4862212" y="3852939"/>
            <a:ext cx="2538413" cy="1765984"/>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La definizione si applica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limitatamente agli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interessi</a:t>
            </a:r>
          </a:p>
        </p:txBody>
      </p:sp>
    </p:spTree>
    <p:extLst>
      <p:ext uri="{BB962C8B-B14F-4D97-AF65-F5344CB8AC3E}">
        <p14:creationId xmlns:p14="http://schemas.microsoft.com/office/powerpoint/2010/main" val="41121420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F132DDD-220A-4F08-9017-0CC3346CD3E8}"/>
              </a:ext>
            </a:extLst>
          </p:cNvPr>
          <p:cNvSpPr>
            <a:spLocks noGrp="1"/>
          </p:cNvSpPr>
          <p:nvPr>
            <p:ph type="title"/>
          </p:nvPr>
        </p:nvSpPr>
        <p:spPr/>
        <p:txBody>
          <a:bodyPr/>
          <a:lstStyle/>
          <a:p>
            <a:pPr algn="ctr"/>
            <a:r>
              <a:rPr lang="it-IT" dirty="0"/>
              <a:t>PROCEDURE CONCORSUALI</a:t>
            </a:r>
          </a:p>
        </p:txBody>
      </p:sp>
      <p:sp>
        <p:nvSpPr>
          <p:cNvPr id="3" name="Segnaposto contenuto 2">
            <a:extLst>
              <a:ext uri="{FF2B5EF4-FFF2-40B4-BE49-F238E27FC236}">
                <a16:creationId xmlns:a16="http://schemas.microsoft.com/office/drawing/2014/main" xmlns="" id="{EC6CDB04-5DF9-4934-93EF-F217ACEE8BC4}"/>
              </a:ext>
            </a:extLst>
          </p:cNvPr>
          <p:cNvSpPr>
            <a:spLocks noGrp="1"/>
          </p:cNvSpPr>
          <p:nvPr>
            <p:ph idx="1"/>
          </p:nvPr>
        </p:nvSpPr>
        <p:spPr/>
        <p:txBody>
          <a:bodyPr/>
          <a:lstStyle/>
          <a:p>
            <a:pPr marL="0" indent="0">
              <a:buNone/>
            </a:pPr>
            <a:r>
              <a:rPr lang="it-IT" dirty="0"/>
              <a:t>Con riferimento ai soggetti in procedura concorsuale viene riconosciuta la prededucibilità delle somme occorrenti per la definizione. </a:t>
            </a:r>
          </a:p>
          <a:p>
            <a:pPr marL="0" indent="0">
              <a:buNone/>
            </a:pPr>
            <a:r>
              <a:rPr lang="it-IT" dirty="0"/>
              <a:t>Attraverso il richiamo degli articoli 111 e 111-bis della legge fallimentare (R.D. n. 267 del 1942) viene previsto dunque che le somme ricavate dalla liquidazione dell’attivo siano destinate, con priorità, alla definizione agevolata, conseguentemente modificando l’ordine di ripartizione dell’attivo.</a:t>
            </a:r>
          </a:p>
        </p:txBody>
      </p:sp>
    </p:spTree>
    <p:extLst>
      <p:ext uri="{BB962C8B-B14F-4D97-AF65-F5344CB8AC3E}">
        <p14:creationId xmlns:p14="http://schemas.microsoft.com/office/powerpoint/2010/main" val="6016913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ROTTAMAZIONE PRECEDENTE</a:t>
            </a:r>
          </a:p>
        </p:txBody>
      </p:sp>
      <p:sp>
        <p:nvSpPr>
          <p:cNvPr id="3" name="Segnaposto contenuto 2"/>
          <p:cNvSpPr>
            <a:spLocks noGrp="1"/>
          </p:cNvSpPr>
          <p:nvPr>
            <p:ph idx="1"/>
          </p:nvPr>
        </p:nvSpPr>
        <p:spPr>
          <a:xfrm>
            <a:off x="838200" y="1520825"/>
            <a:ext cx="10515600" cy="4351338"/>
          </a:xfrm>
        </p:spPr>
        <p:txBody>
          <a:bodyPr/>
          <a:lstStyle/>
          <a:p>
            <a:pPr marL="0" indent="0" algn="just">
              <a:buNone/>
            </a:pPr>
            <a:r>
              <a:rPr lang="it-IT" dirty="0"/>
              <a:t>Ammissione per debitori che avevano aderito alla prima rottamazione (DL n. 193/2016) ma non hanno effettuato i versamenti entro il 31.7.2017, 30.9.2017, 30.11.2017, 31.7.2018 e 30.9.2018</a:t>
            </a:r>
          </a:p>
          <a:p>
            <a:pPr marL="0" indent="0" algn="just">
              <a:buNone/>
            </a:pPr>
            <a:endParaRPr lang="it-IT" dirty="0"/>
          </a:p>
          <a:p>
            <a:pPr marL="0" indent="0" algn="just">
              <a:buNone/>
            </a:pPr>
            <a:endParaRPr lang="it-IT" dirty="0"/>
          </a:p>
          <a:p>
            <a:pPr marL="0" indent="0">
              <a:buNone/>
            </a:pPr>
            <a:endParaRPr lang="it-IT" dirty="0"/>
          </a:p>
        </p:txBody>
      </p:sp>
      <p:graphicFrame>
        <p:nvGraphicFramePr>
          <p:cNvPr id="7" name="Tabella 6"/>
          <p:cNvGraphicFramePr>
            <a:graphicFrameLocks noGrp="1"/>
          </p:cNvGraphicFramePr>
          <p:nvPr>
            <p:extLst>
              <p:ext uri="{D42A27DB-BD31-4B8C-83A1-F6EECF244321}">
                <p14:modId xmlns:p14="http://schemas.microsoft.com/office/powerpoint/2010/main" val="2718422994"/>
              </p:ext>
            </p:extLst>
          </p:nvPr>
        </p:nvGraphicFramePr>
        <p:xfrm>
          <a:off x="1581238" y="2690134"/>
          <a:ext cx="9206031" cy="3845560"/>
        </p:xfrm>
        <a:graphic>
          <a:graphicData uri="http://schemas.openxmlformats.org/drawingml/2006/table">
            <a:tbl>
              <a:tblPr firstRow="1" bandRow="1">
                <a:tableStyleId>{5940675A-B579-460E-94D1-54222C63F5DA}</a:tableStyleId>
              </a:tblPr>
              <a:tblGrid>
                <a:gridCol w="6144378">
                  <a:extLst>
                    <a:ext uri="{9D8B030D-6E8A-4147-A177-3AD203B41FA5}">
                      <a16:colId xmlns:a16="http://schemas.microsoft.com/office/drawing/2014/main" xmlns="" val="20000"/>
                    </a:ext>
                  </a:extLst>
                </a:gridCol>
                <a:gridCol w="3061653">
                  <a:extLst>
                    <a:ext uri="{9D8B030D-6E8A-4147-A177-3AD203B41FA5}">
                      <a16:colId xmlns:a16="http://schemas.microsoft.com/office/drawing/2014/main" xmlns="" val="20001"/>
                    </a:ext>
                  </a:extLst>
                </a:gridCol>
              </a:tblGrid>
              <a:tr h="370840">
                <a:tc>
                  <a:txBody>
                    <a:bodyPr/>
                    <a:lstStyle/>
                    <a:p>
                      <a:r>
                        <a:rPr lang="it-IT" dirty="0"/>
                        <a:t>Presentazione istanza</a:t>
                      </a:r>
                    </a:p>
                  </a:txBody>
                  <a:tcPr/>
                </a:tc>
                <a:tc>
                  <a:txBody>
                    <a:bodyPr/>
                    <a:lstStyle/>
                    <a:p>
                      <a:r>
                        <a:rPr lang="it-IT" dirty="0"/>
                        <a:t>Si - entro il 30.04.2019</a:t>
                      </a:r>
                    </a:p>
                  </a:txBody>
                  <a:tcPr/>
                </a:tc>
                <a:extLst>
                  <a:ext uri="{0D108BD9-81ED-4DB2-BD59-A6C34878D82A}">
                    <a16:rowId xmlns:a16="http://schemas.microsoft.com/office/drawing/2014/main" xmlns="" val="10000"/>
                  </a:ext>
                </a:extLst>
              </a:tr>
              <a:tr h="370840">
                <a:tc>
                  <a:txBody>
                    <a:bodyPr/>
                    <a:lstStyle/>
                    <a:p>
                      <a:r>
                        <a:rPr lang="it-IT" dirty="0"/>
                        <a:t>Versamenti importi dovuti per definizione</a:t>
                      </a:r>
                    </a:p>
                  </a:txBody>
                  <a:tcPr/>
                </a:tc>
                <a:tc>
                  <a:txBody>
                    <a:bodyPr/>
                    <a:lstStyle/>
                    <a:p>
                      <a:r>
                        <a:rPr lang="it-IT" dirty="0"/>
                        <a:t>Unica rata entro il 31.7.2019 ovvero in 18 rate, la prima e la seconda, pari al 10%, scadenti il 31 luglio 2019 e il 30 novembre 2019. Le restanti rate entro il 28.2, 31.5, 31.7, 30.11 di ogni anno a partire dal 2020. Dal 1° agosto 2019 con interessi del 2%</a:t>
                      </a:r>
                    </a:p>
                  </a:txBody>
                  <a:tcPr/>
                </a:tc>
                <a:extLst>
                  <a:ext uri="{0D108BD9-81ED-4DB2-BD59-A6C34878D82A}">
                    <a16:rowId xmlns:a16="http://schemas.microsoft.com/office/drawing/2014/main" xmlns="" val="10002"/>
                  </a:ext>
                </a:extLst>
              </a:tr>
              <a:tr h="370840">
                <a:tc>
                  <a:txBody>
                    <a:bodyPr/>
                    <a:lstStyle/>
                    <a:p>
                      <a:r>
                        <a:rPr lang="it-IT" dirty="0"/>
                        <a:t>Comunicazione agente della riscossione</a:t>
                      </a:r>
                    </a:p>
                  </a:txBody>
                  <a:tcPr/>
                </a:tc>
                <a:tc>
                  <a:txBody>
                    <a:bodyPr/>
                    <a:lstStyle/>
                    <a:p>
                      <a:r>
                        <a:rPr lang="it-IT" dirty="0"/>
                        <a:t>Entro il 30.6.2019 comunicazione importo per la rottamazione</a:t>
                      </a:r>
                    </a:p>
                  </a:txBody>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11690861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ROTTAMAZIONE CARTELLE DL 148/2017</a:t>
            </a:r>
          </a:p>
        </p:txBody>
      </p:sp>
      <p:sp>
        <p:nvSpPr>
          <p:cNvPr id="3" name="Segnaposto contenuto 2"/>
          <p:cNvSpPr>
            <a:spLocks noGrp="1"/>
          </p:cNvSpPr>
          <p:nvPr>
            <p:ph idx="1"/>
          </p:nvPr>
        </p:nvSpPr>
        <p:spPr>
          <a:xfrm>
            <a:off x="838200" y="1467816"/>
            <a:ext cx="10515600" cy="4351338"/>
          </a:xfrm>
        </p:spPr>
        <p:txBody>
          <a:bodyPr/>
          <a:lstStyle/>
          <a:p>
            <a:pPr marL="0" indent="0">
              <a:buNone/>
            </a:pPr>
            <a:r>
              <a:rPr lang="it-IT" dirty="0"/>
              <a:t>Ammissione per debitori con carichi pendenti dal 1.1.2017 al 30.9.2017</a:t>
            </a:r>
          </a:p>
          <a:p>
            <a:pPr marL="0" indent="0">
              <a:buNone/>
            </a:pPr>
            <a:endParaRPr lang="it-IT" dirty="0"/>
          </a:p>
        </p:txBody>
      </p:sp>
      <p:graphicFrame>
        <p:nvGraphicFramePr>
          <p:cNvPr id="7" name="Tabella 6"/>
          <p:cNvGraphicFramePr>
            <a:graphicFrameLocks noGrp="1"/>
          </p:cNvGraphicFramePr>
          <p:nvPr>
            <p:extLst/>
          </p:nvPr>
        </p:nvGraphicFramePr>
        <p:xfrm>
          <a:off x="1713761" y="1961265"/>
          <a:ext cx="8128000" cy="4759960"/>
        </p:xfrm>
        <a:graphic>
          <a:graphicData uri="http://schemas.openxmlformats.org/drawingml/2006/table">
            <a:tbl>
              <a:tblPr firstRow="1" bandRow="1">
                <a:tableStyleId>{5940675A-B579-460E-94D1-54222C63F5DA}</a:tableStyleId>
              </a:tblPr>
              <a:tblGrid>
                <a:gridCol w="5424868">
                  <a:extLst>
                    <a:ext uri="{9D8B030D-6E8A-4147-A177-3AD203B41FA5}">
                      <a16:colId xmlns:a16="http://schemas.microsoft.com/office/drawing/2014/main" xmlns="" val="20000"/>
                    </a:ext>
                  </a:extLst>
                </a:gridCol>
                <a:gridCol w="2703132">
                  <a:extLst>
                    <a:ext uri="{9D8B030D-6E8A-4147-A177-3AD203B41FA5}">
                      <a16:colId xmlns:a16="http://schemas.microsoft.com/office/drawing/2014/main" xmlns="" val="20001"/>
                    </a:ext>
                  </a:extLst>
                </a:gridCol>
              </a:tblGrid>
              <a:tr h="370840">
                <a:tc>
                  <a:txBody>
                    <a:bodyPr/>
                    <a:lstStyle/>
                    <a:p>
                      <a:r>
                        <a:rPr lang="it-IT" dirty="0"/>
                        <a:t>Presentazione istanza</a:t>
                      </a:r>
                    </a:p>
                  </a:txBody>
                  <a:tcPr/>
                </a:tc>
                <a:tc>
                  <a:txBody>
                    <a:bodyPr/>
                    <a:lstStyle/>
                    <a:p>
                      <a:r>
                        <a:rPr lang="it-IT" dirty="0"/>
                        <a:t>NO</a:t>
                      </a:r>
                    </a:p>
                  </a:txBody>
                  <a:tcPr/>
                </a:tc>
                <a:extLst>
                  <a:ext uri="{0D108BD9-81ED-4DB2-BD59-A6C34878D82A}">
                    <a16:rowId xmlns:a16="http://schemas.microsoft.com/office/drawing/2014/main" xmlns="" val="10000"/>
                  </a:ext>
                </a:extLst>
              </a:tr>
              <a:tr h="370840">
                <a:tc>
                  <a:txBody>
                    <a:bodyPr/>
                    <a:lstStyle/>
                    <a:p>
                      <a:r>
                        <a:rPr lang="it-IT" dirty="0"/>
                        <a:t>Versamenti importi dovuti per definizione</a:t>
                      </a:r>
                    </a:p>
                  </a:txBody>
                  <a:tcPr/>
                </a:tc>
                <a:tc>
                  <a:txBody>
                    <a:bodyPr/>
                    <a:lstStyle/>
                    <a:p>
                      <a:r>
                        <a:rPr lang="it-IT" dirty="0"/>
                        <a:t>Versamento entro il 7 dicembre 2018 delle rate scadute nei mesi di luglio 2018, settembre 2018 e ottobre 2018</a:t>
                      </a:r>
                    </a:p>
                  </a:txBody>
                  <a:tcPr/>
                </a:tc>
                <a:extLst>
                  <a:ext uri="{0D108BD9-81ED-4DB2-BD59-A6C34878D82A}">
                    <a16:rowId xmlns:a16="http://schemas.microsoft.com/office/drawing/2014/main" xmlns="" val="10001"/>
                  </a:ext>
                </a:extLst>
              </a:tr>
              <a:tr h="370840">
                <a:tc>
                  <a:txBody>
                    <a:bodyPr/>
                    <a:lstStyle/>
                    <a:p>
                      <a:r>
                        <a:rPr lang="it-IT" dirty="0"/>
                        <a:t>Versamento rate scadenti il 30 novembre 2018 e 28 febbraio 2019</a:t>
                      </a:r>
                    </a:p>
                  </a:txBody>
                  <a:tcPr/>
                </a:tc>
                <a:tc>
                  <a:txBody>
                    <a:bodyPr/>
                    <a:lstStyle/>
                    <a:p>
                      <a:r>
                        <a:rPr lang="it-IT" dirty="0"/>
                        <a:t>Pagamento in 10 rate consecutive di pari importo con scadenza 31 luglio e 30 novembre di ciascun anno a decorrere dal 1°.8.2019 con interessi allo 0,3%</a:t>
                      </a:r>
                    </a:p>
                  </a:txBody>
                  <a:tcPr/>
                </a:tc>
                <a:extLst>
                  <a:ext uri="{0D108BD9-81ED-4DB2-BD59-A6C34878D82A}">
                    <a16:rowId xmlns:a16="http://schemas.microsoft.com/office/drawing/2014/main" xmlns="" val="10002"/>
                  </a:ext>
                </a:extLst>
              </a:tr>
              <a:tr h="370840">
                <a:tc>
                  <a:txBody>
                    <a:bodyPr/>
                    <a:lstStyle/>
                    <a:p>
                      <a:r>
                        <a:rPr lang="it-IT" dirty="0"/>
                        <a:t>Comunicazione agente della riscossione</a:t>
                      </a:r>
                    </a:p>
                  </a:txBody>
                  <a:tcPr/>
                </a:tc>
                <a:tc>
                  <a:txBody>
                    <a:bodyPr/>
                    <a:lstStyle/>
                    <a:p>
                      <a:r>
                        <a:rPr lang="it-IT" dirty="0"/>
                        <a:t>Entro il 30.6.2019 comunicazione importo dovuto per le residue rate</a:t>
                      </a:r>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5351850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ROTTAMAZIONE CARTELLE DL N. 148/2017</a:t>
            </a:r>
          </a:p>
        </p:txBody>
      </p:sp>
      <p:sp>
        <p:nvSpPr>
          <p:cNvPr id="3" name="Segnaposto contenuto 2"/>
          <p:cNvSpPr>
            <a:spLocks noGrp="1"/>
          </p:cNvSpPr>
          <p:nvPr>
            <p:ph idx="1"/>
          </p:nvPr>
        </p:nvSpPr>
        <p:spPr>
          <a:xfrm>
            <a:off x="838200" y="1465401"/>
            <a:ext cx="10515600" cy="4351338"/>
          </a:xfrm>
        </p:spPr>
        <p:txBody>
          <a:bodyPr/>
          <a:lstStyle/>
          <a:p>
            <a:pPr marL="0" indent="0" algn="just">
              <a:buNone/>
            </a:pPr>
            <a:r>
              <a:rPr lang="it-IT" dirty="0"/>
              <a:t>Ammissione per debitori per carichi pendenti dal 1.1.2000 al 31.12.2016</a:t>
            </a:r>
          </a:p>
          <a:p>
            <a:pPr marL="0" indent="0">
              <a:buNone/>
            </a:pPr>
            <a:endParaRPr lang="it-IT" dirty="0"/>
          </a:p>
        </p:txBody>
      </p:sp>
      <p:graphicFrame>
        <p:nvGraphicFramePr>
          <p:cNvPr id="7" name="Tabella 6"/>
          <p:cNvGraphicFramePr>
            <a:graphicFrameLocks noGrp="1"/>
          </p:cNvGraphicFramePr>
          <p:nvPr>
            <p:extLst/>
          </p:nvPr>
        </p:nvGraphicFramePr>
        <p:xfrm>
          <a:off x="940904" y="2279317"/>
          <a:ext cx="9395791" cy="4510613"/>
        </p:xfrm>
        <a:graphic>
          <a:graphicData uri="http://schemas.openxmlformats.org/drawingml/2006/table">
            <a:tbl>
              <a:tblPr firstRow="1" bandRow="1">
                <a:tableStyleId>{5940675A-B579-460E-94D1-54222C63F5DA}</a:tableStyleId>
              </a:tblPr>
              <a:tblGrid>
                <a:gridCol w="6271029">
                  <a:extLst>
                    <a:ext uri="{9D8B030D-6E8A-4147-A177-3AD203B41FA5}">
                      <a16:colId xmlns:a16="http://schemas.microsoft.com/office/drawing/2014/main" xmlns="" val="20000"/>
                    </a:ext>
                  </a:extLst>
                </a:gridCol>
                <a:gridCol w="3124762">
                  <a:extLst>
                    <a:ext uri="{9D8B030D-6E8A-4147-A177-3AD203B41FA5}">
                      <a16:colId xmlns:a16="http://schemas.microsoft.com/office/drawing/2014/main" xmlns="" val="20001"/>
                    </a:ext>
                  </a:extLst>
                </a:gridCol>
              </a:tblGrid>
              <a:tr h="349238">
                <a:tc>
                  <a:txBody>
                    <a:bodyPr/>
                    <a:lstStyle/>
                    <a:p>
                      <a:r>
                        <a:rPr lang="it-IT" dirty="0"/>
                        <a:t>Presentazione istanza</a:t>
                      </a:r>
                    </a:p>
                  </a:txBody>
                  <a:tcPr/>
                </a:tc>
                <a:tc>
                  <a:txBody>
                    <a:bodyPr/>
                    <a:lstStyle/>
                    <a:p>
                      <a:r>
                        <a:rPr lang="it-IT" dirty="0"/>
                        <a:t>NO</a:t>
                      </a:r>
                    </a:p>
                  </a:txBody>
                  <a:tcPr/>
                </a:tc>
                <a:extLst>
                  <a:ext uri="{0D108BD9-81ED-4DB2-BD59-A6C34878D82A}">
                    <a16:rowId xmlns:a16="http://schemas.microsoft.com/office/drawing/2014/main" xmlns="" val="10000"/>
                  </a:ext>
                </a:extLst>
              </a:tr>
              <a:tr h="3230453">
                <a:tc>
                  <a:txBody>
                    <a:bodyPr/>
                    <a:lstStyle/>
                    <a:p>
                      <a:r>
                        <a:rPr lang="it-IT" dirty="0"/>
                        <a:t>Versamenti importi dovuti per definizione</a:t>
                      </a:r>
                    </a:p>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(In precedenza </a:t>
                      </a:r>
                      <a:r>
                        <a:rPr kumimoji="0" lang="it-IT" sz="1800" b="0" i="0" u="none" strike="noStrike" kern="1200" cap="none" spc="0" normalizeH="0" baseline="0" noProof="0" dirty="0">
                          <a:ln>
                            <a:noFill/>
                          </a:ln>
                          <a:solidFill>
                            <a:prstClr val="black"/>
                          </a:solidFill>
                          <a:effectLst/>
                          <a:uLnTx/>
                          <a:uFillTx/>
                          <a:latin typeface="+mn-lt"/>
                          <a:ea typeface="+mn-ea"/>
                          <a:cs typeface="+mn-cs"/>
                        </a:rPr>
                        <a:t>unica soluzione o massimo 3 rate di cui l’80% nei mesi di ottobre e novembre 2018 e il 20% entro febbraio 2019)</a:t>
                      </a:r>
                    </a:p>
                    <a:p>
                      <a:endParaRPr lang="it-IT"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mn-lt"/>
                          <a:ea typeface="+mn-ea"/>
                          <a:cs typeface="+mn-cs"/>
                        </a:rPr>
                        <a:t>Versamento entro il 7 dicembre 2018 della rata scaduta nel mese di ottobre 2018. Pagamento delle rate di novembre 2018 e febbraio 2019  in 10 rate consecutive di pari importo con scadenza 31 luglio e 30 novembre di ciascun anno a decorrere dal 1° agosto 2019 con interessi allo 0,3%</a:t>
                      </a:r>
                    </a:p>
                  </a:txBody>
                  <a:tcPr/>
                </a:tc>
                <a:extLst>
                  <a:ext uri="{0D108BD9-81ED-4DB2-BD59-A6C34878D82A}">
                    <a16:rowId xmlns:a16="http://schemas.microsoft.com/office/drawing/2014/main" xmlns="" val="10001"/>
                  </a:ext>
                </a:extLst>
              </a:tr>
              <a:tr h="873095">
                <a:tc>
                  <a:txBody>
                    <a:bodyPr/>
                    <a:lstStyle/>
                    <a:p>
                      <a:r>
                        <a:rPr lang="it-IT" dirty="0"/>
                        <a:t>Comunicazione agente della riscossione</a:t>
                      </a:r>
                    </a:p>
                  </a:txBody>
                  <a:tcPr/>
                </a:tc>
                <a:tc>
                  <a:txBody>
                    <a:bodyPr/>
                    <a:lstStyle/>
                    <a:p>
                      <a:r>
                        <a:rPr lang="it-IT" dirty="0"/>
                        <a:t>Entro il 30.6.2019 </a:t>
                      </a:r>
                      <a:r>
                        <a:rPr kumimoji="0" lang="it-IT" sz="1800" b="0" i="0" u="none" strike="noStrike" kern="1200" cap="none" spc="0" normalizeH="0" baseline="0" noProof="0" dirty="0">
                          <a:ln>
                            <a:noFill/>
                          </a:ln>
                          <a:solidFill>
                            <a:prstClr val="black"/>
                          </a:solidFill>
                          <a:effectLst/>
                          <a:uLnTx/>
                          <a:uFillTx/>
                          <a:latin typeface="+mn-lt"/>
                          <a:ea typeface="+mn-ea"/>
                          <a:cs typeface="+mn-cs"/>
                        </a:rPr>
                        <a:t>comunicazione importo dovuto per le residue rate</a:t>
                      </a:r>
                      <a:endParaRPr lang="it-IT" dirty="0"/>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2537417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ROTTAMAZIONE CARTELLE DL N. 148/2017</a:t>
            </a:r>
          </a:p>
        </p:txBody>
      </p:sp>
      <p:sp>
        <p:nvSpPr>
          <p:cNvPr id="3" name="Segnaposto contenuto 2"/>
          <p:cNvSpPr>
            <a:spLocks noGrp="1"/>
          </p:cNvSpPr>
          <p:nvPr>
            <p:ph idx="1"/>
          </p:nvPr>
        </p:nvSpPr>
        <p:spPr/>
        <p:txBody>
          <a:bodyPr/>
          <a:lstStyle/>
          <a:p>
            <a:pPr marL="0" indent="0">
              <a:buNone/>
            </a:pPr>
            <a:r>
              <a:rPr lang="it-IT" dirty="0"/>
              <a:t>Ammissione per debitori con piani di rateazione al 24.10.2016 e rate non pagate con scadenza dal 1.10.2016 al 31.12.2016</a:t>
            </a:r>
          </a:p>
          <a:p>
            <a:pPr marL="0" indent="0">
              <a:buNone/>
            </a:pPr>
            <a:endParaRPr lang="it-IT" dirty="0"/>
          </a:p>
        </p:txBody>
      </p:sp>
      <p:graphicFrame>
        <p:nvGraphicFramePr>
          <p:cNvPr id="7" name="Tabella 6"/>
          <p:cNvGraphicFramePr>
            <a:graphicFrameLocks noGrp="1"/>
          </p:cNvGraphicFramePr>
          <p:nvPr>
            <p:extLst>
              <p:ext uri="{D42A27DB-BD31-4B8C-83A1-F6EECF244321}">
                <p14:modId xmlns:p14="http://schemas.microsoft.com/office/powerpoint/2010/main" val="3146418271"/>
              </p:ext>
            </p:extLst>
          </p:nvPr>
        </p:nvGraphicFramePr>
        <p:xfrm>
          <a:off x="734291" y="2690134"/>
          <a:ext cx="10127673" cy="3942080"/>
        </p:xfrm>
        <a:graphic>
          <a:graphicData uri="http://schemas.openxmlformats.org/drawingml/2006/table">
            <a:tbl>
              <a:tblPr firstRow="1" bandRow="1">
                <a:tableStyleId>{5940675A-B579-460E-94D1-54222C63F5DA}</a:tableStyleId>
              </a:tblPr>
              <a:tblGrid>
                <a:gridCol w="6759509">
                  <a:extLst>
                    <a:ext uri="{9D8B030D-6E8A-4147-A177-3AD203B41FA5}">
                      <a16:colId xmlns:a16="http://schemas.microsoft.com/office/drawing/2014/main" xmlns="" val="20000"/>
                    </a:ext>
                  </a:extLst>
                </a:gridCol>
                <a:gridCol w="3368164">
                  <a:extLst>
                    <a:ext uri="{9D8B030D-6E8A-4147-A177-3AD203B41FA5}">
                      <a16:colId xmlns:a16="http://schemas.microsoft.com/office/drawing/2014/main" xmlns="" val="20001"/>
                    </a:ext>
                  </a:extLst>
                </a:gridCol>
              </a:tblGrid>
              <a:tr h="370840">
                <a:tc>
                  <a:txBody>
                    <a:bodyPr/>
                    <a:lstStyle/>
                    <a:p>
                      <a:r>
                        <a:rPr lang="it-IT" dirty="0"/>
                        <a:t>Presentazione istanza</a:t>
                      </a:r>
                    </a:p>
                  </a:txBody>
                  <a:tcPr/>
                </a:tc>
                <a:tc>
                  <a:txBody>
                    <a:bodyPr/>
                    <a:lstStyle/>
                    <a:p>
                      <a:r>
                        <a:rPr lang="it-IT" dirty="0"/>
                        <a:t>Si - entro il 30.4.2019</a:t>
                      </a:r>
                    </a:p>
                  </a:txBody>
                  <a:tcPr/>
                </a:tc>
                <a:extLst>
                  <a:ext uri="{0D108BD9-81ED-4DB2-BD59-A6C34878D82A}">
                    <a16:rowId xmlns:a16="http://schemas.microsoft.com/office/drawing/2014/main" xmlns="" val="10000"/>
                  </a:ext>
                </a:extLst>
              </a:tr>
              <a:tr h="370840">
                <a:tc>
                  <a:txBody>
                    <a:bodyPr/>
                    <a:lstStyle/>
                    <a:p>
                      <a:r>
                        <a:rPr lang="it-IT" dirty="0"/>
                        <a:t>Versamento rate scadute rateazione al 24.10.2016</a:t>
                      </a:r>
                    </a:p>
                  </a:txBody>
                  <a:tcPr/>
                </a:tc>
                <a:tc>
                  <a:txBody>
                    <a:bodyPr/>
                    <a:lstStyle/>
                    <a:p>
                      <a:r>
                        <a:rPr lang="it-IT" dirty="0"/>
                        <a:t>Non previsto</a:t>
                      </a:r>
                    </a:p>
                  </a:txBody>
                  <a:tcPr/>
                </a:tc>
                <a:extLst>
                  <a:ext uri="{0D108BD9-81ED-4DB2-BD59-A6C34878D82A}">
                    <a16:rowId xmlns:a16="http://schemas.microsoft.com/office/drawing/2014/main" xmlns="" val="10001"/>
                  </a:ext>
                </a:extLst>
              </a:tr>
              <a:tr h="370840">
                <a:tc>
                  <a:txBody>
                    <a:bodyPr/>
                    <a:lstStyle/>
                    <a:p>
                      <a:r>
                        <a:rPr lang="it-IT" dirty="0"/>
                        <a:t>Versamenti importi dovuti per definizione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mn-lt"/>
                          <a:ea typeface="+mn-ea"/>
                          <a:cs typeface="+mn-cs"/>
                        </a:rPr>
                        <a:t>Unica rata entro il 31.7.2019 ovvero in 18 rate, la prima e la seconda, pari al 10%, scadenti il 31 luglio 2019 e il 30 novembre 2019. Le restanti rate entro il 28.2, 31.5, 31.7, 30.11 di ogni anno a partire dal 2020. Dal 1° agosto 2019 con interessi del 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a16="http://schemas.microsoft.com/office/drawing/2014/main" xmlns="" val="10002"/>
                  </a:ext>
                </a:extLst>
              </a:tr>
              <a:tr h="370840">
                <a:tc>
                  <a:txBody>
                    <a:bodyPr/>
                    <a:lstStyle/>
                    <a:p>
                      <a:r>
                        <a:rPr lang="it-IT" dirty="0"/>
                        <a:t>Comunicazione agente della riscossione</a:t>
                      </a:r>
                    </a:p>
                  </a:txBody>
                  <a:tcPr/>
                </a:tc>
                <a:tc>
                  <a:txBody>
                    <a:bodyPr/>
                    <a:lstStyle/>
                    <a:p>
                      <a:r>
                        <a:rPr lang="it-IT" dirty="0"/>
                        <a:t>Entro il 30.6.2019 comunicazione importo per la rottamazione</a:t>
                      </a:r>
                    </a:p>
                  </a:txBody>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2064092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IL LIMITE </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5</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ctangle 4">
            <a:extLst>
              <a:ext uri="{FF2B5EF4-FFF2-40B4-BE49-F238E27FC236}">
                <a16:creationId xmlns:a16="http://schemas.microsoft.com/office/drawing/2014/main" xmlns="" id="{489416D7-C8CE-48F4-97A9-ED1AB29F7463}"/>
              </a:ext>
            </a:extLst>
          </p:cNvPr>
          <p:cNvSpPr>
            <a:spLocks noChangeArrowheads="1"/>
          </p:cNvSpPr>
          <p:nvPr/>
        </p:nvSpPr>
        <p:spPr bwMode="auto">
          <a:xfrm>
            <a:off x="4475561" y="1557341"/>
            <a:ext cx="2755106" cy="1584325"/>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Sussiste una grave 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comprovata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situazione di difficoltà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economica qualora </a:t>
            </a:r>
          </a:p>
        </p:txBody>
      </p:sp>
      <p:sp>
        <p:nvSpPr>
          <p:cNvPr id="6" name="AutoShape 5">
            <a:extLst>
              <a:ext uri="{FF2B5EF4-FFF2-40B4-BE49-F238E27FC236}">
                <a16:creationId xmlns:a16="http://schemas.microsoft.com/office/drawing/2014/main" xmlns="" id="{7B6726B5-4D31-4C16-81F4-3EF653482EFD}"/>
              </a:ext>
            </a:extLst>
          </p:cNvPr>
          <p:cNvSpPr>
            <a:spLocks noChangeArrowheads="1"/>
          </p:cNvSpPr>
          <p:nvPr/>
        </p:nvSpPr>
        <p:spPr bwMode="auto">
          <a:xfrm>
            <a:off x="3342087" y="2636841"/>
            <a:ext cx="982265" cy="2376487"/>
          </a:xfrm>
          <a:prstGeom prst="curvedRightArrow">
            <a:avLst>
              <a:gd name="adj1" fmla="val 39853"/>
              <a:gd name="adj2" fmla="val 72582"/>
              <a:gd name="adj3" fmla="val 31819"/>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Calibri" panose="020F0502020204030204"/>
              <a:ea typeface="+mn-ea"/>
              <a:cs typeface="+mn-cs"/>
            </a:endParaRPr>
          </a:p>
        </p:txBody>
      </p:sp>
      <p:sp>
        <p:nvSpPr>
          <p:cNvPr id="7" name="AutoShape 6">
            <a:extLst>
              <a:ext uri="{FF2B5EF4-FFF2-40B4-BE49-F238E27FC236}">
                <a16:creationId xmlns:a16="http://schemas.microsoft.com/office/drawing/2014/main" xmlns="" id="{5B3899F6-1E4F-42E8-81F6-FD70D0DD93F6}"/>
              </a:ext>
            </a:extLst>
          </p:cNvPr>
          <p:cNvSpPr>
            <a:spLocks noChangeArrowheads="1"/>
          </p:cNvSpPr>
          <p:nvPr/>
        </p:nvSpPr>
        <p:spPr bwMode="auto">
          <a:xfrm>
            <a:off x="7392591" y="2636841"/>
            <a:ext cx="1089422" cy="2447925"/>
          </a:xfrm>
          <a:prstGeom prst="curvedLeftArrow">
            <a:avLst>
              <a:gd name="adj1" fmla="val 33643"/>
              <a:gd name="adj2" fmla="val 67410"/>
              <a:gd name="adj3" fmla="val 31602"/>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xmlns="" id="{B4C560B0-B7F2-4A15-8C1C-4B9CBDD0B1D3}"/>
              </a:ext>
            </a:extLst>
          </p:cNvPr>
          <p:cNvSpPr>
            <a:spLocks noChangeArrowheads="1"/>
          </p:cNvSpPr>
          <p:nvPr/>
        </p:nvSpPr>
        <p:spPr bwMode="auto">
          <a:xfrm>
            <a:off x="4392770" y="3789362"/>
            <a:ext cx="2945053" cy="228013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L’Indicatore della Situazione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Economica Equivalente (ISEE)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del nucleo familiare non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sia superiore ad 20.000 euro.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p>
        </p:txBody>
      </p:sp>
    </p:spTree>
    <p:extLst>
      <p:ext uri="{BB962C8B-B14F-4D97-AF65-F5344CB8AC3E}">
        <p14:creationId xmlns:p14="http://schemas.microsoft.com/office/powerpoint/2010/main" val="18760506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ROTTAMAZIONE CARTELLE DL 148/2017</a:t>
            </a:r>
          </a:p>
        </p:txBody>
      </p:sp>
      <p:sp>
        <p:nvSpPr>
          <p:cNvPr id="3" name="Segnaposto contenuto 2"/>
          <p:cNvSpPr>
            <a:spLocks noGrp="1"/>
          </p:cNvSpPr>
          <p:nvPr>
            <p:ph idx="1"/>
          </p:nvPr>
        </p:nvSpPr>
        <p:spPr>
          <a:xfrm>
            <a:off x="838200" y="1467816"/>
            <a:ext cx="10515600" cy="4351338"/>
          </a:xfrm>
        </p:spPr>
        <p:txBody>
          <a:bodyPr/>
          <a:lstStyle/>
          <a:p>
            <a:pPr marL="0" indent="0">
              <a:buNone/>
            </a:pPr>
            <a:r>
              <a:rPr lang="it-IT" dirty="0"/>
              <a:t>Ammissione per debitori con carichi pendenti dal 1.1.2017 al 30.9.2017</a:t>
            </a:r>
          </a:p>
          <a:p>
            <a:pPr marL="0" indent="0">
              <a:buNone/>
            </a:pPr>
            <a:endParaRPr lang="it-IT" dirty="0"/>
          </a:p>
        </p:txBody>
      </p:sp>
      <p:graphicFrame>
        <p:nvGraphicFramePr>
          <p:cNvPr id="7" name="Tabella 6"/>
          <p:cNvGraphicFramePr>
            <a:graphicFrameLocks noGrp="1"/>
          </p:cNvGraphicFramePr>
          <p:nvPr>
            <p:extLst>
              <p:ext uri="{D42A27DB-BD31-4B8C-83A1-F6EECF244321}">
                <p14:modId xmlns:p14="http://schemas.microsoft.com/office/powerpoint/2010/main" val="3028847514"/>
              </p:ext>
            </p:extLst>
          </p:nvPr>
        </p:nvGraphicFramePr>
        <p:xfrm>
          <a:off x="997527" y="1961265"/>
          <a:ext cx="10155382" cy="4211320"/>
        </p:xfrm>
        <a:graphic>
          <a:graphicData uri="http://schemas.openxmlformats.org/drawingml/2006/table">
            <a:tbl>
              <a:tblPr firstRow="1" bandRow="1">
                <a:tableStyleId>{5940675A-B579-460E-94D1-54222C63F5DA}</a:tableStyleId>
              </a:tblPr>
              <a:tblGrid>
                <a:gridCol w="6778003">
                  <a:extLst>
                    <a:ext uri="{9D8B030D-6E8A-4147-A177-3AD203B41FA5}">
                      <a16:colId xmlns:a16="http://schemas.microsoft.com/office/drawing/2014/main" xmlns="" val="20000"/>
                    </a:ext>
                  </a:extLst>
                </a:gridCol>
                <a:gridCol w="3377379">
                  <a:extLst>
                    <a:ext uri="{9D8B030D-6E8A-4147-A177-3AD203B41FA5}">
                      <a16:colId xmlns:a16="http://schemas.microsoft.com/office/drawing/2014/main" xmlns="" val="20001"/>
                    </a:ext>
                  </a:extLst>
                </a:gridCol>
              </a:tblGrid>
              <a:tr h="370840">
                <a:tc>
                  <a:txBody>
                    <a:bodyPr/>
                    <a:lstStyle/>
                    <a:p>
                      <a:r>
                        <a:rPr lang="it-IT" dirty="0"/>
                        <a:t>Presentazione istanza</a:t>
                      </a:r>
                    </a:p>
                  </a:txBody>
                  <a:tcPr/>
                </a:tc>
                <a:tc>
                  <a:txBody>
                    <a:bodyPr/>
                    <a:lstStyle/>
                    <a:p>
                      <a:r>
                        <a:rPr lang="it-IT" dirty="0"/>
                        <a:t>SI- entro il 30.4.2019</a:t>
                      </a:r>
                    </a:p>
                  </a:txBody>
                  <a:tcPr/>
                </a:tc>
                <a:extLst>
                  <a:ext uri="{0D108BD9-81ED-4DB2-BD59-A6C34878D82A}">
                    <a16:rowId xmlns:a16="http://schemas.microsoft.com/office/drawing/2014/main" xmlns="" val="10000"/>
                  </a:ext>
                </a:extLst>
              </a:tr>
              <a:tr h="370840">
                <a:tc>
                  <a:txBody>
                    <a:bodyPr/>
                    <a:lstStyle/>
                    <a:p>
                      <a:r>
                        <a:rPr lang="it-IT" dirty="0"/>
                        <a:t>Versamenti non effettuati</a:t>
                      </a:r>
                    </a:p>
                  </a:txBody>
                  <a:tcPr/>
                </a:tc>
                <a:tc>
                  <a:txBody>
                    <a:bodyPr/>
                    <a:lstStyle/>
                    <a:p>
                      <a:r>
                        <a:rPr lang="it-IT" dirty="0"/>
                        <a:t>Rate scadute nei mesi di luglio 2018, settembre 2018 e ottobre 2018 non versate entro il 7 dicembre 2018</a:t>
                      </a:r>
                    </a:p>
                  </a:txBody>
                  <a:tcPr/>
                </a:tc>
                <a:extLst>
                  <a:ext uri="{0D108BD9-81ED-4DB2-BD59-A6C34878D82A}">
                    <a16:rowId xmlns:a16="http://schemas.microsoft.com/office/drawing/2014/main" xmlns=""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mn-lt"/>
                          <a:ea typeface="+mn-ea"/>
                          <a:cs typeface="+mn-cs"/>
                        </a:rPr>
                        <a:t>Versamenti importi dovuti per definizione</a:t>
                      </a:r>
                    </a:p>
                    <a:p>
                      <a:endParaRPr lang="it-IT" dirty="0"/>
                    </a:p>
                  </a:txBody>
                  <a:tcPr/>
                </a:tc>
                <a:tc>
                  <a:txBody>
                    <a:bodyPr/>
                    <a:lstStyle/>
                    <a:p>
                      <a:r>
                        <a:rPr lang="it-IT" dirty="0"/>
                        <a:t>Versamento in un’unica soluzione entro il 31.7.2019 o in 10 rate consecutive scadenti le prime due il 31.7.2019 e 30.11.2019 le restanti 8 il 28.2, il 31.5, il 31.7 e il 30.11 degli anni 2020 e 2021</a:t>
                      </a:r>
                    </a:p>
                  </a:txBody>
                  <a:tcPr/>
                </a:tc>
                <a:extLst>
                  <a:ext uri="{0D108BD9-81ED-4DB2-BD59-A6C34878D82A}">
                    <a16:rowId xmlns:a16="http://schemas.microsoft.com/office/drawing/2014/main" xmlns="" val="10002"/>
                  </a:ext>
                </a:extLst>
              </a:tr>
              <a:tr h="370840">
                <a:tc>
                  <a:txBody>
                    <a:bodyPr/>
                    <a:lstStyle/>
                    <a:p>
                      <a:r>
                        <a:rPr lang="it-IT" dirty="0"/>
                        <a:t>Comunicazione agente della riscossione</a:t>
                      </a:r>
                    </a:p>
                  </a:txBody>
                  <a:tcPr/>
                </a:tc>
                <a:tc>
                  <a:txBody>
                    <a:bodyPr/>
                    <a:lstStyle/>
                    <a:p>
                      <a:r>
                        <a:rPr lang="it-IT" dirty="0"/>
                        <a:t>Entro il 30.6.2019 comunicazione importo dovuto per le residue rate</a:t>
                      </a:r>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5017842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DEFINIZIONE RISORSE UE</a:t>
            </a:r>
          </a:p>
        </p:txBody>
      </p:sp>
    </p:spTree>
    <p:extLst>
      <p:ext uri="{BB962C8B-B14F-4D97-AF65-F5344CB8AC3E}">
        <p14:creationId xmlns:p14="http://schemas.microsoft.com/office/powerpoint/2010/main" val="16878095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CARICHI OGGETTO DELLA DEFINIZIONE</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52</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AutoShape 4">
            <a:extLst>
              <a:ext uri="{FF2B5EF4-FFF2-40B4-BE49-F238E27FC236}">
                <a16:creationId xmlns:a16="http://schemas.microsoft.com/office/drawing/2014/main" xmlns="" id="{B46ABF63-D786-4D1C-8185-BF4B452FFB36}"/>
              </a:ext>
            </a:extLst>
          </p:cNvPr>
          <p:cNvSpPr>
            <a:spLocks noChangeArrowheads="1"/>
          </p:cNvSpPr>
          <p:nvPr/>
        </p:nvSpPr>
        <p:spPr bwMode="auto">
          <a:xfrm>
            <a:off x="4862212" y="1347610"/>
            <a:ext cx="2538413" cy="2476499"/>
          </a:xfrm>
          <a:prstGeom prst="downArrowCallout">
            <a:avLst>
              <a:gd name="adj1" fmla="val 45208"/>
              <a:gd name="adj2" fmla="val 45208"/>
              <a:gd name="adj3" fmla="val 16667"/>
              <a:gd name="adj4" fmla="val 6666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 debiti per carichi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affidati agli agenti della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riscossione dal</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1.1.2000 al 31.12.2017</a:t>
            </a:r>
          </a:p>
        </p:txBody>
      </p:sp>
      <p:sp>
        <p:nvSpPr>
          <p:cNvPr id="6" name="Rectangle 5">
            <a:extLst>
              <a:ext uri="{FF2B5EF4-FFF2-40B4-BE49-F238E27FC236}">
                <a16:creationId xmlns:a16="http://schemas.microsoft.com/office/drawing/2014/main" xmlns="" id="{B4027402-CDC1-4F40-9709-A239EAAB5AB3}"/>
              </a:ext>
            </a:extLst>
          </p:cNvPr>
          <p:cNvSpPr>
            <a:spLocks noChangeArrowheads="1"/>
          </p:cNvSpPr>
          <p:nvPr/>
        </p:nvSpPr>
        <p:spPr bwMode="auto">
          <a:xfrm>
            <a:off x="4862212" y="3852939"/>
            <a:ext cx="2538413" cy="1765984"/>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Sono definibili se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riguardano risorse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tradizionali UE e IVA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all’importazione</a:t>
            </a:r>
          </a:p>
        </p:txBody>
      </p:sp>
    </p:spTree>
    <p:extLst>
      <p:ext uri="{BB962C8B-B14F-4D97-AF65-F5344CB8AC3E}">
        <p14:creationId xmlns:p14="http://schemas.microsoft.com/office/powerpoint/2010/main" val="34900688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a:xfrm>
            <a:off x="835371" y="44048"/>
            <a:ext cx="10515600" cy="1325563"/>
          </a:xfrm>
        </p:spPr>
        <p:txBody>
          <a:bodyPr>
            <a:normAutofit/>
          </a:bodyPr>
          <a:lstStyle/>
          <a:p>
            <a:pPr algn="ctr">
              <a:defRPr/>
            </a:pPr>
            <a:r>
              <a:rPr lang="it-IT" sz="3200" dirty="0">
                <a:latin typeface="Arial" panose="020B0604020202020204" pitchFamily="34" charset="0"/>
                <a:cs typeface="Arial" panose="020B0604020202020204" pitchFamily="34" charset="0"/>
              </a:rPr>
              <a:t>ADEMPIMENTI</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a:xfrm>
            <a:off x="1980989" y="1579395"/>
            <a:ext cx="8224364" cy="4519878"/>
          </a:xfrm>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53</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AutoShape 3">
            <a:extLst>
              <a:ext uri="{FF2B5EF4-FFF2-40B4-BE49-F238E27FC236}">
                <a16:creationId xmlns:a16="http://schemas.microsoft.com/office/drawing/2014/main" xmlns="" id="{B74D4BFA-BE6D-45F8-81C7-5390F842320D}"/>
              </a:ext>
            </a:extLst>
          </p:cNvPr>
          <p:cNvSpPr>
            <a:spLocks noChangeArrowheads="1"/>
          </p:cNvSpPr>
          <p:nvPr/>
        </p:nvSpPr>
        <p:spPr bwMode="auto">
          <a:xfrm>
            <a:off x="2871989" y="2497953"/>
            <a:ext cx="2165396" cy="2520950"/>
          </a:xfrm>
          <a:prstGeom prst="rightArrowCallout">
            <a:avLst>
              <a:gd name="adj1" fmla="val 25000"/>
              <a:gd name="adj2" fmla="val 25000"/>
              <a:gd name="adj3" fmla="val 17611"/>
              <a:gd name="adj4" fmla="val 6666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Il procedimento</a:t>
            </a:r>
          </a:p>
        </p:txBody>
      </p:sp>
      <p:sp>
        <p:nvSpPr>
          <p:cNvPr id="6" name="Rectangle 6">
            <a:extLst>
              <a:ext uri="{FF2B5EF4-FFF2-40B4-BE49-F238E27FC236}">
                <a16:creationId xmlns:a16="http://schemas.microsoft.com/office/drawing/2014/main" xmlns="" id="{4B10AFEA-E852-46F4-9AB8-018D250F4B89}"/>
              </a:ext>
            </a:extLst>
          </p:cNvPr>
          <p:cNvSpPr>
            <a:spLocks noChangeArrowheads="1"/>
          </p:cNvSpPr>
          <p:nvPr/>
        </p:nvSpPr>
        <p:spPr bwMode="auto">
          <a:xfrm>
            <a:off x="5231609" y="1341438"/>
            <a:ext cx="3888581" cy="122396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Per le risorse UE in aggiunta al capitale,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interessi e aggio si pagano dal 1.5.2016 al</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31.7.2019 anche gli interessi di mora.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Dal 1.8.2019 si corrispondono gli interessi al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2%</a:t>
            </a:r>
          </a:p>
        </p:txBody>
      </p:sp>
      <p:sp>
        <p:nvSpPr>
          <p:cNvPr id="7" name="Rectangle 5">
            <a:extLst>
              <a:ext uri="{FF2B5EF4-FFF2-40B4-BE49-F238E27FC236}">
                <a16:creationId xmlns:a16="http://schemas.microsoft.com/office/drawing/2014/main" xmlns="" id="{74906BEB-C831-4B7F-A85E-69EE328025E4}"/>
              </a:ext>
            </a:extLst>
          </p:cNvPr>
          <p:cNvSpPr>
            <a:spLocks noChangeArrowheads="1"/>
          </p:cNvSpPr>
          <p:nvPr/>
        </p:nvSpPr>
        <p:spPr bwMode="auto">
          <a:xfrm>
            <a:off x="5231609" y="2639467"/>
            <a:ext cx="3888581" cy="122396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Entro il 31.5.2019 l’agente della riscossione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trasmette l’elenco dei singoli carichi compresi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nella definizione all’Agenzia delle dogane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 dei monopoli la quale comunicherà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entro il 15.6.2019  all’agente della riscossione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l’importo degli interessi di mora</a:t>
            </a:r>
          </a:p>
        </p:txBody>
      </p:sp>
      <p:sp>
        <p:nvSpPr>
          <p:cNvPr id="8" name="Rectangle 4">
            <a:extLst>
              <a:ext uri="{FF2B5EF4-FFF2-40B4-BE49-F238E27FC236}">
                <a16:creationId xmlns:a16="http://schemas.microsoft.com/office/drawing/2014/main" xmlns="" id="{8178329D-DC98-4C87-81AC-0E6F6D7D2E60}"/>
              </a:ext>
            </a:extLst>
          </p:cNvPr>
          <p:cNvSpPr>
            <a:spLocks noChangeArrowheads="1"/>
          </p:cNvSpPr>
          <p:nvPr/>
        </p:nvSpPr>
        <p:spPr bwMode="auto">
          <a:xfrm>
            <a:off x="5231609" y="3937495"/>
            <a:ext cx="3888581" cy="122396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Entro il 31.7.2019 l’agente della riscossione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comunica ai debitori l’ammontare delle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somme dovute con le singole rate e la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relativa scadenza</a:t>
            </a:r>
          </a:p>
        </p:txBody>
      </p:sp>
      <p:sp>
        <p:nvSpPr>
          <p:cNvPr id="9" name="Rectangle 7">
            <a:extLst>
              <a:ext uri="{FF2B5EF4-FFF2-40B4-BE49-F238E27FC236}">
                <a16:creationId xmlns:a16="http://schemas.microsoft.com/office/drawing/2014/main" xmlns="" id="{FD520C45-F346-43D8-9210-5EF8319904BB}"/>
              </a:ext>
            </a:extLst>
          </p:cNvPr>
          <p:cNvSpPr>
            <a:spLocks noChangeArrowheads="1"/>
          </p:cNvSpPr>
          <p:nvPr/>
        </p:nvSpPr>
        <p:spPr bwMode="auto">
          <a:xfrm>
            <a:off x="5231609" y="5235521"/>
            <a:ext cx="3888581" cy="1377314"/>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it-IT" altLang="it-IT" sz="1400" dirty="0">
                <a:solidFill>
                  <a:srgbClr val="000000"/>
                </a:solidFill>
                <a:latin typeface="Arial" panose="020B0604020202020204" pitchFamily="34" charset="0"/>
                <a:cs typeface="Arial" panose="020B0604020202020204" pitchFamily="34" charset="0"/>
              </a:rPr>
              <a:t>Il versamento può avvenire in unica soluzione </a:t>
            </a:r>
          </a:p>
          <a:p>
            <a:pPr marL="0" marR="0" lvl="0" indent="0" algn="ctr" defTabSz="914400" rtl="0" eaLnBrk="1" fontAlgn="base" latinLnBrk="0" hangingPunct="1">
              <a:lnSpc>
                <a:spcPct val="100000"/>
              </a:lnSpc>
              <a:spcBef>
                <a:spcPct val="0"/>
              </a:spcBef>
              <a:spcAft>
                <a:spcPct val="0"/>
              </a:spcAft>
              <a:buClrTx/>
              <a:buSzTx/>
              <a:buFontTx/>
              <a:buNone/>
              <a:tabLst/>
              <a:defRPr/>
            </a:pPr>
            <a:r>
              <a:rPr lang="it-IT" altLang="it-IT" sz="1400" dirty="0">
                <a:solidFill>
                  <a:srgbClr val="000000"/>
                </a:solidFill>
                <a:latin typeface="Arial" panose="020B0604020202020204" pitchFamily="34" charset="0"/>
                <a:cs typeface="Arial" panose="020B0604020202020204" pitchFamily="34" charset="0"/>
              </a:rPr>
              <a:t>entro il 30.9.2019 o i</a:t>
            </a: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 18 rate di cui le prime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due pari al 10% entro il 30.9.2019 e 30.11.2019</a:t>
            </a:r>
          </a:p>
          <a:p>
            <a:pPr marL="0" marR="0" lvl="0" indent="0" algn="ctr" defTabSz="914400" rtl="0" eaLnBrk="1" fontAlgn="base" latinLnBrk="0" hangingPunct="1">
              <a:lnSpc>
                <a:spcPct val="100000"/>
              </a:lnSpc>
              <a:spcBef>
                <a:spcPct val="0"/>
              </a:spcBef>
              <a:spcAft>
                <a:spcPct val="0"/>
              </a:spcAft>
              <a:buClrTx/>
              <a:buSzTx/>
              <a:buFontTx/>
              <a:buNone/>
              <a:tabLst/>
              <a:defRPr/>
            </a:pPr>
            <a:r>
              <a:rPr lang="it-IT" altLang="it-IT" sz="1400" dirty="0">
                <a:solidFill>
                  <a:srgbClr val="000000"/>
                </a:solidFill>
                <a:latin typeface="Arial" panose="020B0604020202020204" pitchFamily="34" charset="0"/>
                <a:cs typeface="Arial" panose="020B0604020202020204" pitchFamily="34" charset="0"/>
              </a:rPr>
              <a:t>le restanti rate entro il 28.2, 31.5, 31.7 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30.11 di ciascun anno successivo con interessi</a:t>
            </a:r>
          </a:p>
          <a:p>
            <a:pPr marL="0" marR="0" lvl="0" indent="0" algn="ctr" defTabSz="914400" rtl="0" eaLnBrk="1" fontAlgn="base" latinLnBrk="0" hangingPunct="1">
              <a:lnSpc>
                <a:spcPct val="100000"/>
              </a:lnSpc>
              <a:spcBef>
                <a:spcPct val="0"/>
              </a:spcBef>
              <a:spcAft>
                <a:spcPct val="0"/>
              </a:spcAft>
              <a:buClrTx/>
              <a:buSzTx/>
              <a:buFontTx/>
              <a:buNone/>
              <a:tabLst/>
              <a:defRPr/>
            </a:pPr>
            <a:r>
              <a:rPr lang="it-IT" altLang="it-IT" sz="1400" dirty="0">
                <a:solidFill>
                  <a:srgbClr val="000000"/>
                </a:solidFill>
                <a:latin typeface="Arial" panose="020B0604020202020204" pitchFamily="34" charset="0"/>
                <a:cs typeface="Arial" panose="020B0604020202020204" pitchFamily="34" charset="0"/>
              </a:rPr>
              <a:t>al 2% annuo dal 1.8.2019</a:t>
            </a:r>
            <a:endPar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667388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PAGAMENTO RISORSE UE</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54</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AutoShape 4">
            <a:extLst>
              <a:ext uri="{FF2B5EF4-FFF2-40B4-BE49-F238E27FC236}">
                <a16:creationId xmlns:a16="http://schemas.microsoft.com/office/drawing/2014/main" xmlns="" id="{B46ABF63-D786-4D1C-8185-BF4B452FFB36}"/>
              </a:ext>
            </a:extLst>
          </p:cNvPr>
          <p:cNvSpPr>
            <a:spLocks noChangeArrowheads="1"/>
          </p:cNvSpPr>
          <p:nvPr/>
        </p:nvSpPr>
        <p:spPr bwMode="auto">
          <a:xfrm>
            <a:off x="4862212" y="1347610"/>
            <a:ext cx="2538413" cy="2476499"/>
          </a:xfrm>
          <a:prstGeom prst="downArrowCallout">
            <a:avLst>
              <a:gd name="adj1" fmla="val 45208"/>
              <a:gd name="adj2" fmla="val 45208"/>
              <a:gd name="adj3" fmla="val 16667"/>
              <a:gd name="adj4" fmla="val 6666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Il pagamento può</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essere effettuato anche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presso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gli sportelli della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riscossione</a:t>
            </a:r>
          </a:p>
        </p:txBody>
      </p:sp>
      <p:sp>
        <p:nvSpPr>
          <p:cNvPr id="6" name="Rectangle 5">
            <a:extLst>
              <a:ext uri="{FF2B5EF4-FFF2-40B4-BE49-F238E27FC236}">
                <a16:creationId xmlns:a16="http://schemas.microsoft.com/office/drawing/2014/main" xmlns="" id="{B4027402-CDC1-4F40-9709-A239EAAB5AB3}"/>
              </a:ext>
            </a:extLst>
          </p:cNvPr>
          <p:cNvSpPr>
            <a:spLocks noChangeArrowheads="1"/>
          </p:cNvSpPr>
          <p:nvPr/>
        </p:nvSpPr>
        <p:spPr bwMode="auto">
          <a:xfrm>
            <a:off x="4862212" y="3852939"/>
            <a:ext cx="2538413" cy="1765984"/>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Non si applica la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compensazione con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crediti verso la P.A.</a:t>
            </a:r>
          </a:p>
        </p:txBody>
      </p:sp>
    </p:spTree>
    <p:extLst>
      <p:ext uri="{BB962C8B-B14F-4D97-AF65-F5344CB8AC3E}">
        <p14:creationId xmlns:p14="http://schemas.microsoft.com/office/powerpoint/2010/main" val="42059916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DEFINIZIONE LITI PENDENTI</a:t>
            </a:r>
          </a:p>
        </p:txBody>
      </p:sp>
    </p:spTree>
    <p:extLst>
      <p:ext uri="{BB962C8B-B14F-4D97-AF65-F5344CB8AC3E}">
        <p14:creationId xmlns:p14="http://schemas.microsoft.com/office/powerpoint/2010/main" val="209324642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a:xfrm>
            <a:off x="835371" y="44048"/>
            <a:ext cx="10515600" cy="1325563"/>
          </a:xfrm>
        </p:spPr>
        <p:txBody>
          <a:bodyPr>
            <a:normAutofit/>
          </a:bodyPr>
          <a:lstStyle/>
          <a:p>
            <a:pPr algn="ctr">
              <a:defRPr/>
            </a:pPr>
            <a:r>
              <a:rPr lang="it-IT" sz="3200" dirty="0">
                <a:latin typeface="Arial" panose="020B0604020202020204" pitchFamily="34" charset="0"/>
                <a:cs typeface="Arial" panose="020B0604020202020204" pitchFamily="34" charset="0"/>
              </a:rPr>
              <a:t>LITI DEFINIBILI</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a:xfrm>
            <a:off x="1980989" y="1579395"/>
            <a:ext cx="8224364" cy="4519878"/>
          </a:xfrm>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56</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AutoShape 3">
            <a:extLst>
              <a:ext uri="{FF2B5EF4-FFF2-40B4-BE49-F238E27FC236}">
                <a16:creationId xmlns:a16="http://schemas.microsoft.com/office/drawing/2014/main" xmlns="" id="{B74D4BFA-BE6D-45F8-81C7-5390F842320D}"/>
              </a:ext>
            </a:extLst>
          </p:cNvPr>
          <p:cNvSpPr>
            <a:spLocks noChangeArrowheads="1"/>
          </p:cNvSpPr>
          <p:nvPr/>
        </p:nvSpPr>
        <p:spPr bwMode="auto">
          <a:xfrm>
            <a:off x="2871989" y="2497953"/>
            <a:ext cx="2165396" cy="2520950"/>
          </a:xfrm>
          <a:prstGeom prst="rightArrowCallout">
            <a:avLst>
              <a:gd name="adj1" fmla="val 25000"/>
              <a:gd name="adj2" fmla="val 25000"/>
              <a:gd name="adj3" fmla="val 17611"/>
              <a:gd name="adj4" fmla="val 6666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Controversie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attribuite alla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giurisdizione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tributaria</a:t>
            </a:r>
          </a:p>
        </p:txBody>
      </p:sp>
      <p:sp>
        <p:nvSpPr>
          <p:cNvPr id="6" name="Rectangle 6">
            <a:extLst>
              <a:ext uri="{FF2B5EF4-FFF2-40B4-BE49-F238E27FC236}">
                <a16:creationId xmlns:a16="http://schemas.microsoft.com/office/drawing/2014/main" xmlns="" id="{4B10AFEA-E852-46F4-9AB8-018D250F4B89}"/>
              </a:ext>
            </a:extLst>
          </p:cNvPr>
          <p:cNvSpPr>
            <a:spLocks noChangeArrowheads="1"/>
          </p:cNvSpPr>
          <p:nvPr/>
        </p:nvSpPr>
        <p:spPr bwMode="auto">
          <a:xfrm>
            <a:off x="5231609" y="1341438"/>
            <a:ext cx="3888581" cy="122396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Deve essere parte l’Agenzia delle entrate.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Il ricorso in primo grado deve essere stato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notificato al 24.10.2018.</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Il processo deve essere pendente</a:t>
            </a:r>
          </a:p>
        </p:txBody>
      </p:sp>
      <p:sp>
        <p:nvSpPr>
          <p:cNvPr id="7" name="Rectangle 5">
            <a:extLst>
              <a:ext uri="{FF2B5EF4-FFF2-40B4-BE49-F238E27FC236}">
                <a16:creationId xmlns:a16="http://schemas.microsoft.com/office/drawing/2014/main" xmlns="" id="{74906BEB-C831-4B7F-A85E-69EE328025E4}"/>
              </a:ext>
            </a:extLst>
          </p:cNvPr>
          <p:cNvSpPr>
            <a:spLocks noChangeArrowheads="1"/>
          </p:cNvSpPr>
          <p:nvPr/>
        </p:nvSpPr>
        <p:spPr bwMode="auto">
          <a:xfrm>
            <a:off x="5231609" y="2639467"/>
            <a:ext cx="3888581" cy="122396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Aventi ad oggetto atti impositivi pendenti in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ogni stato e grado di giudizio compreso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quello in Cassazione anche a seguito di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rinvio </a:t>
            </a:r>
          </a:p>
        </p:txBody>
      </p:sp>
      <p:sp>
        <p:nvSpPr>
          <p:cNvPr id="8" name="Rectangle 4">
            <a:extLst>
              <a:ext uri="{FF2B5EF4-FFF2-40B4-BE49-F238E27FC236}">
                <a16:creationId xmlns:a16="http://schemas.microsoft.com/office/drawing/2014/main" xmlns="" id="{8178329D-DC98-4C87-81AC-0E6F6D7D2E60}"/>
              </a:ext>
            </a:extLst>
          </p:cNvPr>
          <p:cNvSpPr>
            <a:spLocks noChangeArrowheads="1"/>
          </p:cNvSpPr>
          <p:nvPr/>
        </p:nvSpPr>
        <p:spPr bwMode="auto">
          <a:xfrm>
            <a:off x="5231609" y="3937495"/>
            <a:ext cx="3888581" cy="122396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Su richiesta del soggetto che ha proposto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l’atto introduttivo del giudizio o di chi vi è</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subentrato o ne ha la legittimazione. Si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definisce con il pagamento in base al</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valore della controversia</a:t>
            </a:r>
          </a:p>
        </p:txBody>
      </p:sp>
      <p:sp>
        <p:nvSpPr>
          <p:cNvPr id="9" name="Rectangle 7">
            <a:extLst>
              <a:ext uri="{FF2B5EF4-FFF2-40B4-BE49-F238E27FC236}">
                <a16:creationId xmlns:a16="http://schemas.microsoft.com/office/drawing/2014/main" xmlns="" id="{FD520C45-F346-43D8-9210-5EF8319904BB}"/>
              </a:ext>
            </a:extLst>
          </p:cNvPr>
          <p:cNvSpPr>
            <a:spLocks noChangeArrowheads="1"/>
          </p:cNvSpPr>
          <p:nvPr/>
        </p:nvSpPr>
        <p:spPr bwMode="auto">
          <a:xfrm>
            <a:off x="5231609" y="5235521"/>
            <a:ext cx="3888581" cy="1377314"/>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Per valore della controversia si intende l'importo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del tributo al netto degli interessi e delle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eventuali sanzioni irrogate con l'atto impugnato.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In caso di controversie relative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esclusivamente alle irrogazioni di sanzioni,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il valore è costituito dalla somma di queste.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p>
        </p:txBody>
      </p:sp>
    </p:spTree>
    <p:extLst>
      <p:ext uri="{BB962C8B-B14F-4D97-AF65-F5344CB8AC3E}">
        <p14:creationId xmlns:p14="http://schemas.microsoft.com/office/powerpoint/2010/main" val="20361625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74F070C-8D5F-4141-9EE7-067CBAF0B1DD}"/>
              </a:ext>
            </a:extLst>
          </p:cNvPr>
          <p:cNvSpPr>
            <a:spLocks noGrp="1"/>
          </p:cNvSpPr>
          <p:nvPr>
            <p:ph type="title"/>
          </p:nvPr>
        </p:nvSpPr>
        <p:spPr/>
        <p:txBody>
          <a:bodyPr/>
          <a:lstStyle/>
          <a:p>
            <a:pPr algn="ctr"/>
            <a:r>
              <a:rPr lang="it-IT" dirty="0"/>
              <a:t>RICORSO IN PRIMO GRADO </a:t>
            </a:r>
          </a:p>
        </p:txBody>
      </p:sp>
      <p:sp>
        <p:nvSpPr>
          <p:cNvPr id="3" name="Segnaposto contenuto 2">
            <a:extLst>
              <a:ext uri="{FF2B5EF4-FFF2-40B4-BE49-F238E27FC236}">
                <a16:creationId xmlns:a16="http://schemas.microsoft.com/office/drawing/2014/main" xmlns="" id="{F655ED16-731B-40F0-90AA-BAB067087611}"/>
              </a:ext>
            </a:extLst>
          </p:cNvPr>
          <p:cNvSpPr>
            <a:spLocks noGrp="1"/>
          </p:cNvSpPr>
          <p:nvPr>
            <p:ph idx="1"/>
          </p:nvPr>
        </p:nvSpPr>
        <p:spPr/>
        <p:txBody>
          <a:bodyPr/>
          <a:lstStyle/>
          <a:p>
            <a:pPr marL="0" indent="0">
              <a:buNone/>
            </a:pPr>
            <a:r>
              <a:rPr lang="it-IT" dirty="0"/>
              <a:t>Si INTRODUCE una specifica disposizione in relazione ai ricorsi pendenti iscritti nel primo grado, prevedendo che la controversia possa essere definita con il pagamento del 90 per cento del valore della stessa </a:t>
            </a:r>
          </a:p>
        </p:txBody>
      </p:sp>
    </p:spTree>
    <p:extLst>
      <p:ext uri="{BB962C8B-B14F-4D97-AF65-F5344CB8AC3E}">
        <p14:creationId xmlns:p14="http://schemas.microsoft.com/office/powerpoint/2010/main" val="24333518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SOCCOMBENZA DELL’AGENZIA</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58</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ttangolo arrotondato 2">
            <a:extLst>
              <a:ext uri="{FF2B5EF4-FFF2-40B4-BE49-F238E27FC236}">
                <a16:creationId xmlns:a16="http://schemas.microsoft.com/office/drawing/2014/main" xmlns="" id="{425793AE-284D-40FC-BCE6-45A883F6D156}"/>
              </a:ext>
            </a:extLst>
          </p:cNvPr>
          <p:cNvSpPr/>
          <p:nvPr/>
        </p:nvSpPr>
        <p:spPr>
          <a:xfrm>
            <a:off x="4313885" y="1652836"/>
            <a:ext cx="3564228" cy="1854558"/>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In caso di soccombenza dell’Agenzia delle entrate nell’ultima o unica pronuncia non cautelare depositata al 24.10.2018 l’importo da pagare:</a:t>
            </a:r>
          </a:p>
        </p:txBody>
      </p:sp>
      <p:sp>
        <p:nvSpPr>
          <p:cNvPr id="6" name="Freccia tridirezionale 5">
            <a:extLst>
              <a:ext uri="{FF2B5EF4-FFF2-40B4-BE49-F238E27FC236}">
                <a16:creationId xmlns:a16="http://schemas.microsoft.com/office/drawing/2014/main" xmlns="" id="{43950366-2046-4587-B105-767020006271}"/>
              </a:ext>
            </a:extLst>
          </p:cNvPr>
          <p:cNvSpPr/>
          <p:nvPr/>
        </p:nvSpPr>
        <p:spPr>
          <a:xfrm rot="10800000" flipV="1">
            <a:off x="5410199" y="3716836"/>
            <a:ext cx="1371600" cy="1171978"/>
          </a:xfrm>
          <a:prstGeom prst="leftRightUpArrow">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dirty="0">
              <a:ln>
                <a:noFill/>
              </a:ln>
              <a:solidFill>
                <a:srgbClr val="FFFFFF"/>
              </a:solidFill>
              <a:effectLst/>
              <a:uLnTx/>
              <a:uFillTx/>
              <a:latin typeface="Arial"/>
              <a:ea typeface="+mn-ea"/>
              <a:cs typeface="+mn-cs"/>
            </a:endParaRPr>
          </a:p>
        </p:txBody>
      </p:sp>
      <p:sp>
        <p:nvSpPr>
          <p:cNvPr id="7" name="Rettangolo arrotondato 13">
            <a:extLst>
              <a:ext uri="{FF2B5EF4-FFF2-40B4-BE49-F238E27FC236}">
                <a16:creationId xmlns:a16="http://schemas.microsoft.com/office/drawing/2014/main" xmlns="" id="{6161CA44-0227-4200-BF5D-969D32B6DFB7}"/>
              </a:ext>
            </a:extLst>
          </p:cNvPr>
          <p:cNvSpPr/>
          <p:nvPr/>
        </p:nvSpPr>
        <p:spPr>
          <a:xfrm>
            <a:off x="1735324" y="3716836"/>
            <a:ext cx="3564228" cy="1854558"/>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 pari al 40% del valore della controversia in caso di soccombenza in primo grado</a:t>
            </a:r>
          </a:p>
        </p:txBody>
      </p:sp>
      <p:sp>
        <p:nvSpPr>
          <p:cNvPr id="8" name="Rettangolo arrotondato 19">
            <a:extLst>
              <a:ext uri="{FF2B5EF4-FFF2-40B4-BE49-F238E27FC236}">
                <a16:creationId xmlns:a16="http://schemas.microsoft.com/office/drawing/2014/main" xmlns="" id="{E9AFF3C0-A4EC-406D-9C6C-C88C1FF08A57}"/>
              </a:ext>
            </a:extLst>
          </p:cNvPr>
          <p:cNvSpPr/>
          <p:nvPr/>
        </p:nvSpPr>
        <p:spPr>
          <a:xfrm>
            <a:off x="6892446" y="3742591"/>
            <a:ext cx="3564228" cy="2001385"/>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 pari al </a:t>
            </a:r>
            <a:r>
              <a:rPr lang="it-IT" sz="1600" dirty="0">
                <a:solidFill>
                  <a:srgbClr val="000000"/>
                </a:solidFill>
                <a:latin typeface="Arial" panose="020B0604020202020204" pitchFamily="34" charset="0"/>
                <a:cs typeface="Arial" panose="020B0604020202020204" pitchFamily="34" charset="0"/>
              </a:rPr>
              <a:t>15</a:t>
            </a: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del valore della controversia in caso di soccombenza in secondo grado</a:t>
            </a:r>
          </a:p>
        </p:txBody>
      </p:sp>
    </p:spTree>
    <p:extLst>
      <p:ext uri="{BB962C8B-B14F-4D97-AF65-F5344CB8AC3E}">
        <p14:creationId xmlns:p14="http://schemas.microsoft.com/office/powerpoint/2010/main" val="360936948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266927F-1F90-46B6-98BF-DCD0DE1FCF72}"/>
              </a:ext>
            </a:extLst>
          </p:cNvPr>
          <p:cNvSpPr>
            <a:spLocks noGrp="1"/>
          </p:cNvSpPr>
          <p:nvPr>
            <p:ph type="title"/>
          </p:nvPr>
        </p:nvSpPr>
        <p:spPr/>
        <p:txBody>
          <a:bodyPr/>
          <a:lstStyle/>
          <a:p>
            <a:r>
              <a:rPr lang="it-IT" dirty="0"/>
              <a:t>CONTROVERSIE PENDENTI IN CASSAZIONE</a:t>
            </a:r>
          </a:p>
        </p:txBody>
      </p:sp>
      <p:sp>
        <p:nvSpPr>
          <p:cNvPr id="3" name="Segnaposto contenuto 2">
            <a:extLst>
              <a:ext uri="{FF2B5EF4-FFF2-40B4-BE49-F238E27FC236}">
                <a16:creationId xmlns:a16="http://schemas.microsoft.com/office/drawing/2014/main" xmlns="" id="{D2990B20-EDE1-419F-AC99-644C6C13A25A}"/>
              </a:ext>
            </a:extLst>
          </p:cNvPr>
          <p:cNvSpPr>
            <a:spLocks noGrp="1"/>
          </p:cNvSpPr>
          <p:nvPr>
            <p:ph idx="1"/>
          </p:nvPr>
        </p:nvSpPr>
        <p:spPr/>
        <p:txBody>
          <a:bodyPr>
            <a:normAutofit/>
          </a:bodyPr>
          <a:lstStyle/>
          <a:p>
            <a:pPr marL="0" indent="0">
              <a:buNone/>
            </a:pPr>
            <a:r>
              <a:rPr lang="it-IT" dirty="0"/>
              <a:t>Le controversie tributarie pendenti innanzi alla Corte di Cassazione alla data di entrata in vigore della legge di conversione del decreto (19.12.2018), per le quali risulti soccombente l'Agenzia delle entrate in tutti i precedenti gradi di giudizio possono essere definite con il pagamento di un importo pari al 5 per cento del valore della controversia. </a:t>
            </a:r>
          </a:p>
        </p:txBody>
      </p:sp>
    </p:spTree>
    <p:extLst>
      <p:ext uri="{BB962C8B-B14F-4D97-AF65-F5344CB8AC3E}">
        <p14:creationId xmlns:p14="http://schemas.microsoft.com/office/powerpoint/2010/main" val="2078512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PAGAMENTO </a:t>
            </a:r>
          </a:p>
        </p:txBody>
      </p:sp>
      <p:sp>
        <p:nvSpPr>
          <p:cNvPr id="3" name="Callout con freccia in giù 2"/>
          <p:cNvSpPr/>
          <p:nvPr/>
        </p:nvSpPr>
        <p:spPr>
          <a:xfrm>
            <a:off x="3996750" y="1532583"/>
            <a:ext cx="4108361" cy="2073497"/>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Il pagamento delle somme può essere effettuato escludendo</a:t>
            </a:r>
          </a:p>
        </p:txBody>
      </p:sp>
      <p:sp>
        <p:nvSpPr>
          <p:cNvPr id="6" name="Rettangolo arrotondato 5"/>
          <p:cNvSpPr/>
          <p:nvPr/>
        </p:nvSpPr>
        <p:spPr>
          <a:xfrm>
            <a:off x="884360" y="3606080"/>
            <a:ext cx="2395470" cy="2073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a:ea typeface="+mn-ea"/>
                <a:cs typeface="+mn-cs"/>
              </a:rPr>
              <a:t>Le sanzioni comprese nei carichi</a:t>
            </a:r>
          </a:p>
        </p:txBody>
      </p:sp>
      <p:sp>
        <p:nvSpPr>
          <p:cNvPr id="9" name="Rettangolo arrotondato 8"/>
          <p:cNvSpPr/>
          <p:nvPr/>
        </p:nvSpPr>
        <p:spPr>
          <a:xfrm>
            <a:off x="4898265" y="3721025"/>
            <a:ext cx="2395470" cy="20734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a:ea typeface="+mn-ea"/>
                <a:cs typeface="+mn-cs"/>
              </a:rPr>
              <a:t>Gli interessi di mora </a:t>
            </a:r>
          </a:p>
        </p:txBody>
      </p:sp>
      <p:sp>
        <p:nvSpPr>
          <p:cNvPr id="11" name="Rettangolo arrotondato 10"/>
          <p:cNvSpPr/>
          <p:nvPr/>
        </p:nvSpPr>
        <p:spPr>
          <a:xfrm>
            <a:off x="8272515" y="3721025"/>
            <a:ext cx="3035125" cy="2073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a:ea typeface="+mn-ea"/>
                <a:cs typeface="+mn-cs"/>
              </a:rPr>
              <a:t>Le sanzioni e le somme aggiuntive dovute sui crediti previdenziali </a:t>
            </a:r>
          </a:p>
        </p:txBody>
      </p:sp>
      <p:sp>
        <p:nvSpPr>
          <p:cNvPr id="4" name="Freccia a destra 3"/>
          <p:cNvSpPr/>
          <p:nvPr/>
        </p:nvSpPr>
        <p:spPr>
          <a:xfrm rot="2704049">
            <a:off x="8002367" y="3078052"/>
            <a:ext cx="96143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5" name="Freccia a sinistra 4"/>
          <p:cNvSpPr/>
          <p:nvPr/>
        </p:nvSpPr>
        <p:spPr>
          <a:xfrm rot="18654408">
            <a:off x="3004063" y="3061109"/>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6908186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5FDE178-7897-4570-A853-1D5BB6D0DF3E}"/>
              </a:ext>
            </a:extLst>
          </p:cNvPr>
          <p:cNvSpPr>
            <a:spLocks noGrp="1"/>
          </p:cNvSpPr>
          <p:nvPr>
            <p:ph type="title"/>
          </p:nvPr>
        </p:nvSpPr>
        <p:spPr/>
        <p:txBody>
          <a:bodyPr/>
          <a:lstStyle/>
          <a:p>
            <a:r>
              <a:rPr lang="it-IT" dirty="0"/>
              <a:t>ACCOGLIMENTO PARZIALE</a:t>
            </a:r>
          </a:p>
        </p:txBody>
      </p:sp>
      <p:sp>
        <p:nvSpPr>
          <p:cNvPr id="3" name="Segnaposto contenuto 2">
            <a:extLst>
              <a:ext uri="{FF2B5EF4-FFF2-40B4-BE49-F238E27FC236}">
                <a16:creationId xmlns:a16="http://schemas.microsoft.com/office/drawing/2014/main" xmlns="" id="{CDCBC5FC-4686-4934-9355-73DF12BE9C13}"/>
              </a:ext>
            </a:extLst>
          </p:cNvPr>
          <p:cNvSpPr>
            <a:spLocks noGrp="1"/>
          </p:cNvSpPr>
          <p:nvPr>
            <p:ph idx="1"/>
          </p:nvPr>
        </p:nvSpPr>
        <p:spPr/>
        <p:txBody>
          <a:bodyPr/>
          <a:lstStyle/>
          <a:p>
            <a:pPr marL="0" indent="0">
              <a:buNone/>
            </a:pPr>
            <a:r>
              <a:rPr lang="it-IT" dirty="0"/>
              <a:t>Nei casi di accoglimento parziale del ricorso o comunque di soccombenza ripartita tra il contribuente e l’Agenzia delle entrate è dovuto per intero l’importo del tributo relativo alla parte di atto confermata dalla pronuncia giurisdizionale, mentre per la parte di atto annullata viene applicata la misura ridotta, secondo le precedenti disposizioni (40%, 15%, 5%) </a:t>
            </a:r>
          </a:p>
          <a:p>
            <a:pPr marL="0" indent="0">
              <a:buNone/>
            </a:pPr>
            <a:r>
              <a:rPr lang="it-IT" dirty="0"/>
              <a:t> </a:t>
            </a:r>
          </a:p>
        </p:txBody>
      </p:sp>
    </p:spTree>
    <p:extLst>
      <p:ext uri="{BB962C8B-B14F-4D97-AF65-F5344CB8AC3E}">
        <p14:creationId xmlns:p14="http://schemas.microsoft.com/office/powerpoint/2010/main" val="32729922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a:xfrm>
            <a:off x="296214" y="476478"/>
            <a:ext cx="11320529" cy="553183"/>
          </a:xfrm>
        </p:spPr>
        <p:txBody>
          <a:bodyPr>
            <a:no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DEFINIZIONI DELLE SANZIONI</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61</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ctangle 4">
            <a:extLst>
              <a:ext uri="{FF2B5EF4-FFF2-40B4-BE49-F238E27FC236}">
                <a16:creationId xmlns:a16="http://schemas.microsoft.com/office/drawing/2014/main" xmlns="" id="{D22C4430-3C8C-4582-B92C-24540167857F}"/>
              </a:ext>
            </a:extLst>
          </p:cNvPr>
          <p:cNvSpPr>
            <a:spLocks noChangeArrowheads="1"/>
          </p:cNvSpPr>
          <p:nvPr/>
        </p:nvSpPr>
        <p:spPr bwMode="auto">
          <a:xfrm>
            <a:off x="3071813" y="1700213"/>
            <a:ext cx="2753916" cy="149066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Le sanzioni non collegate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al tributo si definiscono</a:t>
            </a:r>
          </a:p>
        </p:txBody>
      </p:sp>
      <p:sp>
        <p:nvSpPr>
          <p:cNvPr id="6" name="AutoShape 5">
            <a:extLst>
              <a:ext uri="{FF2B5EF4-FFF2-40B4-BE49-F238E27FC236}">
                <a16:creationId xmlns:a16="http://schemas.microsoft.com/office/drawing/2014/main" xmlns="" id="{28C65C86-443F-4AB2-BDD7-5C55D2DCB07B}"/>
              </a:ext>
            </a:extLst>
          </p:cNvPr>
          <p:cNvSpPr>
            <a:spLocks noChangeArrowheads="1"/>
          </p:cNvSpPr>
          <p:nvPr/>
        </p:nvSpPr>
        <p:spPr bwMode="auto">
          <a:xfrm>
            <a:off x="4043365" y="3284538"/>
            <a:ext cx="756047" cy="976312"/>
          </a:xfrm>
          <a:prstGeom prst="downArrow">
            <a:avLst>
              <a:gd name="adj1" fmla="val 54250"/>
              <a:gd name="adj2" fmla="val 27481"/>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7" name="Rectangle 6">
            <a:extLst>
              <a:ext uri="{FF2B5EF4-FFF2-40B4-BE49-F238E27FC236}">
                <a16:creationId xmlns:a16="http://schemas.microsoft.com/office/drawing/2014/main" xmlns="" id="{78AF1A20-E629-4109-80F2-341E30E0D5FC}"/>
              </a:ext>
            </a:extLst>
          </p:cNvPr>
          <p:cNvSpPr>
            <a:spLocks noChangeArrowheads="1"/>
          </p:cNvSpPr>
          <p:nvPr/>
        </p:nvSpPr>
        <p:spPr bwMode="auto">
          <a:xfrm>
            <a:off x="2781837" y="4260852"/>
            <a:ext cx="2990314" cy="223271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Con il pagamento del 15%</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del valore della controversia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in caso di soccombenza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nell’unica o ultima pronuncia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dell’atto introduttivo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depositata al 24.10.2018.</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Con il pagamento del 40%</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negli altri casi</a:t>
            </a:r>
          </a:p>
        </p:txBody>
      </p:sp>
      <p:sp>
        <p:nvSpPr>
          <p:cNvPr id="8" name="AutoShape 7">
            <a:extLst>
              <a:ext uri="{FF2B5EF4-FFF2-40B4-BE49-F238E27FC236}">
                <a16:creationId xmlns:a16="http://schemas.microsoft.com/office/drawing/2014/main" xmlns="" id="{8AD25327-C09F-4663-90E7-3796EB10DA8E}"/>
              </a:ext>
            </a:extLst>
          </p:cNvPr>
          <p:cNvSpPr>
            <a:spLocks noChangeArrowheads="1"/>
          </p:cNvSpPr>
          <p:nvPr/>
        </p:nvSpPr>
        <p:spPr bwMode="auto">
          <a:xfrm>
            <a:off x="5880499" y="4581528"/>
            <a:ext cx="839390" cy="1135063"/>
          </a:xfrm>
          <a:prstGeom prst="rightArrow">
            <a:avLst>
              <a:gd name="adj1" fmla="val 54250"/>
              <a:gd name="adj2" fmla="val 2372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9" name="Rectangle 8">
            <a:extLst>
              <a:ext uri="{FF2B5EF4-FFF2-40B4-BE49-F238E27FC236}">
                <a16:creationId xmlns:a16="http://schemas.microsoft.com/office/drawing/2014/main" xmlns="" id="{9EE7813B-EBCD-4419-A2A2-E53A3851398A}"/>
              </a:ext>
            </a:extLst>
          </p:cNvPr>
          <p:cNvSpPr>
            <a:spLocks noChangeArrowheads="1"/>
          </p:cNvSpPr>
          <p:nvPr/>
        </p:nvSpPr>
        <p:spPr bwMode="auto">
          <a:xfrm>
            <a:off x="6798470" y="4095482"/>
            <a:ext cx="2925079" cy="203068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Per le sanzioni collegate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al tributo non è dovuto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alcun importo </a:t>
            </a:r>
          </a:p>
        </p:txBody>
      </p:sp>
    </p:spTree>
    <p:extLst>
      <p:ext uri="{BB962C8B-B14F-4D97-AF65-F5344CB8AC3E}">
        <p14:creationId xmlns:p14="http://schemas.microsoft.com/office/powerpoint/2010/main" val="28572240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a:xfrm>
            <a:off x="835371" y="44048"/>
            <a:ext cx="10515600" cy="1325563"/>
          </a:xfrm>
        </p:spPr>
        <p:txBody>
          <a:bodyPr>
            <a:normAutofit/>
          </a:bodyPr>
          <a:lstStyle/>
          <a:p>
            <a:pPr algn="ctr">
              <a:defRPr/>
            </a:pPr>
            <a:r>
              <a:rPr lang="it-IT" sz="3200" dirty="0">
                <a:latin typeface="Arial" panose="020B0604020202020204" pitchFamily="34" charset="0"/>
                <a:cs typeface="Arial" panose="020B0604020202020204" pitchFamily="34" charset="0"/>
              </a:rPr>
              <a:t>ESCLUSIONI</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a:xfrm>
            <a:off x="1980989" y="1579395"/>
            <a:ext cx="8224364" cy="4519878"/>
          </a:xfrm>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62</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AutoShape 3">
            <a:extLst>
              <a:ext uri="{FF2B5EF4-FFF2-40B4-BE49-F238E27FC236}">
                <a16:creationId xmlns:a16="http://schemas.microsoft.com/office/drawing/2014/main" xmlns="" id="{B74D4BFA-BE6D-45F8-81C7-5390F842320D}"/>
              </a:ext>
            </a:extLst>
          </p:cNvPr>
          <p:cNvSpPr>
            <a:spLocks noChangeArrowheads="1"/>
          </p:cNvSpPr>
          <p:nvPr/>
        </p:nvSpPr>
        <p:spPr bwMode="auto">
          <a:xfrm>
            <a:off x="2871989" y="2497953"/>
            <a:ext cx="2165396" cy="2520950"/>
          </a:xfrm>
          <a:prstGeom prst="rightArrowCallout">
            <a:avLst>
              <a:gd name="adj1" fmla="val 25000"/>
              <a:gd name="adj2" fmla="val 25000"/>
              <a:gd name="adj3" fmla="val 17611"/>
              <a:gd name="adj4" fmla="val 6666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Sono esclusi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dalla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definizione</a:t>
            </a:r>
          </a:p>
        </p:txBody>
      </p:sp>
      <p:sp>
        <p:nvSpPr>
          <p:cNvPr id="6" name="Rectangle 6">
            <a:extLst>
              <a:ext uri="{FF2B5EF4-FFF2-40B4-BE49-F238E27FC236}">
                <a16:creationId xmlns:a16="http://schemas.microsoft.com/office/drawing/2014/main" xmlns="" id="{4B10AFEA-E852-46F4-9AB8-018D250F4B89}"/>
              </a:ext>
            </a:extLst>
          </p:cNvPr>
          <p:cNvSpPr>
            <a:spLocks noChangeArrowheads="1"/>
          </p:cNvSpPr>
          <p:nvPr/>
        </p:nvSpPr>
        <p:spPr bwMode="auto">
          <a:xfrm>
            <a:off x="5231609" y="1341438"/>
            <a:ext cx="3888581" cy="122396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Le somme a titolo di recupero di aiuti di Stato</a:t>
            </a:r>
          </a:p>
        </p:txBody>
      </p:sp>
      <p:sp>
        <p:nvSpPr>
          <p:cNvPr id="7" name="Rectangle 5">
            <a:extLst>
              <a:ext uri="{FF2B5EF4-FFF2-40B4-BE49-F238E27FC236}">
                <a16:creationId xmlns:a16="http://schemas.microsoft.com/office/drawing/2014/main" xmlns="" id="{74906BEB-C831-4B7F-A85E-69EE328025E4}"/>
              </a:ext>
            </a:extLst>
          </p:cNvPr>
          <p:cNvSpPr>
            <a:spLocks noChangeArrowheads="1"/>
          </p:cNvSpPr>
          <p:nvPr/>
        </p:nvSpPr>
        <p:spPr bwMode="auto">
          <a:xfrm>
            <a:off x="5231609" y="3117829"/>
            <a:ext cx="3888581" cy="122396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Le risorse tradizionali UE</a:t>
            </a:r>
          </a:p>
        </p:txBody>
      </p:sp>
      <p:sp>
        <p:nvSpPr>
          <p:cNvPr id="8" name="Rectangle 4">
            <a:extLst>
              <a:ext uri="{FF2B5EF4-FFF2-40B4-BE49-F238E27FC236}">
                <a16:creationId xmlns:a16="http://schemas.microsoft.com/office/drawing/2014/main" xmlns="" id="{8178329D-DC98-4C87-81AC-0E6F6D7D2E60}"/>
              </a:ext>
            </a:extLst>
          </p:cNvPr>
          <p:cNvSpPr>
            <a:spLocks noChangeArrowheads="1"/>
          </p:cNvSpPr>
          <p:nvPr/>
        </p:nvSpPr>
        <p:spPr bwMode="auto">
          <a:xfrm>
            <a:off x="5231609" y="4875310"/>
            <a:ext cx="3888581" cy="122396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L’IVA riscossa all’importazione</a:t>
            </a:r>
          </a:p>
        </p:txBody>
      </p:sp>
    </p:spTree>
    <p:extLst>
      <p:ext uri="{BB962C8B-B14F-4D97-AF65-F5344CB8AC3E}">
        <p14:creationId xmlns:p14="http://schemas.microsoft.com/office/powerpoint/2010/main" val="42457695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PERFEZIONAMENTO DELLA DEFINIZIONE </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63</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AutoShape 4">
            <a:extLst>
              <a:ext uri="{FF2B5EF4-FFF2-40B4-BE49-F238E27FC236}">
                <a16:creationId xmlns:a16="http://schemas.microsoft.com/office/drawing/2014/main" xmlns="" id="{B46ABF63-D786-4D1C-8185-BF4B452FFB36}"/>
              </a:ext>
            </a:extLst>
          </p:cNvPr>
          <p:cNvSpPr>
            <a:spLocks noChangeArrowheads="1"/>
          </p:cNvSpPr>
          <p:nvPr/>
        </p:nvSpPr>
        <p:spPr bwMode="auto">
          <a:xfrm>
            <a:off x="4862212" y="1387367"/>
            <a:ext cx="2538413" cy="2476499"/>
          </a:xfrm>
          <a:prstGeom prst="downArrowCallout">
            <a:avLst>
              <a:gd name="adj1" fmla="val 45208"/>
              <a:gd name="adj2" fmla="val 45208"/>
              <a:gd name="adj3" fmla="val 16667"/>
              <a:gd name="adj4" fmla="val 6666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La definizione si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perfeziona </a:t>
            </a:r>
          </a:p>
        </p:txBody>
      </p:sp>
      <p:sp>
        <p:nvSpPr>
          <p:cNvPr id="6" name="Rectangle 5">
            <a:extLst>
              <a:ext uri="{FF2B5EF4-FFF2-40B4-BE49-F238E27FC236}">
                <a16:creationId xmlns:a16="http://schemas.microsoft.com/office/drawing/2014/main" xmlns="" id="{B4027402-CDC1-4F40-9709-A239EAAB5AB3}"/>
              </a:ext>
            </a:extLst>
          </p:cNvPr>
          <p:cNvSpPr>
            <a:spLocks noChangeArrowheads="1"/>
          </p:cNvSpPr>
          <p:nvPr/>
        </p:nvSpPr>
        <p:spPr bwMode="auto">
          <a:xfrm>
            <a:off x="4862212" y="3852939"/>
            <a:ext cx="2538413" cy="1765984"/>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Con la presentazione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della dichiarazione ed</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il versamento dell’unica 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della prima rata entro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il 31.5.2019</a:t>
            </a:r>
          </a:p>
        </p:txBody>
      </p:sp>
    </p:spTree>
    <p:extLst>
      <p:ext uri="{BB962C8B-B14F-4D97-AF65-F5344CB8AC3E}">
        <p14:creationId xmlns:p14="http://schemas.microsoft.com/office/powerpoint/2010/main" val="13069241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RATEIZZAZIONE</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64</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ttangolo arrotondato 2">
            <a:extLst>
              <a:ext uri="{FF2B5EF4-FFF2-40B4-BE49-F238E27FC236}">
                <a16:creationId xmlns:a16="http://schemas.microsoft.com/office/drawing/2014/main" xmlns="" id="{425793AE-284D-40FC-BCE6-45A883F6D156}"/>
              </a:ext>
            </a:extLst>
          </p:cNvPr>
          <p:cNvSpPr/>
          <p:nvPr/>
        </p:nvSpPr>
        <p:spPr>
          <a:xfrm>
            <a:off x="4313885" y="1652836"/>
            <a:ext cx="3564228" cy="1854558"/>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Se gli importi superano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1.000 euro  </a:t>
            </a:r>
          </a:p>
        </p:txBody>
      </p:sp>
      <p:sp>
        <p:nvSpPr>
          <p:cNvPr id="6" name="Freccia tridirezionale 5">
            <a:extLst>
              <a:ext uri="{FF2B5EF4-FFF2-40B4-BE49-F238E27FC236}">
                <a16:creationId xmlns:a16="http://schemas.microsoft.com/office/drawing/2014/main" xmlns="" id="{43950366-2046-4587-B105-767020006271}"/>
              </a:ext>
            </a:extLst>
          </p:cNvPr>
          <p:cNvSpPr/>
          <p:nvPr/>
        </p:nvSpPr>
        <p:spPr>
          <a:xfrm rot="10800000" flipV="1">
            <a:off x="5410199" y="3716836"/>
            <a:ext cx="1371600" cy="1171978"/>
          </a:xfrm>
          <a:prstGeom prst="leftRightUpArrow">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dirty="0">
              <a:ln>
                <a:noFill/>
              </a:ln>
              <a:solidFill>
                <a:srgbClr val="FFFFFF"/>
              </a:solidFill>
              <a:effectLst/>
              <a:uLnTx/>
              <a:uFillTx/>
              <a:latin typeface="Arial"/>
              <a:ea typeface="+mn-ea"/>
              <a:cs typeface="+mn-cs"/>
            </a:endParaRPr>
          </a:p>
        </p:txBody>
      </p:sp>
      <p:sp>
        <p:nvSpPr>
          <p:cNvPr id="7" name="Rettangolo arrotondato 13">
            <a:extLst>
              <a:ext uri="{FF2B5EF4-FFF2-40B4-BE49-F238E27FC236}">
                <a16:creationId xmlns:a16="http://schemas.microsoft.com/office/drawing/2014/main" xmlns="" id="{6161CA44-0227-4200-BF5D-969D32B6DFB7}"/>
              </a:ext>
            </a:extLst>
          </p:cNvPr>
          <p:cNvSpPr/>
          <p:nvPr/>
        </p:nvSpPr>
        <p:spPr>
          <a:xfrm>
            <a:off x="1735324" y="3716836"/>
            <a:ext cx="3564228" cy="1854558"/>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 ammessa la rateizzazione con un massimo di 20 rate trimestrali di pari importo senza compensazione</a:t>
            </a:r>
          </a:p>
        </p:txBody>
      </p:sp>
      <p:sp>
        <p:nvSpPr>
          <p:cNvPr id="8" name="Rettangolo arrotondato 19">
            <a:extLst>
              <a:ext uri="{FF2B5EF4-FFF2-40B4-BE49-F238E27FC236}">
                <a16:creationId xmlns:a16="http://schemas.microsoft.com/office/drawing/2014/main" xmlns="" id="{E9AFF3C0-A4EC-406D-9C6C-C88C1FF08A57}"/>
              </a:ext>
            </a:extLst>
          </p:cNvPr>
          <p:cNvSpPr/>
          <p:nvPr/>
        </p:nvSpPr>
        <p:spPr>
          <a:xfrm>
            <a:off x="6892446" y="3742591"/>
            <a:ext cx="3564228" cy="2001385"/>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Le rate successive si pagano entro il 31 agosto, 30 novembre, 28 febbraio e 31 maggio di ciascun anno a partire dal 2019. Sulle rate successive si applicano gli interessi legali calcolati dal 1°.6.2019.  </a:t>
            </a:r>
          </a:p>
        </p:txBody>
      </p:sp>
    </p:spTree>
    <p:extLst>
      <p:ext uri="{BB962C8B-B14F-4D97-AF65-F5344CB8AC3E}">
        <p14:creationId xmlns:p14="http://schemas.microsoft.com/office/powerpoint/2010/main" val="92342430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EF69922-649F-4329-BBBD-25F8FE39A21F}"/>
              </a:ext>
            </a:extLst>
          </p:cNvPr>
          <p:cNvSpPr>
            <a:spLocks noGrp="1"/>
          </p:cNvSpPr>
          <p:nvPr>
            <p:ph type="title"/>
          </p:nvPr>
        </p:nvSpPr>
        <p:spPr/>
        <p:txBody>
          <a:bodyPr/>
          <a:lstStyle/>
          <a:p>
            <a:r>
              <a:rPr lang="it-IT" dirty="0"/>
              <a:t>CORRELAZIONE CON LA RISCOSSIONE</a:t>
            </a:r>
          </a:p>
        </p:txBody>
      </p:sp>
      <p:sp>
        <p:nvSpPr>
          <p:cNvPr id="3" name="Segnaposto contenuto 2">
            <a:extLst>
              <a:ext uri="{FF2B5EF4-FFF2-40B4-BE49-F238E27FC236}">
                <a16:creationId xmlns:a16="http://schemas.microsoft.com/office/drawing/2014/main" xmlns="" id="{CEF021E4-A0A3-4BA0-B846-C7D6A4B3F15A}"/>
              </a:ext>
            </a:extLst>
          </p:cNvPr>
          <p:cNvSpPr>
            <a:spLocks noGrp="1"/>
          </p:cNvSpPr>
          <p:nvPr>
            <p:ph idx="1"/>
          </p:nvPr>
        </p:nvSpPr>
        <p:spPr/>
        <p:txBody>
          <a:bodyPr/>
          <a:lstStyle/>
          <a:p>
            <a:pPr marL="0" indent="0">
              <a:buNone/>
            </a:pPr>
            <a:r>
              <a:rPr lang="it-IT" dirty="0"/>
              <a:t>Nel caso in cui le somme interessate sono oggetto di definizione agevolata dei carichi affidati all’Agente della riscossione, il perfezionamento della definizione della controversia è subordinato al versamento entro il 7 dicembre 2018 delle somme ancora pendenti.</a:t>
            </a:r>
          </a:p>
        </p:txBody>
      </p:sp>
    </p:spTree>
    <p:extLst>
      <p:ext uri="{BB962C8B-B14F-4D97-AF65-F5344CB8AC3E}">
        <p14:creationId xmlns:p14="http://schemas.microsoft.com/office/powerpoint/2010/main" val="32718004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CONTROVERSIE AUTONOME</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66</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ttangolo arrotondato 2">
            <a:extLst>
              <a:ext uri="{FF2B5EF4-FFF2-40B4-BE49-F238E27FC236}">
                <a16:creationId xmlns:a16="http://schemas.microsoft.com/office/drawing/2014/main" xmlns="" id="{425793AE-284D-40FC-BCE6-45A883F6D156}"/>
              </a:ext>
            </a:extLst>
          </p:cNvPr>
          <p:cNvSpPr/>
          <p:nvPr/>
        </p:nvSpPr>
        <p:spPr>
          <a:xfrm>
            <a:off x="4313885" y="1652836"/>
            <a:ext cx="3564228" cy="1854558"/>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Entro il 31.5.2019</a:t>
            </a:r>
          </a:p>
        </p:txBody>
      </p:sp>
      <p:sp>
        <p:nvSpPr>
          <p:cNvPr id="6" name="Freccia tridirezionale 5">
            <a:extLst>
              <a:ext uri="{FF2B5EF4-FFF2-40B4-BE49-F238E27FC236}">
                <a16:creationId xmlns:a16="http://schemas.microsoft.com/office/drawing/2014/main" xmlns="" id="{43950366-2046-4587-B105-767020006271}"/>
              </a:ext>
            </a:extLst>
          </p:cNvPr>
          <p:cNvSpPr/>
          <p:nvPr/>
        </p:nvSpPr>
        <p:spPr>
          <a:xfrm rot="10800000" flipV="1">
            <a:off x="5410199" y="3716836"/>
            <a:ext cx="1371600" cy="1171978"/>
          </a:xfrm>
          <a:prstGeom prst="leftRightUpArrow">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dirty="0">
              <a:ln>
                <a:noFill/>
              </a:ln>
              <a:solidFill>
                <a:srgbClr val="FFFFFF"/>
              </a:solidFill>
              <a:effectLst/>
              <a:uLnTx/>
              <a:uFillTx/>
              <a:latin typeface="Arial"/>
              <a:ea typeface="+mn-ea"/>
              <a:cs typeface="+mn-cs"/>
            </a:endParaRPr>
          </a:p>
        </p:txBody>
      </p:sp>
      <p:sp>
        <p:nvSpPr>
          <p:cNvPr id="7" name="Rettangolo arrotondato 13">
            <a:extLst>
              <a:ext uri="{FF2B5EF4-FFF2-40B4-BE49-F238E27FC236}">
                <a16:creationId xmlns:a16="http://schemas.microsoft.com/office/drawing/2014/main" xmlns="" id="{6161CA44-0227-4200-BF5D-969D32B6DFB7}"/>
              </a:ext>
            </a:extLst>
          </p:cNvPr>
          <p:cNvSpPr/>
          <p:nvPr/>
        </p:nvSpPr>
        <p:spPr>
          <a:xfrm>
            <a:off x="1735324" y="3716836"/>
            <a:ext cx="3564228" cy="1854558"/>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Per ciascuna controversia autonoma è presentata una distinta domanda di definizione esente dall’imposta di bollo </a:t>
            </a:r>
          </a:p>
        </p:txBody>
      </p:sp>
      <p:sp>
        <p:nvSpPr>
          <p:cNvPr id="8" name="Rettangolo arrotondato 19">
            <a:extLst>
              <a:ext uri="{FF2B5EF4-FFF2-40B4-BE49-F238E27FC236}">
                <a16:creationId xmlns:a16="http://schemas.microsoft.com/office/drawing/2014/main" xmlns="" id="{E9AFF3C0-A4EC-406D-9C6C-C88C1FF08A57}"/>
              </a:ext>
            </a:extLst>
          </p:cNvPr>
          <p:cNvSpPr/>
          <p:nvPr/>
        </p:nvSpPr>
        <p:spPr>
          <a:xfrm>
            <a:off x="6892446" y="3742591"/>
            <a:ext cx="3564228" cy="2001385"/>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Per controversia autonoma si intende quella relativa a ciascun atto impugnato</a:t>
            </a:r>
          </a:p>
        </p:txBody>
      </p:sp>
    </p:spTree>
    <p:extLst>
      <p:ext uri="{BB962C8B-B14F-4D97-AF65-F5344CB8AC3E}">
        <p14:creationId xmlns:p14="http://schemas.microsoft.com/office/powerpoint/2010/main" val="104485883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C1FE7FD-449D-400E-9635-9632CC57590E}"/>
              </a:ext>
            </a:extLst>
          </p:cNvPr>
          <p:cNvSpPr>
            <a:spLocks noGrp="1"/>
          </p:cNvSpPr>
          <p:nvPr>
            <p:ph type="title"/>
          </p:nvPr>
        </p:nvSpPr>
        <p:spPr/>
        <p:txBody>
          <a:bodyPr/>
          <a:lstStyle/>
          <a:p>
            <a:r>
              <a:rPr lang="it-IT" dirty="0"/>
              <a:t>SCOMPUTO DEGLI IMPORTI VERSATI</a:t>
            </a:r>
          </a:p>
        </p:txBody>
      </p:sp>
      <p:sp>
        <p:nvSpPr>
          <p:cNvPr id="3" name="Segnaposto contenuto 2">
            <a:extLst>
              <a:ext uri="{FF2B5EF4-FFF2-40B4-BE49-F238E27FC236}">
                <a16:creationId xmlns:a16="http://schemas.microsoft.com/office/drawing/2014/main" xmlns="" id="{63A21C27-3210-49B0-BEB4-0BDF90BAB81F}"/>
              </a:ext>
            </a:extLst>
          </p:cNvPr>
          <p:cNvSpPr>
            <a:spLocks noGrp="1"/>
          </p:cNvSpPr>
          <p:nvPr>
            <p:ph idx="1"/>
          </p:nvPr>
        </p:nvSpPr>
        <p:spPr/>
        <p:txBody>
          <a:bodyPr/>
          <a:lstStyle/>
          <a:p>
            <a:pPr marL="0" indent="0">
              <a:buNone/>
            </a:pPr>
            <a:r>
              <a:rPr lang="it-IT" dirty="0"/>
              <a:t>Si prevede che dagli importi dovuti per la definizione vanno scomputati quelli già versati a qualsiasi titolo in pendenza di giudizio. In ogni caso, la definizione non dà luogo alla restituzione delle somme già versate, ancorché eccedenti rispetto a quanto dovuto per la definizione.</a:t>
            </a:r>
          </a:p>
          <a:p>
            <a:pPr marL="0" indent="0">
              <a:buNone/>
            </a:pPr>
            <a:r>
              <a:rPr lang="it-IT" dirty="0"/>
              <a:t>Gli effetti della definizione perfezionata prevalgono su quelli delle eventuali pronunce giurisdizionali non passate in giudicato prima del 24 ottobre 2018. </a:t>
            </a:r>
          </a:p>
        </p:txBody>
      </p:sp>
    </p:spTree>
    <p:extLst>
      <p:ext uri="{BB962C8B-B14F-4D97-AF65-F5344CB8AC3E}">
        <p14:creationId xmlns:p14="http://schemas.microsoft.com/office/powerpoint/2010/main" val="154160113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a:xfrm>
            <a:off x="296214" y="476478"/>
            <a:ext cx="11320529" cy="553183"/>
          </a:xfrm>
        </p:spPr>
        <p:txBody>
          <a:bodyPr>
            <a:no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SOSPENSIONE DEI GIUDIZI</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68</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ctangle 4">
            <a:extLst>
              <a:ext uri="{FF2B5EF4-FFF2-40B4-BE49-F238E27FC236}">
                <a16:creationId xmlns:a16="http://schemas.microsoft.com/office/drawing/2014/main" xmlns="" id="{D22C4430-3C8C-4582-B92C-24540167857F}"/>
              </a:ext>
            </a:extLst>
          </p:cNvPr>
          <p:cNvSpPr>
            <a:spLocks noChangeArrowheads="1"/>
          </p:cNvSpPr>
          <p:nvPr/>
        </p:nvSpPr>
        <p:spPr bwMode="auto">
          <a:xfrm>
            <a:off x="3071813" y="1700213"/>
            <a:ext cx="2753916" cy="149066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Le controversie definibili non</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sono sospese</a:t>
            </a:r>
          </a:p>
        </p:txBody>
      </p:sp>
      <p:sp>
        <p:nvSpPr>
          <p:cNvPr id="6" name="AutoShape 5">
            <a:extLst>
              <a:ext uri="{FF2B5EF4-FFF2-40B4-BE49-F238E27FC236}">
                <a16:creationId xmlns:a16="http://schemas.microsoft.com/office/drawing/2014/main" xmlns="" id="{28C65C86-443F-4AB2-BDD7-5C55D2DCB07B}"/>
              </a:ext>
            </a:extLst>
          </p:cNvPr>
          <p:cNvSpPr>
            <a:spLocks noChangeArrowheads="1"/>
          </p:cNvSpPr>
          <p:nvPr/>
        </p:nvSpPr>
        <p:spPr bwMode="auto">
          <a:xfrm>
            <a:off x="4043365" y="3284538"/>
            <a:ext cx="756047" cy="976312"/>
          </a:xfrm>
          <a:prstGeom prst="downArrow">
            <a:avLst>
              <a:gd name="adj1" fmla="val 54250"/>
              <a:gd name="adj2" fmla="val 27481"/>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7" name="Rectangle 6">
            <a:extLst>
              <a:ext uri="{FF2B5EF4-FFF2-40B4-BE49-F238E27FC236}">
                <a16:creationId xmlns:a16="http://schemas.microsoft.com/office/drawing/2014/main" xmlns="" id="{78AF1A20-E629-4109-80F2-341E30E0D5FC}"/>
              </a:ext>
            </a:extLst>
          </p:cNvPr>
          <p:cNvSpPr>
            <a:spLocks noChangeArrowheads="1"/>
          </p:cNvSpPr>
          <p:nvPr/>
        </p:nvSpPr>
        <p:spPr bwMode="auto">
          <a:xfrm>
            <a:off x="2835415" y="4260850"/>
            <a:ext cx="2990314" cy="223271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Salvo che il contribuente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faccia richiesta in giudizio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dichiarando di volersi avvalere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della definizione.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In tal caso il processo è sospeso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fino al 10.6.2019 </a:t>
            </a:r>
          </a:p>
        </p:txBody>
      </p:sp>
      <p:sp>
        <p:nvSpPr>
          <p:cNvPr id="8" name="AutoShape 7">
            <a:extLst>
              <a:ext uri="{FF2B5EF4-FFF2-40B4-BE49-F238E27FC236}">
                <a16:creationId xmlns:a16="http://schemas.microsoft.com/office/drawing/2014/main" xmlns="" id="{8AD25327-C09F-4663-90E7-3796EB10DA8E}"/>
              </a:ext>
            </a:extLst>
          </p:cNvPr>
          <p:cNvSpPr>
            <a:spLocks noChangeArrowheads="1"/>
          </p:cNvSpPr>
          <p:nvPr/>
        </p:nvSpPr>
        <p:spPr bwMode="auto">
          <a:xfrm>
            <a:off x="5880499" y="4581528"/>
            <a:ext cx="839390" cy="1135063"/>
          </a:xfrm>
          <a:prstGeom prst="rightArrow">
            <a:avLst>
              <a:gd name="adj1" fmla="val 54250"/>
              <a:gd name="adj2" fmla="val 2372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9" name="Rectangle 8">
            <a:extLst>
              <a:ext uri="{FF2B5EF4-FFF2-40B4-BE49-F238E27FC236}">
                <a16:creationId xmlns:a16="http://schemas.microsoft.com/office/drawing/2014/main" xmlns="" id="{9EE7813B-EBCD-4419-A2A2-E53A3851398A}"/>
              </a:ext>
            </a:extLst>
          </p:cNvPr>
          <p:cNvSpPr>
            <a:spLocks noChangeArrowheads="1"/>
          </p:cNvSpPr>
          <p:nvPr/>
        </p:nvSpPr>
        <p:spPr bwMode="auto">
          <a:xfrm>
            <a:off x="6798470" y="4095482"/>
            <a:ext cx="2925079" cy="203068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Se entro detta data il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contribuente deposita la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domanda di definizione e il</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versamento dell’unica o prima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rata il processo è sospeso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fino al 31.12.2020</a:t>
            </a:r>
          </a:p>
        </p:txBody>
      </p:sp>
    </p:spTree>
    <p:extLst>
      <p:ext uri="{BB962C8B-B14F-4D97-AF65-F5344CB8AC3E}">
        <p14:creationId xmlns:p14="http://schemas.microsoft.com/office/powerpoint/2010/main" val="89988180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77F7F8C-CBCD-40B8-919F-71F73C7B39E2}"/>
              </a:ext>
            </a:extLst>
          </p:cNvPr>
          <p:cNvSpPr>
            <a:spLocks noGrp="1"/>
          </p:cNvSpPr>
          <p:nvPr>
            <p:ph type="title"/>
          </p:nvPr>
        </p:nvSpPr>
        <p:spPr/>
        <p:txBody>
          <a:bodyPr/>
          <a:lstStyle/>
          <a:p>
            <a:r>
              <a:rPr lang="it-IT" dirty="0"/>
              <a:t>SOSPENSIONE DEI TERMINI PER IMPUGNARE</a:t>
            </a:r>
          </a:p>
        </p:txBody>
      </p:sp>
      <p:sp>
        <p:nvSpPr>
          <p:cNvPr id="3" name="Segnaposto contenuto 2">
            <a:extLst>
              <a:ext uri="{FF2B5EF4-FFF2-40B4-BE49-F238E27FC236}">
                <a16:creationId xmlns:a16="http://schemas.microsoft.com/office/drawing/2014/main" xmlns="" id="{C2FBADEB-EB9D-4FA0-AA7B-DF336CC5E15A}"/>
              </a:ext>
            </a:extLst>
          </p:cNvPr>
          <p:cNvSpPr>
            <a:spLocks noGrp="1"/>
          </p:cNvSpPr>
          <p:nvPr>
            <p:ph idx="1"/>
          </p:nvPr>
        </p:nvSpPr>
        <p:spPr/>
        <p:txBody>
          <a:bodyPr/>
          <a:lstStyle/>
          <a:p>
            <a:pPr marL="0" indent="0">
              <a:buNone/>
            </a:pPr>
            <a:r>
              <a:rPr lang="it-IT" dirty="0"/>
              <a:t>Per le controversie definibili sono sospesi per nove mesi i termini di impugnazione, anche incidentale, delle pronunce giurisdizionali e di riassunzione, nonché per la proposizione del controricorso in Cassazione che scadono dal 24 ottobre 2018 fino al 31 luglio 2019 </a:t>
            </a:r>
          </a:p>
        </p:txBody>
      </p:sp>
    </p:spTree>
    <p:extLst>
      <p:ext uri="{BB962C8B-B14F-4D97-AF65-F5344CB8AC3E}">
        <p14:creationId xmlns:p14="http://schemas.microsoft.com/office/powerpoint/2010/main" val="380585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76F9A19-E777-4B86-A006-52C9F5DF26D3}"/>
              </a:ext>
            </a:extLst>
          </p:cNvPr>
          <p:cNvSpPr>
            <a:spLocks noGrp="1"/>
          </p:cNvSpPr>
          <p:nvPr>
            <p:ph type="title"/>
          </p:nvPr>
        </p:nvSpPr>
        <p:spPr/>
        <p:txBody>
          <a:bodyPr/>
          <a:lstStyle/>
          <a:p>
            <a:r>
              <a:rPr lang="it-IT" dirty="0"/>
              <a:t>COSA SI VERSA</a:t>
            </a:r>
          </a:p>
        </p:txBody>
      </p:sp>
      <p:sp>
        <p:nvSpPr>
          <p:cNvPr id="3" name="Segnaposto contenuto 2">
            <a:extLst>
              <a:ext uri="{FF2B5EF4-FFF2-40B4-BE49-F238E27FC236}">
                <a16:creationId xmlns:a16="http://schemas.microsoft.com/office/drawing/2014/main" xmlns="" id="{464DE808-FF66-47D9-8CF5-A6FBAD95D93A}"/>
              </a:ext>
            </a:extLst>
          </p:cNvPr>
          <p:cNvSpPr>
            <a:spLocks noGrp="1"/>
          </p:cNvSpPr>
          <p:nvPr>
            <p:ph idx="1"/>
          </p:nvPr>
        </p:nvSpPr>
        <p:spPr/>
        <p:txBody>
          <a:bodyPr>
            <a:normAutofit fontScale="77500" lnSpcReduction="20000"/>
          </a:bodyPr>
          <a:lstStyle/>
          <a:p>
            <a:pPr marL="0" indent="0">
              <a:buNone/>
            </a:pPr>
            <a:r>
              <a:rPr lang="it-IT" dirty="0"/>
              <a:t> I soggetti interessati versano:  </a:t>
            </a:r>
          </a:p>
          <a:p>
            <a:pPr marL="514350" indent="-514350">
              <a:buAutoNum type="alphaLcParenR"/>
            </a:pPr>
            <a:r>
              <a:rPr lang="it-IT" dirty="0"/>
              <a:t>le somme affidate all’agente della riscossione a titolo di capitale e interessi, in misura pari:  </a:t>
            </a:r>
          </a:p>
          <a:p>
            <a:pPr marL="514350" indent="-514350">
              <a:buAutoNum type="arabicPeriod"/>
            </a:pPr>
            <a:r>
              <a:rPr lang="it-IT" dirty="0"/>
              <a:t>al 16 per cento, qualora l’ISEE del nucleo familiare risulti non superiore a 8.500 euro.  </a:t>
            </a:r>
          </a:p>
          <a:p>
            <a:pPr marL="514350" indent="-514350">
              <a:buAutoNum type="arabicPeriod"/>
            </a:pPr>
            <a:r>
              <a:rPr lang="it-IT" dirty="0"/>
              <a:t>al 20 per cento, qualora l’ISEE del nucleo familiare sia compreso tra 8.500 e 12.500 euro;  </a:t>
            </a:r>
          </a:p>
          <a:p>
            <a:pPr marL="514350" indent="-514350">
              <a:buAutoNum type="arabicPeriod"/>
            </a:pPr>
            <a:r>
              <a:rPr lang="it-IT" dirty="0"/>
              <a:t>al 35 per cento, qualora l’ISEE sia superiore a 12.500 euro;  </a:t>
            </a:r>
          </a:p>
          <a:p>
            <a:pPr marL="0" indent="0">
              <a:buNone/>
            </a:pPr>
            <a:r>
              <a:rPr lang="it-IT" dirty="0"/>
              <a:t> </a:t>
            </a:r>
          </a:p>
          <a:p>
            <a:pPr marL="0" indent="0">
              <a:buNone/>
            </a:pPr>
            <a:r>
              <a:rPr lang="it-IT" dirty="0"/>
              <a:t>b) l’aggio maturato a favore dell’agente della riscossione ( ai sensi dell’articolo 17 del decreto legislativo 13 aprile 1999, n. 112) ed il rimborso delle spese per le procedure esecutive e di notifica della cartella di pagamento</a:t>
            </a:r>
          </a:p>
        </p:txBody>
      </p:sp>
    </p:spTree>
    <p:extLst>
      <p:ext uri="{BB962C8B-B14F-4D97-AF65-F5344CB8AC3E}">
        <p14:creationId xmlns:p14="http://schemas.microsoft.com/office/powerpoint/2010/main" val="78014393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DINIEGO DELLA DEFINIZIONE</a:t>
            </a:r>
          </a:p>
        </p:txBody>
      </p:sp>
      <p:sp>
        <p:nvSpPr>
          <p:cNvPr id="3" name="Callout con freccia in giù 2"/>
          <p:cNvSpPr/>
          <p:nvPr/>
        </p:nvSpPr>
        <p:spPr>
          <a:xfrm>
            <a:off x="3996750" y="1532583"/>
            <a:ext cx="4108361" cy="2073497"/>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Il diniego della definizione </a:t>
            </a:r>
          </a:p>
        </p:txBody>
      </p:sp>
      <p:sp>
        <p:nvSpPr>
          <p:cNvPr id="6" name="Rettangolo arrotondato 5"/>
          <p:cNvSpPr/>
          <p:nvPr/>
        </p:nvSpPr>
        <p:spPr>
          <a:xfrm>
            <a:off x="884360" y="3606080"/>
            <a:ext cx="2395470" cy="2073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a:ea typeface="+mn-ea"/>
                <a:cs typeface="+mn-cs"/>
              </a:rPr>
              <a:t>Va notificato entro</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a:ea typeface="+mn-ea"/>
                <a:cs typeface="+mn-cs"/>
              </a:rPr>
              <a:t>il 31.7.2020 con le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a:ea typeface="+mn-ea"/>
                <a:cs typeface="+mn-cs"/>
              </a:rPr>
              <a:t>modalità previste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a:ea typeface="+mn-ea"/>
                <a:cs typeface="+mn-cs"/>
              </a:rPr>
              <a:t>per la notificazione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a:ea typeface="+mn-ea"/>
                <a:cs typeface="+mn-cs"/>
              </a:rPr>
              <a:t>degli atti processuali</a:t>
            </a:r>
          </a:p>
        </p:txBody>
      </p:sp>
      <p:sp>
        <p:nvSpPr>
          <p:cNvPr id="9" name="Rettangolo arrotondato 8"/>
          <p:cNvSpPr/>
          <p:nvPr/>
        </p:nvSpPr>
        <p:spPr>
          <a:xfrm>
            <a:off x="4898265" y="3721025"/>
            <a:ext cx="2395470" cy="20734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a:ea typeface="+mn-ea"/>
                <a:cs typeface="+mn-cs"/>
              </a:rPr>
              <a:t>E’ impugnabile entro 60 gg dinanzi all’organo giurisdizionale presso cui pende la controversia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11" name="Rettangolo arrotondato 10"/>
          <p:cNvSpPr/>
          <p:nvPr/>
        </p:nvSpPr>
        <p:spPr>
          <a:xfrm>
            <a:off x="7972022" y="3721024"/>
            <a:ext cx="3451351" cy="26665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a:ea typeface="+mn-ea"/>
                <a:cs typeface="+mn-cs"/>
              </a:rPr>
              <a:t> Nel caso in cui la definizione della controversia è richiesta in pendenza del termine per impugnare, la pronuncia giurisdizionale può essere impugnata dal contribuente unitamente al diniego della definizione entro sessanta giorni dalla notifica di quest'ultimo ovvero dalla controparte nel medesimo termine.  </a:t>
            </a:r>
          </a:p>
        </p:txBody>
      </p:sp>
      <p:sp>
        <p:nvSpPr>
          <p:cNvPr id="4" name="Freccia a destra 3"/>
          <p:cNvSpPr/>
          <p:nvPr/>
        </p:nvSpPr>
        <p:spPr>
          <a:xfrm rot="2704049">
            <a:off x="8002367" y="3078052"/>
            <a:ext cx="96143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5" name="Freccia a sinistra 4"/>
          <p:cNvSpPr/>
          <p:nvPr/>
        </p:nvSpPr>
        <p:spPr>
          <a:xfrm rot="18654408">
            <a:off x="3004063" y="3061109"/>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8449962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6672934-E7D3-4DAD-93A3-78201A7F115C}"/>
              </a:ext>
            </a:extLst>
          </p:cNvPr>
          <p:cNvSpPr>
            <a:spLocks noGrp="1"/>
          </p:cNvSpPr>
          <p:nvPr>
            <p:ph type="title"/>
          </p:nvPr>
        </p:nvSpPr>
        <p:spPr/>
        <p:txBody>
          <a:bodyPr/>
          <a:lstStyle/>
          <a:p>
            <a:r>
              <a:rPr lang="it-IT" dirty="0"/>
              <a:t>ISTANZA DI TRATTAZIONE</a:t>
            </a:r>
          </a:p>
        </p:txBody>
      </p:sp>
      <p:sp>
        <p:nvSpPr>
          <p:cNvPr id="3" name="Segnaposto contenuto 2">
            <a:extLst>
              <a:ext uri="{FF2B5EF4-FFF2-40B4-BE49-F238E27FC236}">
                <a16:creationId xmlns:a16="http://schemas.microsoft.com/office/drawing/2014/main" xmlns="" id="{F56B28A9-DAAD-467D-B6F4-367C3C5E6D16}"/>
              </a:ext>
            </a:extLst>
          </p:cNvPr>
          <p:cNvSpPr>
            <a:spLocks noGrp="1"/>
          </p:cNvSpPr>
          <p:nvPr>
            <p:ph idx="1"/>
          </p:nvPr>
        </p:nvSpPr>
        <p:spPr/>
        <p:txBody>
          <a:bodyPr/>
          <a:lstStyle/>
          <a:p>
            <a:pPr marL="0" indent="0">
              <a:buNone/>
            </a:pPr>
            <a:r>
              <a:rPr lang="it-IT" dirty="0"/>
              <a:t>Il processo si estingue, con decreto presidenziale, in mancanza di istanza di trattazione presentata entro il 31 dicembre 2020 dalla parte che ne ha interesse. L'impugnazione della pronuncia giurisdizionale e del diniego, qualora la controversia risulti non definibile, valgono anche come istanza di trattazione. </a:t>
            </a:r>
          </a:p>
          <a:p>
            <a:pPr marL="0" indent="0">
              <a:buNone/>
            </a:pPr>
            <a:r>
              <a:rPr lang="it-IT" dirty="0"/>
              <a:t>Le spese del giudizio estinto restano a carico della parte che le ha anticipate </a:t>
            </a:r>
          </a:p>
        </p:txBody>
      </p:sp>
    </p:spTree>
    <p:extLst>
      <p:ext uri="{BB962C8B-B14F-4D97-AF65-F5344CB8AC3E}">
        <p14:creationId xmlns:p14="http://schemas.microsoft.com/office/powerpoint/2010/main" val="106542078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COOBBLIGATI</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72</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AutoShape 4">
            <a:extLst>
              <a:ext uri="{FF2B5EF4-FFF2-40B4-BE49-F238E27FC236}">
                <a16:creationId xmlns:a16="http://schemas.microsoft.com/office/drawing/2014/main" xmlns="" id="{B46ABF63-D786-4D1C-8185-BF4B452FFB36}"/>
              </a:ext>
            </a:extLst>
          </p:cNvPr>
          <p:cNvSpPr>
            <a:spLocks noChangeArrowheads="1"/>
          </p:cNvSpPr>
          <p:nvPr/>
        </p:nvSpPr>
        <p:spPr bwMode="auto">
          <a:xfrm>
            <a:off x="4862212" y="1347610"/>
            <a:ext cx="2538413" cy="2476499"/>
          </a:xfrm>
          <a:prstGeom prst="downArrowCallout">
            <a:avLst>
              <a:gd name="adj1" fmla="val 45208"/>
              <a:gd name="adj2" fmla="val 45208"/>
              <a:gd name="adj3" fmla="val 16667"/>
              <a:gd name="adj4" fmla="val 6666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La definizione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perfezionata dal</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coobbligato</a:t>
            </a:r>
          </a:p>
        </p:txBody>
      </p:sp>
      <p:sp>
        <p:nvSpPr>
          <p:cNvPr id="6" name="Rectangle 5">
            <a:extLst>
              <a:ext uri="{FF2B5EF4-FFF2-40B4-BE49-F238E27FC236}">
                <a16:creationId xmlns:a16="http://schemas.microsoft.com/office/drawing/2014/main" xmlns="" id="{B4027402-CDC1-4F40-9709-A239EAAB5AB3}"/>
              </a:ext>
            </a:extLst>
          </p:cNvPr>
          <p:cNvSpPr>
            <a:spLocks noChangeArrowheads="1"/>
          </p:cNvSpPr>
          <p:nvPr/>
        </p:nvSpPr>
        <p:spPr bwMode="auto">
          <a:xfrm>
            <a:off x="4862212" y="3852939"/>
            <a:ext cx="2538413" cy="1765984"/>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giova in favore degli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altri inclusi quelli per 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quali la controversia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non sia più pendente </a:t>
            </a:r>
          </a:p>
        </p:txBody>
      </p:sp>
    </p:spTree>
    <p:extLst>
      <p:ext uri="{BB962C8B-B14F-4D97-AF65-F5344CB8AC3E}">
        <p14:creationId xmlns:p14="http://schemas.microsoft.com/office/powerpoint/2010/main" val="251983870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3709D77-88FC-4A6F-90CB-3343037F4C2D}"/>
              </a:ext>
            </a:extLst>
          </p:cNvPr>
          <p:cNvSpPr>
            <a:spLocks noGrp="1"/>
          </p:cNvSpPr>
          <p:nvPr>
            <p:ph type="title"/>
          </p:nvPr>
        </p:nvSpPr>
        <p:spPr/>
        <p:txBody>
          <a:bodyPr/>
          <a:lstStyle/>
          <a:p>
            <a:pPr algn="ctr"/>
            <a:r>
              <a:rPr lang="it-IT" dirty="0"/>
              <a:t>ENTI LOCALI</a:t>
            </a:r>
          </a:p>
        </p:txBody>
      </p:sp>
      <p:sp>
        <p:nvSpPr>
          <p:cNvPr id="3" name="Segnaposto contenuto 2">
            <a:extLst>
              <a:ext uri="{FF2B5EF4-FFF2-40B4-BE49-F238E27FC236}">
                <a16:creationId xmlns:a16="http://schemas.microsoft.com/office/drawing/2014/main" xmlns="" id="{F0882C6B-44D2-439B-8AFB-9F04A220B4F0}"/>
              </a:ext>
            </a:extLst>
          </p:cNvPr>
          <p:cNvSpPr>
            <a:spLocks noGrp="1"/>
          </p:cNvSpPr>
          <p:nvPr>
            <p:ph idx="1"/>
          </p:nvPr>
        </p:nvSpPr>
        <p:spPr/>
        <p:txBody>
          <a:bodyPr/>
          <a:lstStyle/>
          <a:p>
            <a:pPr marL="0" indent="0">
              <a:buNone/>
            </a:pPr>
            <a:r>
              <a:rPr lang="it-IT" dirty="0"/>
              <a:t>Si concede la facoltà agli enti territoriali di stabilire, entro il 31 marzo 2019, l’applicazione delle disposizioni in esame alle controversie attribuite alla giurisdizione tributaria in cui è parte il medesimo ente o un suo ente strumentale </a:t>
            </a:r>
          </a:p>
          <a:p>
            <a:pPr marL="0" indent="0">
              <a:buNone/>
            </a:pPr>
            <a:r>
              <a:rPr lang="it-IT" dirty="0"/>
              <a:t> </a:t>
            </a:r>
          </a:p>
        </p:txBody>
      </p:sp>
    </p:spTree>
    <p:extLst>
      <p:ext uri="{BB962C8B-B14F-4D97-AF65-F5344CB8AC3E}">
        <p14:creationId xmlns:p14="http://schemas.microsoft.com/office/powerpoint/2010/main" val="124166694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8E9A321-43CC-42B0-AF22-9BFEE66D60D5}"/>
              </a:ext>
            </a:extLst>
          </p:cNvPr>
          <p:cNvSpPr>
            <a:spLocks noGrp="1"/>
          </p:cNvSpPr>
          <p:nvPr>
            <p:ph type="title"/>
          </p:nvPr>
        </p:nvSpPr>
        <p:spPr/>
        <p:txBody>
          <a:bodyPr/>
          <a:lstStyle/>
          <a:p>
            <a:pPr algn="ctr"/>
            <a:r>
              <a:rPr lang="it-IT" dirty="0"/>
              <a:t>I DUBBI</a:t>
            </a:r>
          </a:p>
        </p:txBody>
      </p:sp>
      <p:sp>
        <p:nvSpPr>
          <p:cNvPr id="3" name="Segnaposto contenuto 2">
            <a:extLst>
              <a:ext uri="{FF2B5EF4-FFF2-40B4-BE49-F238E27FC236}">
                <a16:creationId xmlns:a16="http://schemas.microsoft.com/office/drawing/2014/main" xmlns="" id="{BF9AFEA9-41FB-4566-93AC-BCC6A95FDC6B}"/>
              </a:ext>
            </a:extLst>
          </p:cNvPr>
          <p:cNvSpPr>
            <a:spLocks noGrp="1"/>
          </p:cNvSpPr>
          <p:nvPr>
            <p:ph idx="1"/>
          </p:nvPr>
        </p:nvSpPr>
        <p:spPr/>
        <p:txBody>
          <a:bodyPr/>
          <a:lstStyle/>
          <a:p>
            <a:pPr marL="0" indent="0">
              <a:buNone/>
            </a:pPr>
            <a:r>
              <a:rPr lang="it-IT" dirty="0"/>
              <a:t> </a:t>
            </a:r>
          </a:p>
        </p:txBody>
      </p:sp>
      <p:graphicFrame>
        <p:nvGraphicFramePr>
          <p:cNvPr id="4" name="Tabella 3">
            <a:extLst>
              <a:ext uri="{FF2B5EF4-FFF2-40B4-BE49-F238E27FC236}">
                <a16:creationId xmlns:a16="http://schemas.microsoft.com/office/drawing/2014/main" xmlns="" id="{E233658C-3FF6-4458-9B04-398C2D0E58A4}"/>
              </a:ext>
            </a:extLst>
          </p:cNvPr>
          <p:cNvGraphicFramePr>
            <a:graphicFrameLocks noGrp="1"/>
          </p:cNvGraphicFramePr>
          <p:nvPr>
            <p:extLst>
              <p:ext uri="{D42A27DB-BD31-4B8C-83A1-F6EECF244321}">
                <p14:modId xmlns:p14="http://schemas.microsoft.com/office/powerpoint/2010/main" val="2078616483"/>
              </p:ext>
            </p:extLst>
          </p:nvPr>
        </p:nvGraphicFramePr>
        <p:xfrm>
          <a:off x="838200" y="1825624"/>
          <a:ext cx="10839138" cy="3846305"/>
        </p:xfrm>
        <a:graphic>
          <a:graphicData uri="http://schemas.openxmlformats.org/drawingml/2006/table">
            <a:tbl>
              <a:tblPr firstRow="1" bandRow="1">
                <a:tableStyleId>{5C22544A-7EE6-4342-B048-85BDC9FD1C3A}</a:tableStyleId>
              </a:tblPr>
              <a:tblGrid>
                <a:gridCol w="1394381">
                  <a:extLst>
                    <a:ext uri="{9D8B030D-6E8A-4147-A177-3AD203B41FA5}">
                      <a16:colId xmlns:a16="http://schemas.microsoft.com/office/drawing/2014/main" xmlns="" val="458302542"/>
                    </a:ext>
                  </a:extLst>
                </a:gridCol>
                <a:gridCol w="782736">
                  <a:extLst>
                    <a:ext uri="{9D8B030D-6E8A-4147-A177-3AD203B41FA5}">
                      <a16:colId xmlns:a16="http://schemas.microsoft.com/office/drawing/2014/main" xmlns="" val="3429942772"/>
                    </a:ext>
                  </a:extLst>
                </a:gridCol>
                <a:gridCol w="8662021">
                  <a:extLst>
                    <a:ext uri="{9D8B030D-6E8A-4147-A177-3AD203B41FA5}">
                      <a16:colId xmlns:a16="http://schemas.microsoft.com/office/drawing/2014/main" xmlns="" val="3318086655"/>
                    </a:ext>
                  </a:extLst>
                </a:gridCol>
              </a:tblGrid>
              <a:tr h="466645">
                <a:tc>
                  <a:txBody>
                    <a:bodyPr/>
                    <a:lstStyle/>
                    <a:p>
                      <a:pPr algn="ctr"/>
                      <a:r>
                        <a:rPr lang="it-IT" sz="1600" b="1" dirty="0">
                          <a:solidFill>
                            <a:schemeClr val="tx1"/>
                          </a:solidFill>
                          <a:latin typeface="+mn-lt"/>
                          <a:cs typeface="Arial" panose="020B0604020202020204" pitchFamily="34" charset="0"/>
                        </a:rPr>
                        <a:t>Misura</a:t>
                      </a:r>
                    </a:p>
                  </a:txBody>
                  <a:tcPr marL="68652" marR="68652" marT="34326" marB="34326"/>
                </a:tc>
                <a:tc>
                  <a:txBody>
                    <a:bodyPr/>
                    <a:lstStyle/>
                    <a:p>
                      <a:pPr algn="ctr"/>
                      <a:r>
                        <a:rPr lang="it-IT" sz="1600" b="1" dirty="0">
                          <a:solidFill>
                            <a:schemeClr val="tx1"/>
                          </a:solidFill>
                          <a:latin typeface="+mn-lt"/>
                          <a:cs typeface="Arial" panose="020B0604020202020204" pitchFamily="34" charset="0"/>
                        </a:rPr>
                        <a:t>Norma</a:t>
                      </a:r>
                    </a:p>
                  </a:txBody>
                  <a:tcPr marL="68652" marR="68652" marT="34326" marB="34326"/>
                </a:tc>
                <a:tc>
                  <a:txBody>
                    <a:bodyPr/>
                    <a:lstStyle/>
                    <a:p>
                      <a:pPr algn="ctr"/>
                      <a:r>
                        <a:rPr lang="it-IT" sz="1600" b="1" baseline="0" dirty="0">
                          <a:latin typeface="+mn-lt"/>
                          <a:cs typeface="Arial" panose="020B0604020202020204" pitchFamily="34" charset="0"/>
                        </a:rPr>
                        <a:t> </a:t>
                      </a:r>
                      <a:r>
                        <a:rPr lang="it-IT" sz="1600" b="1" baseline="0" dirty="0">
                          <a:solidFill>
                            <a:schemeClr val="tx1"/>
                          </a:solidFill>
                          <a:latin typeface="+mn-lt"/>
                          <a:cs typeface="Arial" panose="020B0604020202020204" pitchFamily="34" charset="0"/>
                        </a:rPr>
                        <a:t>Dubbi da chiarire</a:t>
                      </a:r>
                    </a:p>
                  </a:txBody>
                  <a:tcPr marL="68652" marR="68652" marT="34326" marB="34326"/>
                </a:tc>
                <a:extLst>
                  <a:ext uri="{0D108BD9-81ED-4DB2-BD59-A6C34878D82A}">
                    <a16:rowId xmlns:a16="http://schemas.microsoft.com/office/drawing/2014/main" xmlns="" val="3546314150"/>
                  </a:ext>
                </a:extLst>
              </a:tr>
              <a:tr h="3379660">
                <a:tc>
                  <a:txBody>
                    <a:bodyPr/>
                    <a:lstStyle/>
                    <a:p>
                      <a:pPr marL="0" marR="0" indent="0" algn="ctr" defTabSz="1364010" rtl="0" eaLnBrk="1" fontAlgn="auto" latinLnBrk="0" hangingPunct="1">
                        <a:lnSpc>
                          <a:spcPct val="100000"/>
                        </a:lnSpc>
                        <a:spcBef>
                          <a:spcPts val="0"/>
                        </a:spcBef>
                        <a:spcAft>
                          <a:spcPts val="0"/>
                        </a:spcAft>
                        <a:buClrTx/>
                        <a:buSzTx/>
                        <a:buFontTx/>
                        <a:buNone/>
                        <a:tabLst/>
                        <a:defRPr/>
                      </a:pPr>
                      <a:r>
                        <a:rPr lang="it-IT" sz="1600" b="1" i="0" kern="1200" dirty="0">
                          <a:solidFill>
                            <a:schemeClr val="dk1"/>
                          </a:solidFill>
                          <a:effectLst/>
                          <a:latin typeface="+mn-lt"/>
                          <a:ea typeface="+mn-ea"/>
                          <a:cs typeface="+mn-cs"/>
                        </a:rPr>
                        <a:t>Definizione agevolata delle controversie tributarie </a:t>
                      </a:r>
                    </a:p>
                    <a:p>
                      <a:pPr marL="0" marR="0" indent="0" algn="ctr" defTabSz="1364010" rtl="0" eaLnBrk="1" fontAlgn="auto" latinLnBrk="0" hangingPunct="1">
                        <a:lnSpc>
                          <a:spcPct val="100000"/>
                        </a:lnSpc>
                        <a:spcBef>
                          <a:spcPts val="0"/>
                        </a:spcBef>
                        <a:spcAft>
                          <a:spcPts val="0"/>
                        </a:spcAft>
                        <a:buClrTx/>
                        <a:buSzTx/>
                        <a:buFontTx/>
                        <a:buNone/>
                        <a:tabLst/>
                        <a:defRPr/>
                      </a:pPr>
                      <a:r>
                        <a:rPr lang="it-IT" sz="1600" b="1" i="0" kern="1200" dirty="0">
                          <a:solidFill>
                            <a:schemeClr val="dk1"/>
                          </a:solidFill>
                          <a:effectLst/>
                          <a:latin typeface="+mn-lt"/>
                          <a:ea typeface="+mn-ea"/>
                          <a:cs typeface="+mn-cs"/>
                        </a:rPr>
                        <a:t>(c.d. rottamazione delle liti pendenti) </a:t>
                      </a:r>
                      <a:endParaRPr lang="it-IT" sz="1600" b="1" i="0" baseline="0" dirty="0">
                        <a:latin typeface="+mn-lt"/>
                        <a:cs typeface="Arial" panose="020B0604020202020204" pitchFamily="34" charset="0"/>
                      </a:endParaRPr>
                    </a:p>
                  </a:txBody>
                  <a:tcPr marL="68652" marR="68652" marT="34326" marB="34326"/>
                </a:tc>
                <a:tc>
                  <a:txBody>
                    <a:bodyPr/>
                    <a:lstStyle/>
                    <a:p>
                      <a:pPr algn="ctr">
                        <a:lnSpc>
                          <a:spcPct val="100000"/>
                        </a:lnSpc>
                        <a:spcBef>
                          <a:spcPts val="0"/>
                        </a:spcBef>
                        <a:spcAft>
                          <a:spcPts val="0"/>
                        </a:spcAft>
                      </a:pPr>
                      <a:endParaRPr lang="it-IT" sz="1600" b="1" baseline="0" dirty="0">
                        <a:latin typeface="+mn-lt"/>
                        <a:cs typeface="Arial" panose="020B0604020202020204" pitchFamily="34" charset="0"/>
                      </a:endParaRPr>
                    </a:p>
                    <a:p>
                      <a:pPr algn="ctr">
                        <a:lnSpc>
                          <a:spcPct val="100000"/>
                        </a:lnSpc>
                        <a:spcBef>
                          <a:spcPts val="0"/>
                        </a:spcBef>
                        <a:spcAft>
                          <a:spcPts val="0"/>
                        </a:spcAft>
                      </a:pPr>
                      <a:endParaRPr lang="it-IT" sz="1600" b="1" baseline="0" dirty="0">
                        <a:latin typeface="+mn-lt"/>
                        <a:cs typeface="Arial" panose="020B0604020202020204" pitchFamily="34" charset="0"/>
                      </a:endParaRPr>
                    </a:p>
                    <a:p>
                      <a:pPr algn="ctr">
                        <a:lnSpc>
                          <a:spcPct val="100000"/>
                        </a:lnSpc>
                        <a:spcBef>
                          <a:spcPts val="0"/>
                        </a:spcBef>
                        <a:spcAft>
                          <a:spcPts val="0"/>
                        </a:spcAft>
                      </a:pPr>
                      <a:endParaRPr lang="it-IT" sz="1600" b="1" baseline="0" dirty="0">
                        <a:latin typeface="+mn-lt"/>
                        <a:cs typeface="Arial" panose="020B0604020202020204" pitchFamily="34" charset="0"/>
                      </a:endParaRPr>
                    </a:p>
                    <a:p>
                      <a:pPr algn="ctr">
                        <a:lnSpc>
                          <a:spcPct val="100000"/>
                        </a:lnSpc>
                        <a:spcBef>
                          <a:spcPts val="0"/>
                        </a:spcBef>
                        <a:spcAft>
                          <a:spcPts val="0"/>
                        </a:spcAft>
                      </a:pPr>
                      <a:endParaRPr lang="it-IT" sz="1600" b="1" baseline="0" dirty="0">
                        <a:latin typeface="+mn-lt"/>
                        <a:cs typeface="Arial" panose="020B0604020202020204" pitchFamily="34" charset="0"/>
                      </a:endParaRPr>
                    </a:p>
                    <a:p>
                      <a:pPr algn="ctr">
                        <a:lnSpc>
                          <a:spcPct val="100000"/>
                        </a:lnSpc>
                        <a:spcBef>
                          <a:spcPts val="0"/>
                        </a:spcBef>
                        <a:spcAft>
                          <a:spcPts val="0"/>
                        </a:spcAft>
                      </a:pPr>
                      <a:r>
                        <a:rPr lang="it-IT" sz="1600" b="1" baseline="0" dirty="0">
                          <a:latin typeface="+mn-lt"/>
                          <a:cs typeface="Arial" panose="020B0604020202020204" pitchFamily="34" charset="0"/>
                        </a:rPr>
                        <a:t>Art. 6</a:t>
                      </a:r>
                    </a:p>
                  </a:txBody>
                  <a:tcPr marL="68652" marR="68652" marT="34326" marB="34326"/>
                </a:tc>
                <a:tc>
                  <a:txBody>
                    <a:bodyPr/>
                    <a:lstStyle/>
                    <a:p>
                      <a:pPr marL="171450" lvl="0" indent="-171450" algn="just">
                        <a:buFont typeface="Arial" panose="020B0604020202020204" pitchFamily="34" charset="0"/>
                        <a:buChar char="•"/>
                      </a:pPr>
                      <a:endParaRPr lang="it-IT" sz="1600" kern="1200" baseline="0" dirty="0">
                        <a:solidFill>
                          <a:schemeClr val="tx1"/>
                        </a:solidFill>
                        <a:effectLst/>
                        <a:latin typeface="+mn-lt"/>
                        <a:ea typeface="+mn-ea"/>
                        <a:cs typeface="+mn-cs"/>
                      </a:endParaRPr>
                    </a:p>
                    <a:p>
                      <a:pPr marL="171450" lvl="0" indent="-171450" algn="just">
                        <a:buFont typeface="Arial" panose="020B0604020202020204" pitchFamily="34" charset="0"/>
                        <a:buChar char="•"/>
                      </a:pPr>
                      <a:endParaRPr lang="it-IT" sz="1600" kern="1200" baseline="0" dirty="0">
                        <a:solidFill>
                          <a:schemeClr val="tx1"/>
                        </a:solidFill>
                        <a:effectLst/>
                        <a:latin typeface="+mn-lt"/>
                        <a:ea typeface="+mn-ea"/>
                        <a:cs typeface="+mn-cs"/>
                      </a:endParaRPr>
                    </a:p>
                    <a:p>
                      <a:pPr marL="171450" lvl="0" indent="-171450" algn="just">
                        <a:buFont typeface="Arial" panose="020B0604020202020204" pitchFamily="34" charset="0"/>
                        <a:buChar char="•"/>
                      </a:pPr>
                      <a:endParaRPr lang="it-IT" sz="1600" kern="1200" baseline="0" dirty="0">
                        <a:solidFill>
                          <a:schemeClr val="tx1"/>
                        </a:solidFill>
                        <a:effectLst/>
                        <a:latin typeface="+mn-lt"/>
                        <a:ea typeface="+mn-ea"/>
                        <a:cs typeface="+mn-cs"/>
                      </a:endParaRPr>
                    </a:p>
                    <a:p>
                      <a:pPr marL="171450" lvl="0" indent="-171450" algn="just">
                        <a:buFont typeface="Arial" panose="020B0604020202020204" pitchFamily="34" charset="0"/>
                        <a:buChar char="•"/>
                      </a:pPr>
                      <a:r>
                        <a:rPr lang="it-IT" sz="1800" kern="1200" baseline="0" dirty="0">
                          <a:solidFill>
                            <a:schemeClr val="tx1"/>
                          </a:solidFill>
                          <a:latin typeface="+mn-lt"/>
                          <a:ea typeface="+mn-ea"/>
                          <a:cs typeface="+mn-cs"/>
                        </a:rPr>
                        <a:t>Cosa accade in caso di avviso di accertamento con rettifica di perdita?</a:t>
                      </a:r>
                    </a:p>
                    <a:p>
                      <a:pPr marL="171450" lvl="0" indent="-171450" algn="just">
                        <a:buFont typeface="Arial" panose="020B0604020202020204" pitchFamily="34" charset="0"/>
                        <a:buChar char="•"/>
                      </a:pPr>
                      <a:endParaRPr lang="it-IT" sz="1600" kern="1200" baseline="0" dirty="0">
                        <a:solidFill>
                          <a:schemeClr val="tx1"/>
                        </a:solidFill>
                        <a:latin typeface="+mn-lt"/>
                        <a:ea typeface="+mn-ea"/>
                        <a:cs typeface="+mn-cs"/>
                      </a:endParaRPr>
                    </a:p>
                  </a:txBody>
                  <a:tcPr marL="68652" marR="68652" marT="34326" marB="34326"/>
                </a:tc>
                <a:extLst>
                  <a:ext uri="{0D108BD9-81ED-4DB2-BD59-A6C34878D82A}">
                    <a16:rowId xmlns:a16="http://schemas.microsoft.com/office/drawing/2014/main" xmlns="" val="829023791"/>
                  </a:ext>
                </a:extLst>
              </a:tr>
            </a:tbl>
          </a:graphicData>
        </a:graphic>
      </p:graphicFrame>
    </p:spTree>
    <p:extLst>
      <p:ext uri="{BB962C8B-B14F-4D97-AF65-F5344CB8AC3E}">
        <p14:creationId xmlns:p14="http://schemas.microsoft.com/office/powerpoint/2010/main" val="123731320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LE IRREGOLARTA’ FORMALI</a:t>
            </a:r>
          </a:p>
        </p:txBody>
      </p:sp>
    </p:spTree>
    <p:extLst>
      <p:ext uri="{BB962C8B-B14F-4D97-AF65-F5344CB8AC3E}">
        <p14:creationId xmlns:p14="http://schemas.microsoft.com/office/powerpoint/2010/main" val="41707646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a:xfrm>
            <a:off x="296214" y="476478"/>
            <a:ext cx="11320529" cy="553183"/>
          </a:xfrm>
        </p:spPr>
        <p:txBody>
          <a:bodyPr>
            <a:no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LA PROCEDURA </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76</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ctangle 4">
            <a:extLst>
              <a:ext uri="{FF2B5EF4-FFF2-40B4-BE49-F238E27FC236}">
                <a16:creationId xmlns:a16="http://schemas.microsoft.com/office/drawing/2014/main" xmlns="" id="{D22C4430-3C8C-4582-B92C-24540167857F}"/>
              </a:ext>
            </a:extLst>
          </p:cNvPr>
          <p:cNvSpPr>
            <a:spLocks noChangeArrowheads="1"/>
          </p:cNvSpPr>
          <p:nvPr/>
        </p:nvSpPr>
        <p:spPr bwMode="auto">
          <a:xfrm>
            <a:off x="2781837" y="1700213"/>
            <a:ext cx="3043892" cy="149066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Le irregolarità, le infrazioni 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le inosservanze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di obblighi o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adempimenti, di natura formale</a:t>
            </a:r>
          </a:p>
        </p:txBody>
      </p:sp>
      <p:sp>
        <p:nvSpPr>
          <p:cNvPr id="6" name="AutoShape 5">
            <a:extLst>
              <a:ext uri="{FF2B5EF4-FFF2-40B4-BE49-F238E27FC236}">
                <a16:creationId xmlns:a16="http://schemas.microsoft.com/office/drawing/2014/main" xmlns="" id="{28C65C86-443F-4AB2-BDD7-5C55D2DCB07B}"/>
              </a:ext>
            </a:extLst>
          </p:cNvPr>
          <p:cNvSpPr>
            <a:spLocks noChangeArrowheads="1"/>
          </p:cNvSpPr>
          <p:nvPr/>
        </p:nvSpPr>
        <p:spPr bwMode="auto">
          <a:xfrm>
            <a:off x="3791574" y="3259142"/>
            <a:ext cx="756047" cy="976312"/>
          </a:xfrm>
          <a:prstGeom prst="downArrow">
            <a:avLst>
              <a:gd name="adj1" fmla="val 54250"/>
              <a:gd name="adj2" fmla="val 27481"/>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7" name="Rectangle 6">
            <a:extLst>
              <a:ext uri="{FF2B5EF4-FFF2-40B4-BE49-F238E27FC236}">
                <a16:creationId xmlns:a16="http://schemas.microsoft.com/office/drawing/2014/main" xmlns="" id="{78AF1A20-E629-4109-80F2-341E30E0D5FC}"/>
              </a:ext>
            </a:extLst>
          </p:cNvPr>
          <p:cNvSpPr>
            <a:spLocks noChangeArrowheads="1"/>
          </p:cNvSpPr>
          <p:nvPr/>
        </p:nvSpPr>
        <p:spPr bwMode="auto">
          <a:xfrm>
            <a:off x="2781837" y="4260852"/>
            <a:ext cx="2990314" cy="1958975"/>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Che non rilevano sulla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determinazione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della base imponibile ai fini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delle imposte sui redditi,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ai fini dell'IVA e dell'IRAP e sul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pagamento dei tributi,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commesse fino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al 24 ottobre 2018</a:t>
            </a:r>
          </a:p>
        </p:txBody>
      </p:sp>
      <p:sp>
        <p:nvSpPr>
          <p:cNvPr id="8" name="AutoShape 7">
            <a:extLst>
              <a:ext uri="{FF2B5EF4-FFF2-40B4-BE49-F238E27FC236}">
                <a16:creationId xmlns:a16="http://schemas.microsoft.com/office/drawing/2014/main" xmlns="" id="{8AD25327-C09F-4663-90E7-3796EB10DA8E}"/>
              </a:ext>
            </a:extLst>
          </p:cNvPr>
          <p:cNvSpPr>
            <a:spLocks noChangeArrowheads="1"/>
          </p:cNvSpPr>
          <p:nvPr/>
        </p:nvSpPr>
        <p:spPr bwMode="auto">
          <a:xfrm>
            <a:off x="5880499" y="4581528"/>
            <a:ext cx="839390" cy="1135063"/>
          </a:xfrm>
          <a:prstGeom prst="rightArrow">
            <a:avLst>
              <a:gd name="adj1" fmla="val 54250"/>
              <a:gd name="adj2" fmla="val 2372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9" name="Rectangle 8">
            <a:extLst>
              <a:ext uri="{FF2B5EF4-FFF2-40B4-BE49-F238E27FC236}">
                <a16:creationId xmlns:a16="http://schemas.microsoft.com/office/drawing/2014/main" xmlns="" id="{9EE7813B-EBCD-4419-A2A2-E53A3851398A}"/>
              </a:ext>
            </a:extLst>
          </p:cNvPr>
          <p:cNvSpPr>
            <a:spLocks noChangeArrowheads="1"/>
          </p:cNvSpPr>
          <p:nvPr/>
        </p:nvSpPr>
        <p:spPr bwMode="auto">
          <a:xfrm>
            <a:off x="6798470" y="4095481"/>
            <a:ext cx="3538226" cy="214974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Possono essere regolarizzate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mediante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la loro rimozione 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il versamento di una somma pari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 200 euro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per ciascun periodo d'imposta cui si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riferiscono le violazioni</a:t>
            </a:r>
          </a:p>
        </p:txBody>
      </p:sp>
    </p:spTree>
    <p:extLst>
      <p:ext uri="{BB962C8B-B14F-4D97-AF65-F5344CB8AC3E}">
        <p14:creationId xmlns:p14="http://schemas.microsoft.com/office/powerpoint/2010/main" val="45538645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VERSAMENTO</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77</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AutoShape 4">
            <a:extLst>
              <a:ext uri="{FF2B5EF4-FFF2-40B4-BE49-F238E27FC236}">
                <a16:creationId xmlns:a16="http://schemas.microsoft.com/office/drawing/2014/main" xmlns="" id="{B46ABF63-D786-4D1C-8185-BF4B452FFB36}"/>
              </a:ext>
            </a:extLst>
          </p:cNvPr>
          <p:cNvSpPr>
            <a:spLocks noChangeArrowheads="1"/>
          </p:cNvSpPr>
          <p:nvPr/>
        </p:nvSpPr>
        <p:spPr bwMode="auto">
          <a:xfrm>
            <a:off x="4862212" y="1347610"/>
            <a:ext cx="2538413" cy="2476499"/>
          </a:xfrm>
          <a:prstGeom prst="downArrowCallout">
            <a:avLst>
              <a:gd name="adj1" fmla="val 45208"/>
              <a:gd name="adj2" fmla="val 45208"/>
              <a:gd name="adj3" fmla="val 16667"/>
              <a:gd name="adj4" fmla="val 6666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Il versamento si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effettua in due rate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di pari importo</a:t>
            </a:r>
          </a:p>
        </p:txBody>
      </p:sp>
      <p:sp>
        <p:nvSpPr>
          <p:cNvPr id="6" name="Rectangle 5">
            <a:extLst>
              <a:ext uri="{FF2B5EF4-FFF2-40B4-BE49-F238E27FC236}">
                <a16:creationId xmlns:a16="http://schemas.microsoft.com/office/drawing/2014/main" xmlns="" id="{B4027402-CDC1-4F40-9709-A239EAAB5AB3}"/>
              </a:ext>
            </a:extLst>
          </p:cNvPr>
          <p:cNvSpPr>
            <a:spLocks noChangeArrowheads="1"/>
          </p:cNvSpPr>
          <p:nvPr/>
        </p:nvSpPr>
        <p:spPr bwMode="auto">
          <a:xfrm>
            <a:off x="4862212" y="3852939"/>
            <a:ext cx="2538413" cy="1765984"/>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La prima entro il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31 maggio 2019 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la seconda entro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 il 2 marzo 2020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 </a:t>
            </a:r>
          </a:p>
        </p:txBody>
      </p:sp>
    </p:spTree>
    <p:extLst>
      <p:ext uri="{BB962C8B-B14F-4D97-AF65-F5344CB8AC3E}">
        <p14:creationId xmlns:p14="http://schemas.microsoft.com/office/powerpoint/2010/main" val="197708139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09BA049-0DCE-4A7C-A376-42AD30F46E4A}"/>
              </a:ext>
            </a:extLst>
          </p:cNvPr>
          <p:cNvSpPr>
            <a:spLocks noGrp="1"/>
          </p:cNvSpPr>
          <p:nvPr>
            <p:ph type="title"/>
          </p:nvPr>
        </p:nvSpPr>
        <p:spPr/>
        <p:txBody>
          <a:bodyPr/>
          <a:lstStyle/>
          <a:p>
            <a:pPr algn="ctr"/>
            <a:r>
              <a:rPr lang="it-IT" dirty="0"/>
              <a:t>ESCLUSIONI</a:t>
            </a:r>
          </a:p>
        </p:txBody>
      </p:sp>
      <p:sp>
        <p:nvSpPr>
          <p:cNvPr id="3" name="Segnaposto contenuto 2">
            <a:extLst>
              <a:ext uri="{FF2B5EF4-FFF2-40B4-BE49-F238E27FC236}">
                <a16:creationId xmlns:a16="http://schemas.microsoft.com/office/drawing/2014/main" xmlns="" id="{6DB72ADD-1A0B-4CC8-93B7-53F9E6836E0B}"/>
              </a:ext>
            </a:extLst>
          </p:cNvPr>
          <p:cNvSpPr>
            <a:spLocks noGrp="1"/>
          </p:cNvSpPr>
          <p:nvPr>
            <p:ph idx="1"/>
          </p:nvPr>
        </p:nvSpPr>
        <p:spPr/>
        <p:txBody>
          <a:bodyPr>
            <a:normAutofit/>
          </a:bodyPr>
          <a:lstStyle/>
          <a:p>
            <a:pPr marL="0" indent="0">
              <a:buNone/>
            </a:pPr>
            <a:r>
              <a:rPr lang="it-IT" dirty="0"/>
              <a:t>Tale procedura di regolarizzazione non può essere esperita:  </a:t>
            </a:r>
          </a:p>
          <a:p>
            <a:r>
              <a:rPr lang="it-IT" dirty="0"/>
              <a:t>con riferimento agli atti di contestazione o irrogazione delle sanzioni emessi nell'ambito della procedura di collaborazione volontaria di cui all'articolo 5-quater del decreto legge n. 167 del 1990;</a:t>
            </a:r>
          </a:p>
          <a:p>
            <a:r>
              <a:rPr lang="it-IT" dirty="0"/>
              <a:t>per l'emersione di attività finanziarie e patrimoniali costituite o detenute fuori dal territorio dello Stato;  </a:t>
            </a:r>
          </a:p>
          <a:p>
            <a:r>
              <a:rPr lang="it-IT" dirty="0"/>
              <a:t>per le irregolarità e altre violazioni formali già contestate in atti divenuti definitivi alla data di entrata in vigore della disposizione in esame.</a:t>
            </a:r>
          </a:p>
        </p:txBody>
      </p:sp>
    </p:spTree>
    <p:extLst>
      <p:ext uri="{BB962C8B-B14F-4D97-AF65-F5344CB8AC3E}">
        <p14:creationId xmlns:p14="http://schemas.microsoft.com/office/powerpoint/2010/main" val="32683058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D7C688F-043B-4F45-BCEE-7FC279DD449C}"/>
              </a:ext>
            </a:extLst>
          </p:cNvPr>
          <p:cNvSpPr>
            <a:spLocks noGrp="1"/>
          </p:cNvSpPr>
          <p:nvPr>
            <p:ph type="title"/>
          </p:nvPr>
        </p:nvSpPr>
        <p:spPr/>
        <p:txBody>
          <a:bodyPr/>
          <a:lstStyle/>
          <a:p>
            <a:pPr algn="ctr"/>
            <a:r>
              <a:rPr lang="it-IT" dirty="0"/>
              <a:t>PRINCIPALI VIOLAZIONI SANABILI</a:t>
            </a:r>
          </a:p>
        </p:txBody>
      </p:sp>
      <p:graphicFrame>
        <p:nvGraphicFramePr>
          <p:cNvPr id="4" name="Segnaposto contenuto 3">
            <a:extLst>
              <a:ext uri="{FF2B5EF4-FFF2-40B4-BE49-F238E27FC236}">
                <a16:creationId xmlns:a16="http://schemas.microsoft.com/office/drawing/2014/main" xmlns="" id="{8F182F1E-E3A6-4D97-9F26-77B4F3EF6A22}"/>
              </a:ext>
            </a:extLst>
          </p:cNvPr>
          <p:cNvGraphicFramePr>
            <a:graphicFrameLocks noGrp="1"/>
          </p:cNvGraphicFramePr>
          <p:nvPr>
            <p:ph idx="1"/>
            <p:extLst/>
          </p:nvPr>
        </p:nvGraphicFramePr>
        <p:xfrm>
          <a:off x="838200" y="1825625"/>
          <a:ext cx="10515600" cy="3606800"/>
        </p:xfrm>
        <a:graphic>
          <a:graphicData uri="http://schemas.openxmlformats.org/drawingml/2006/table">
            <a:tbl>
              <a:tblPr firstRow="1" bandRow="1">
                <a:tableStyleId>{5940675A-B579-460E-94D1-54222C63F5DA}</a:tableStyleId>
              </a:tblPr>
              <a:tblGrid>
                <a:gridCol w="2628900">
                  <a:extLst>
                    <a:ext uri="{9D8B030D-6E8A-4147-A177-3AD203B41FA5}">
                      <a16:colId xmlns:a16="http://schemas.microsoft.com/office/drawing/2014/main" xmlns="" val="305386248"/>
                    </a:ext>
                  </a:extLst>
                </a:gridCol>
                <a:gridCol w="2628900">
                  <a:extLst>
                    <a:ext uri="{9D8B030D-6E8A-4147-A177-3AD203B41FA5}">
                      <a16:colId xmlns:a16="http://schemas.microsoft.com/office/drawing/2014/main" xmlns="" val="1607067960"/>
                    </a:ext>
                  </a:extLst>
                </a:gridCol>
                <a:gridCol w="2628900">
                  <a:extLst>
                    <a:ext uri="{9D8B030D-6E8A-4147-A177-3AD203B41FA5}">
                      <a16:colId xmlns:a16="http://schemas.microsoft.com/office/drawing/2014/main" xmlns="" val="2258277501"/>
                    </a:ext>
                  </a:extLst>
                </a:gridCol>
                <a:gridCol w="2628900">
                  <a:extLst>
                    <a:ext uri="{9D8B030D-6E8A-4147-A177-3AD203B41FA5}">
                      <a16:colId xmlns:a16="http://schemas.microsoft.com/office/drawing/2014/main" xmlns="" val="2540109417"/>
                    </a:ext>
                  </a:extLst>
                </a:gridCol>
              </a:tblGrid>
              <a:tr h="370840">
                <a:tc>
                  <a:txBody>
                    <a:bodyPr/>
                    <a:lstStyle/>
                    <a:p>
                      <a:r>
                        <a:rPr lang="it-IT" b="1" dirty="0"/>
                        <a:t>VIOLAZIONE</a:t>
                      </a:r>
                    </a:p>
                  </a:txBody>
                  <a:tcPr/>
                </a:tc>
                <a:tc>
                  <a:txBody>
                    <a:bodyPr/>
                    <a:lstStyle/>
                    <a:p>
                      <a:r>
                        <a:rPr lang="it-IT" b="1" dirty="0"/>
                        <a:t>ART. D.LGS N. 471/97</a:t>
                      </a:r>
                    </a:p>
                  </a:txBody>
                  <a:tcPr/>
                </a:tc>
                <a:tc>
                  <a:txBody>
                    <a:bodyPr/>
                    <a:lstStyle/>
                    <a:p>
                      <a:r>
                        <a:rPr lang="it-IT" b="1" dirty="0"/>
                        <a:t>OGGETTO</a:t>
                      </a:r>
                    </a:p>
                  </a:txBody>
                  <a:tcPr/>
                </a:tc>
                <a:tc>
                  <a:txBody>
                    <a:bodyPr/>
                    <a:lstStyle/>
                    <a:p>
                      <a:r>
                        <a:rPr lang="it-IT" b="1" dirty="0"/>
                        <a:t>SANZIONE</a:t>
                      </a:r>
                    </a:p>
                  </a:txBody>
                  <a:tcPr/>
                </a:tc>
                <a:extLst>
                  <a:ext uri="{0D108BD9-81ED-4DB2-BD59-A6C34878D82A}">
                    <a16:rowId xmlns:a16="http://schemas.microsoft.com/office/drawing/2014/main" xmlns="" val="3551317873"/>
                  </a:ext>
                </a:extLst>
              </a:tr>
              <a:tr h="370840">
                <a:tc>
                  <a:txBody>
                    <a:bodyPr/>
                    <a:lstStyle/>
                    <a:p>
                      <a:r>
                        <a:rPr lang="it-IT" dirty="0"/>
                        <a:t>Competenza temporale</a:t>
                      </a:r>
                    </a:p>
                  </a:txBody>
                  <a:tcPr/>
                </a:tc>
                <a:tc>
                  <a:txBody>
                    <a:bodyPr/>
                    <a:lstStyle/>
                    <a:p>
                      <a:r>
                        <a:rPr lang="it-IT" dirty="0"/>
                        <a:t>Art. 1, comma 4</a:t>
                      </a:r>
                    </a:p>
                  </a:txBody>
                  <a:tcPr/>
                </a:tc>
                <a:tc>
                  <a:txBody>
                    <a:bodyPr/>
                    <a:lstStyle/>
                    <a:p>
                      <a:r>
                        <a:rPr lang="it-IT" dirty="0"/>
                        <a:t>Errore di competenza</a:t>
                      </a:r>
                    </a:p>
                  </a:txBody>
                  <a:tcPr/>
                </a:tc>
                <a:tc>
                  <a:txBody>
                    <a:bodyPr/>
                    <a:lstStyle/>
                    <a:p>
                      <a:r>
                        <a:rPr lang="it-IT" dirty="0"/>
                        <a:t>€ 250</a:t>
                      </a:r>
                    </a:p>
                  </a:txBody>
                  <a:tcPr/>
                </a:tc>
                <a:extLst>
                  <a:ext uri="{0D108BD9-81ED-4DB2-BD59-A6C34878D82A}">
                    <a16:rowId xmlns:a16="http://schemas.microsoft.com/office/drawing/2014/main" xmlns="" val="1885042837"/>
                  </a:ext>
                </a:extLst>
              </a:tr>
              <a:tr h="370840">
                <a:tc>
                  <a:txBody>
                    <a:bodyPr/>
                    <a:lstStyle/>
                    <a:p>
                      <a:r>
                        <a:rPr lang="it-IT" dirty="0"/>
                        <a:t>Redditi fondiari</a:t>
                      </a:r>
                    </a:p>
                  </a:txBody>
                  <a:tcPr/>
                </a:tc>
                <a:tc>
                  <a:txBody>
                    <a:bodyPr/>
                    <a:lstStyle/>
                    <a:p>
                      <a:r>
                        <a:rPr lang="it-IT" dirty="0"/>
                        <a:t>Art. 3</a:t>
                      </a:r>
                    </a:p>
                  </a:txBody>
                  <a:tcPr/>
                </a:tc>
                <a:tc>
                  <a:txBody>
                    <a:bodyPr/>
                    <a:lstStyle/>
                    <a:p>
                      <a:r>
                        <a:rPr lang="it-IT" dirty="0"/>
                        <a:t>Omessa denuncia</a:t>
                      </a:r>
                    </a:p>
                  </a:txBody>
                  <a:tcPr/>
                </a:tc>
                <a:tc>
                  <a:txBody>
                    <a:bodyPr/>
                    <a:lstStyle/>
                    <a:p>
                      <a:r>
                        <a:rPr lang="it-IT" dirty="0"/>
                        <a:t>Da € 250 a € 2.000</a:t>
                      </a:r>
                    </a:p>
                  </a:txBody>
                  <a:tcPr/>
                </a:tc>
                <a:extLst>
                  <a:ext uri="{0D108BD9-81ED-4DB2-BD59-A6C34878D82A}">
                    <a16:rowId xmlns:a16="http://schemas.microsoft.com/office/drawing/2014/main" xmlns="" val="64420339"/>
                  </a:ext>
                </a:extLst>
              </a:tr>
              <a:tr h="370840">
                <a:tc>
                  <a:txBody>
                    <a:bodyPr/>
                    <a:lstStyle/>
                    <a:p>
                      <a:r>
                        <a:rPr lang="it-IT" dirty="0"/>
                        <a:t>Comunicazione attività</a:t>
                      </a:r>
                    </a:p>
                  </a:txBody>
                  <a:tcPr/>
                </a:tc>
                <a:tc>
                  <a:txBody>
                    <a:bodyPr/>
                    <a:lstStyle/>
                    <a:p>
                      <a:r>
                        <a:rPr lang="it-IT" dirty="0"/>
                        <a:t>Art. 5, comma 6</a:t>
                      </a:r>
                    </a:p>
                  </a:txBody>
                  <a:tcPr/>
                </a:tc>
                <a:tc>
                  <a:txBody>
                    <a:bodyPr/>
                    <a:lstStyle/>
                    <a:p>
                      <a:r>
                        <a:rPr lang="it-IT" dirty="0"/>
                        <a:t>Omessa comunicazione</a:t>
                      </a:r>
                    </a:p>
                  </a:txBody>
                  <a:tcPr/>
                </a:tc>
                <a:tc>
                  <a:txBody>
                    <a:bodyPr/>
                    <a:lstStyle/>
                    <a:p>
                      <a:r>
                        <a:rPr lang="it-IT" dirty="0"/>
                        <a:t>Da € 500 a € 2.000</a:t>
                      </a:r>
                    </a:p>
                  </a:txBody>
                  <a:tcPr/>
                </a:tc>
                <a:extLst>
                  <a:ext uri="{0D108BD9-81ED-4DB2-BD59-A6C34878D82A}">
                    <a16:rowId xmlns:a16="http://schemas.microsoft.com/office/drawing/2014/main" xmlns="" val="3803998341"/>
                  </a:ext>
                </a:extLst>
              </a:tr>
              <a:tr h="370840">
                <a:tc>
                  <a:txBody>
                    <a:bodyPr/>
                    <a:lstStyle/>
                    <a:p>
                      <a:r>
                        <a:rPr lang="it-IT" dirty="0"/>
                        <a:t>Omessa fatturazione </a:t>
                      </a:r>
                    </a:p>
                  </a:txBody>
                  <a:tcPr/>
                </a:tc>
                <a:tc>
                  <a:txBody>
                    <a:bodyPr/>
                    <a:lstStyle/>
                    <a:p>
                      <a:r>
                        <a:rPr lang="it-IT" dirty="0"/>
                        <a:t>Art. 6, comma 1</a:t>
                      </a:r>
                    </a:p>
                  </a:txBody>
                  <a:tcPr/>
                </a:tc>
                <a:tc>
                  <a:txBody>
                    <a:bodyPr/>
                    <a:lstStyle/>
                    <a:p>
                      <a:r>
                        <a:rPr lang="it-IT" dirty="0"/>
                        <a:t>Fatturazione imponibili</a:t>
                      </a:r>
                    </a:p>
                  </a:txBody>
                  <a:tcPr/>
                </a:tc>
                <a:tc>
                  <a:txBody>
                    <a:bodyPr/>
                    <a:lstStyle/>
                    <a:p>
                      <a:r>
                        <a:rPr lang="it-IT" dirty="0"/>
                        <a:t>Da € 250 a € 2.000</a:t>
                      </a:r>
                    </a:p>
                  </a:txBody>
                  <a:tcPr/>
                </a:tc>
                <a:extLst>
                  <a:ext uri="{0D108BD9-81ED-4DB2-BD59-A6C34878D82A}">
                    <a16:rowId xmlns:a16="http://schemas.microsoft.com/office/drawing/2014/main" xmlns="" val="494536759"/>
                  </a:ext>
                </a:extLst>
              </a:tr>
              <a:tr h="370840">
                <a:tc>
                  <a:txBody>
                    <a:bodyPr/>
                    <a:lstStyle/>
                    <a:p>
                      <a:r>
                        <a:rPr lang="it-IT" dirty="0"/>
                        <a:t>Omessa fatturazione </a:t>
                      </a:r>
                    </a:p>
                  </a:txBody>
                  <a:tcPr/>
                </a:tc>
                <a:tc>
                  <a:txBody>
                    <a:bodyPr/>
                    <a:lstStyle/>
                    <a:p>
                      <a:r>
                        <a:rPr lang="it-IT" dirty="0"/>
                        <a:t>Art. 6, comma 2</a:t>
                      </a:r>
                    </a:p>
                  </a:txBody>
                  <a:tcPr/>
                </a:tc>
                <a:tc>
                  <a:txBody>
                    <a:bodyPr/>
                    <a:lstStyle/>
                    <a:p>
                      <a:r>
                        <a:rPr lang="it-IT" dirty="0"/>
                        <a:t>Oper. non imp. o esenti o non soggette</a:t>
                      </a:r>
                    </a:p>
                  </a:txBody>
                  <a:tcPr/>
                </a:tc>
                <a:tc>
                  <a:txBody>
                    <a:bodyPr/>
                    <a:lstStyle/>
                    <a:p>
                      <a:r>
                        <a:rPr lang="it-IT" dirty="0"/>
                        <a:t>Da € 250 a € 2.000</a:t>
                      </a:r>
                    </a:p>
                  </a:txBody>
                  <a:tcPr/>
                </a:tc>
                <a:extLst>
                  <a:ext uri="{0D108BD9-81ED-4DB2-BD59-A6C34878D82A}">
                    <a16:rowId xmlns:a16="http://schemas.microsoft.com/office/drawing/2014/main" xmlns="" val="1887421182"/>
                  </a:ext>
                </a:extLst>
              </a:tr>
              <a:tr h="370840">
                <a:tc>
                  <a:txBody>
                    <a:bodyPr/>
                    <a:lstStyle/>
                    <a:p>
                      <a:r>
                        <a:rPr lang="it-IT" dirty="0"/>
                        <a:t>Detrazione IVA</a:t>
                      </a:r>
                    </a:p>
                  </a:txBody>
                  <a:tcPr/>
                </a:tc>
                <a:tc>
                  <a:txBody>
                    <a:bodyPr/>
                    <a:lstStyle/>
                    <a:p>
                      <a:r>
                        <a:rPr lang="it-IT" dirty="0"/>
                        <a:t>Art. 6, comma 6</a:t>
                      </a:r>
                    </a:p>
                  </a:txBody>
                  <a:tcPr/>
                </a:tc>
                <a:tc>
                  <a:txBody>
                    <a:bodyPr/>
                    <a:lstStyle/>
                    <a:p>
                      <a:r>
                        <a:rPr lang="it-IT" dirty="0"/>
                        <a:t>Detrazione IVA </a:t>
                      </a:r>
                    </a:p>
                  </a:txBody>
                  <a:tcPr/>
                </a:tc>
                <a:tc>
                  <a:txBody>
                    <a:bodyPr/>
                    <a:lstStyle/>
                    <a:p>
                      <a:r>
                        <a:rPr lang="it-IT" dirty="0"/>
                        <a:t>Da € 250 a € 10.000</a:t>
                      </a:r>
                    </a:p>
                  </a:txBody>
                  <a:tcPr/>
                </a:tc>
                <a:extLst>
                  <a:ext uri="{0D108BD9-81ED-4DB2-BD59-A6C34878D82A}">
                    <a16:rowId xmlns:a16="http://schemas.microsoft.com/office/drawing/2014/main" xmlns="" val="2778656783"/>
                  </a:ext>
                </a:extLst>
              </a:tr>
              <a:tr h="370840">
                <a:tc>
                  <a:txBody>
                    <a:bodyPr/>
                    <a:lstStyle/>
                    <a:p>
                      <a:r>
                        <a:rPr lang="it-IT" dirty="0"/>
                        <a:t>Inversione contabile</a:t>
                      </a:r>
                    </a:p>
                  </a:txBody>
                  <a:tcPr/>
                </a:tc>
                <a:tc>
                  <a:txBody>
                    <a:bodyPr/>
                    <a:lstStyle/>
                    <a:p>
                      <a:r>
                        <a:rPr lang="it-IT" dirty="0"/>
                        <a:t>Art. 6, comma 9-bis1</a:t>
                      </a:r>
                    </a:p>
                  </a:txBody>
                  <a:tcPr/>
                </a:tc>
                <a:tc>
                  <a:txBody>
                    <a:bodyPr/>
                    <a:lstStyle/>
                    <a:p>
                      <a:r>
                        <a:rPr lang="it-IT" dirty="0"/>
                        <a:t>Inadempimenti collegati</a:t>
                      </a:r>
                    </a:p>
                  </a:txBody>
                  <a:tcPr/>
                </a:tc>
                <a:tc>
                  <a:txBody>
                    <a:bodyPr/>
                    <a:lstStyle/>
                    <a:p>
                      <a:r>
                        <a:rPr lang="it-IT" dirty="0"/>
                        <a:t>Da € 250 a € 10.000</a:t>
                      </a:r>
                    </a:p>
                  </a:txBody>
                  <a:tcPr/>
                </a:tc>
                <a:extLst>
                  <a:ext uri="{0D108BD9-81ED-4DB2-BD59-A6C34878D82A}">
                    <a16:rowId xmlns:a16="http://schemas.microsoft.com/office/drawing/2014/main" xmlns="" val="3829927685"/>
                  </a:ext>
                </a:extLst>
              </a:tr>
              <a:tr h="370840">
                <a:tc>
                  <a:txBody>
                    <a:bodyPr/>
                    <a:lstStyle/>
                    <a:p>
                      <a:r>
                        <a:rPr lang="it-IT" dirty="0"/>
                        <a:t>Inversione contabile</a:t>
                      </a:r>
                    </a:p>
                  </a:txBody>
                  <a:tcPr/>
                </a:tc>
                <a:tc>
                  <a:txBody>
                    <a:bodyPr/>
                    <a:lstStyle/>
                    <a:p>
                      <a:r>
                        <a:rPr lang="it-IT" dirty="0"/>
                        <a:t>Art. 6, comma 9-bis2</a:t>
                      </a:r>
                    </a:p>
                  </a:txBody>
                  <a:tcPr/>
                </a:tc>
                <a:tc>
                  <a:txBody>
                    <a:bodyPr/>
                    <a:lstStyle/>
                    <a:p>
                      <a:r>
                        <a:rPr lang="it-IT" dirty="0"/>
                        <a:t>Operazione non soggetta</a:t>
                      </a:r>
                    </a:p>
                  </a:txBody>
                  <a:tcPr/>
                </a:tc>
                <a:tc>
                  <a:txBody>
                    <a:bodyPr/>
                    <a:lstStyle/>
                    <a:p>
                      <a:r>
                        <a:rPr lang="it-IT" dirty="0"/>
                        <a:t>Da € 250 a € 10.000</a:t>
                      </a:r>
                    </a:p>
                  </a:txBody>
                  <a:tcPr/>
                </a:tc>
                <a:extLst>
                  <a:ext uri="{0D108BD9-81ED-4DB2-BD59-A6C34878D82A}">
                    <a16:rowId xmlns:a16="http://schemas.microsoft.com/office/drawing/2014/main" xmlns="" val="1815440971"/>
                  </a:ext>
                </a:extLst>
              </a:tr>
            </a:tbl>
          </a:graphicData>
        </a:graphic>
      </p:graphicFrame>
    </p:spTree>
    <p:extLst>
      <p:ext uri="{BB962C8B-B14F-4D97-AF65-F5344CB8AC3E}">
        <p14:creationId xmlns:p14="http://schemas.microsoft.com/office/powerpoint/2010/main" val="390706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724956B-37BD-465B-89E5-386B8293B06C}"/>
              </a:ext>
            </a:extLst>
          </p:cNvPr>
          <p:cNvSpPr>
            <a:spLocks noGrp="1"/>
          </p:cNvSpPr>
          <p:nvPr>
            <p:ph type="title"/>
          </p:nvPr>
        </p:nvSpPr>
        <p:spPr/>
        <p:txBody>
          <a:bodyPr/>
          <a:lstStyle/>
          <a:p>
            <a:r>
              <a:rPr lang="it-IT" dirty="0"/>
              <a:t>CRISI DA SOVRAINDEBITAMENTO</a:t>
            </a:r>
          </a:p>
        </p:txBody>
      </p:sp>
      <p:sp>
        <p:nvSpPr>
          <p:cNvPr id="3" name="Segnaposto contenuto 2">
            <a:extLst>
              <a:ext uri="{FF2B5EF4-FFF2-40B4-BE49-F238E27FC236}">
                <a16:creationId xmlns:a16="http://schemas.microsoft.com/office/drawing/2014/main" xmlns="" id="{FDF53C90-B381-4A1F-883B-578333A65FE8}"/>
              </a:ext>
            </a:extLst>
          </p:cNvPr>
          <p:cNvSpPr>
            <a:spLocks noGrp="1"/>
          </p:cNvSpPr>
          <p:nvPr>
            <p:ph idx="1"/>
          </p:nvPr>
        </p:nvSpPr>
        <p:spPr/>
        <p:txBody>
          <a:bodyPr>
            <a:normAutofit fontScale="85000" lnSpcReduction="20000"/>
          </a:bodyPr>
          <a:lstStyle/>
          <a:p>
            <a:pPr marL="0" indent="0">
              <a:buNone/>
            </a:pPr>
            <a:r>
              <a:rPr lang="it-IT" dirty="0"/>
              <a:t>Versano comunque in una grave e comprovata situazione di difficoltà economica i soggetti per cui è stata aperta, alla data di presentazione della dichiarazione con cui si richiede l’accesso alla definizione agevolata, una procedura di liquidazione dei beni per sovraindebitamento (articolo 14-ter della legge 27 gennaio 2012, n.3).  </a:t>
            </a:r>
          </a:p>
          <a:p>
            <a:pPr marL="0" indent="0">
              <a:buNone/>
            </a:pPr>
            <a:r>
              <a:rPr lang="it-IT" dirty="0"/>
              <a:t>Tali soggetti estinguono i predetti debiti versando le somme affidate all’agente della riscossione a titolo di capitale e interessi,  in misura pari al 10 per cento, nonché le somme maturate in favore dell’agente della riscossione a titolo di aggio e rimborso. A tal fine, alla dichiarazione con cui si richiede l’accesso alla definizione agevolata è allegata copia conforme del decreto di apertura della predetta liquidazione</a:t>
            </a:r>
          </a:p>
        </p:txBody>
      </p:sp>
    </p:spTree>
    <p:extLst>
      <p:ext uri="{BB962C8B-B14F-4D97-AF65-F5344CB8AC3E}">
        <p14:creationId xmlns:p14="http://schemas.microsoft.com/office/powerpoint/2010/main" val="199043325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D7C688F-043B-4F45-BCEE-7FC279DD449C}"/>
              </a:ext>
            </a:extLst>
          </p:cNvPr>
          <p:cNvSpPr>
            <a:spLocks noGrp="1"/>
          </p:cNvSpPr>
          <p:nvPr>
            <p:ph type="title"/>
          </p:nvPr>
        </p:nvSpPr>
        <p:spPr/>
        <p:txBody>
          <a:bodyPr/>
          <a:lstStyle/>
          <a:p>
            <a:pPr algn="ctr"/>
            <a:r>
              <a:rPr lang="it-IT" dirty="0"/>
              <a:t>SEGUE: PRINCIPALI VIOLAZIONI SANABILI</a:t>
            </a:r>
          </a:p>
        </p:txBody>
      </p:sp>
      <p:graphicFrame>
        <p:nvGraphicFramePr>
          <p:cNvPr id="4" name="Segnaposto contenuto 3">
            <a:extLst>
              <a:ext uri="{FF2B5EF4-FFF2-40B4-BE49-F238E27FC236}">
                <a16:creationId xmlns:a16="http://schemas.microsoft.com/office/drawing/2014/main" xmlns="" id="{8F182F1E-E3A6-4D97-9F26-77B4F3EF6A22}"/>
              </a:ext>
            </a:extLst>
          </p:cNvPr>
          <p:cNvGraphicFramePr>
            <a:graphicFrameLocks noGrp="1"/>
          </p:cNvGraphicFramePr>
          <p:nvPr>
            <p:ph idx="1"/>
            <p:extLst/>
          </p:nvPr>
        </p:nvGraphicFramePr>
        <p:xfrm>
          <a:off x="838200" y="1825625"/>
          <a:ext cx="10515600" cy="3876040"/>
        </p:xfrm>
        <a:graphic>
          <a:graphicData uri="http://schemas.openxmlformats.org/drawingml/2006/table">
            <a:tbl>
              <a:tblPr firstRow="1" bandRow="1">
                <a:tableStyleId>{5940675A-B579-460E-94D1-54222C63F5DA}</a:tableStyleId>
              </a:tblPr>
              <a:tblGrid>
                <a:gridCol w="2628900">
                  <a:extLst>
                    <a:ext uri="{9D8B030D-6E8A-4147-A177-3AD203B41FA5}">
                      <a16:colId xmlns:a16="http://schemas.microsoft.com/office/drawing/2014/main" xmlns="" val="305386248"/>
                    </a:ext>
                  </a:extLst>
                </a:gridCol>
                <a:gridCol w="2628900">
                  <a:extLst>
                    <a:ext uri="{9D8B030D-6E8A-4147-A177-3AD203B41FA5}">
                      <a16:colId xmlns:a16="http://schemas.microsoft.com/office/drawing/2014/main" xmlns="" val="1607067960"/>
                    </a:ext>
                  </a:extLst>
                </a:gridCol>
                <a:gridCol w="2628900">
                  <a:extLst>
                    <a:ext uri="{9D8B030D-6E8A-4147-A177-3AD203B41FA5}">
                      <a16:colId xmlns:a16="http://schemas.microsoft.com/office/drawing/2014/main" xmlns="" val="2258277501"/>
                    </a:ext>
                  </a:extLst>
                </a:gridCol>
                <a:gridCol w="2628900">
                  <a:extLst>
                    <a:ext uri="{9D8B030D-6E8A-4147-A177-3AD203B41FA5}">
                      <a16:colId xmlns:a16="http://schemas.microsoft.com/office/drawing/2014/main" xmlns="" val="2540109417"/>
                    </a:ext>
                  </a:extLst>
                </a:gridCol>
              </a:tblGrid>
              <a:tr h="370840">
                <a:tc>
                  <a:txBody>
                    <a:bodyPr/>
                    <a:lstStyle/>
                    <a:p>
                      <a:r>
                        <a:rPr lang="it-IT" b="1" dirty="0"/>
                        <a:t>VIOLAZIONE</a:t>
                      </a:r>
                    </a:p>
                  </a:txBody>
                  <a:tcPr/>
                </a:tc>
                <a:tc>
                  <a:txBody>
                    <a:bodyPr/>
                    <a:lstStyle/>
                    <a:p>
                      <a:r>
                        <a:rPr lang="it-IT" b="1" dirty="0"/>
                        <a:t>ART. D.LGS N. 471/97</a:t>
                      </a:r>
                    </a:p>
                  </a:txBody>
                  <a:tcPr/>
                </a:tc>
                <a:tc>
                  <a:txBody>
                    <a:bodyPr/>
                    <a:lstStyle/>
                    <a:p>
                      <a:r>
                        <a:rPr lang="it-IT" b="1" dirty="0"/>
                        <a:t>OGGETTO</a:t>
                      </a:r>
                    </a:p>
                  </a:txBody>
                  <a:tcPr/>
                </a:tc>
                <a:tc>
                  <a:txBody>
                    <a:bodyPr/>
                    <a:lstStyle/>
                    <a:p>
                      <a:r>
                        <a:rPr lang="it-IT" b="1" dirty="0"/>
                        <a:t>SANZIONE</a:t>
                      </a:r>
                    </a:p>
                  </a:txBody>
                  <a:tcPr/>
                </a:tc>
                <a:extLst>
                  <a:ext uri="{0D108BD9-81ED-4DB2-BD59-A6C34878D82A}">
                    <a16:rowId xmlns:a16="http://schemas.microsoft.com/office/drawing/2014/main" xmlns="" val="3551317873"/>
                  </a:ext>
                </a:extLst>
              </a:tr>
              <a:tr h="370840">
                <a:tc>
                  <a:txBody>
                    <a:bodyPr/>
                    <a:lstStyle/>
                    <a:p>
                      <a:r>
                        <a:rPr lang="it-IT" dirty="0"/>
                        <a:t>Dichiarazioni</a:t>
                      </a:r>
                    </a:p>
                  </a:txBody>
                  <a:tcPr/>
                </a:tc>
                <a:tc>
                  <a:txBody>
                    <a:bodyPr/>
                    <a:lstStyle/>
                    <a:p>
                      <a:r>
                        <a:rPr lang="it-IT" dirty="0"/>
                        <a:t>Art. 8, comma 1</a:t>
                      </a:r>
                    </a:p>
                  </a:txBody>
                  <a:tcPr/>
                </a:tc>
                <a:tc>
                  <a:txBody>
                    <a:bodyPr/>
                    <a:lstStyle/>
                    <a:p>
                      <a:r>
                        <a:rPr lang="it-IT" dirty="0"/>
                        <a:t>Irregolari</a:t>
                      </a:r>
                    </a:p>
                  </a:txBody>
                  <a:tcPr/>
                </a:tc>
                <a:tc>
                  <a:txBody>
                    <a:bodyPr/>
                    <a:lstStyle/>
                    <a:p>
                      <a:r>
                        <a:rPr lang="it-IT" dirty="0"/>
                        <a:t>Da € 250 a € 2.000</a:t>
                      </a:r>
                    </a:p>
                  </a:txBody>
                  <a:tcPr/>
                </a:tc>
                <a:extLst>
                  <a:ext uri="{0D108BD9-81ED-4DB2-BD59-A6C34878D82A}">
                    <a16:rowId xmlns:a16="http://schemas.microsoft.com/office/drawing/2014/main" xmlns="" val="1885042837"/>
                  </a:ext>
                </a:extLst>
              </a:tr>
              <a:tr h="370840">
                <a:tc>
                  <a:txBody>
                    <a:bodyPr/>
                    <a:lstStyle/>
                    <a:p>
                      <a:r>
                        <a:rPr lang="it-IT" dirty="0"/>
                        <a:t>Studi di settore</a:t>
                      </a:r>
                    </a:p>
                  </a:txBody>
                  <a:tcPr/>
                </a:tc>
                <a:tc>
                  <a:txBody>
                    <a:bodyPr/>
                    <a:lstStyle/>
                    <a:p>
                      <a:r>
                        <a:rPr lang="it-IT" dirty="0"/>
                        <a:t>Art. 8, comma 1</a:t>
                      </a:r>
                    </a:p>
                  </a:txBody>
                  <a:tcPr/>
                </a:tc>
                <a:tc>
                  <a:txBody>
                    <a:bodyPr/>
                    <a:lstStyle/>
                    <a:p>
                      <a:r>
                        <a:rPr lang="it-IT" dirty="0"/>
                        <a:t>Omessa presentazione</a:t>
                      </a:r>
                    </a:p>
                  </a:txBody>
                  <a:tcPr/>
                </a:tc>
                <a:tc>
                  <a:txBody>
                    <a:bodyPr/>
                    <a:lstStyle/>
                    <a:p>
                      <a:r>
                        <a:rPr lang="it-IT" dirty="0"/>
                        <a:t>€ 2.000</a:t>
                      </a:r>
                    </a:p>
                  </a:txBody>
                  <a:tcPr/>
                </a:tc>
                <a:extLst>
                  <a:ext uri="{0D108BD9-81ED-4DB2-BD59-A6C34878D82A}">
                    <a16:rowId xmlns:a16="http://schemas.microsoft.com/office/drawing/2014/main" xmlns="" val="64420339"/>
                  </a:ext>
                </a:extLst>
              </a:tr>
              <a:tr h="370840">
                <a:tc>
                  <a:txBody>
                    <a:bodyPr/>
                    <a:lstStyle/>
                    <a:p>
                      <a:r>
                        <a:rPr lang="it-IT" dirty="0"/>
                        <a:t>Società di comodo</a:t>
                      </a:r>
                    </a:p>
                  </a:txBody>
                  <a:tcPr/>
                </a:tc>
                <a:tc>
                  <a:txBody>
                    <a:bodyPr/>
                    <a:lstStyle/>
                    <a:p>
                      <a:r>
                        <a:rPr lang="it-IT" dirty="0"/>
                        <a:t>Art. 8, comma 3 quinquies</a:t>
                      </a:r>
                    </a:p>
                  </a:txBody>
                  <a:tcPr/>
                </a:tc>
                <a:tc>
                  <a:txBody>
                    <a:bodyPr/>
                    <a:lstStyle/>
                    <a:p>
                      <a:r>
                        <a:rPr lang="it-IT" dirty="0"/>
                        <a:t>Omissione o incompletezza</a:t>
                      </a:r>
                    </a:p>
                  </a:txBody>
                  <a:tcPr/>
                </a:tc>
                <a:tc>
                  <a:txBody>
                    <a:bodyPr/>
                    <a:lstStyle/>
                    <a:p>
                      <a:r>
                        <a:rPr lang="it-IT" dirty="0"/>
                        <a:t>Da € 2.000 a € 21.000</a:t>
                      </a:r>
                    </a:p>
                  </a:txBody>
                  <a:tcPr/>
                </a:tc>
                <a:extLst>
                  <a:ext uri="{0D108BD9-81ED-4DB2-BD59-A6C34878D82A}">
                    <a16:rowId xmlns:a16="http://schemas.microsoft.com/office/drawing/2014/main" xmlns="" val="3803998341"/>
                  </a:ext>
                </a:extLst>
              </a:tr>
              <a:tr h="370840">
                <a:tc>
                  <a:txBody>
                    <a:bodyPr/>
                    <a:lstStyle/>
                    <a:p>
                      <a:r>
                        <a:rPr lang="it-IT" dirty="0"/>
                        <a:t>Contabilità</a:t>
                      </a:r>
                    </a:p>
                  </a:txBody>
                  <a:tcPr/>
                </a:tc>
                <a:tc>
                  <a:txBody>
                    <a:bodyPr/>
                    <a:lstStyle/>
                    <a:p>
                      <a:r>
                        <a:rPr lang="it-IT" dirty="0"/>
                        <a:t>Art. 9, comma 1</a:t>
                      </a:r>
                    </a:p>
                  </a:txBody>
                  <a:tcPr/>
                </a:tc>
                <a:tc>
                  <a:txBody>
                    <a:bodyPr/>
                    <a:lstStyle/>
                    <a:p>
                      <a:r>
                        <a:rPr lang="it-IT" dirty="0"/>
                        <a:t>Irregolare tenuta</a:t>
                      </a:r>
                    </a:p>
                  </a:txBody>
                  <a:tcPr/>
                </a:tc>
                <a:tc>
                  <a:txBody>
                    <a:bodyPr/>
                    <a:lstStyle/>
                    <a:p>
                      <a:r>
                        <a:rPr lang="it-IT" dirty="0"/>
                        <a:t>Da € 1.000 a € 8.000</a:t>
                      </a:r>
                    </a:p>
                  </a:txBody>
                  <a:tcPr/>
                </a:tc>
                <a:extLst>
                  <a:ext uri="{0D108BD9-81ED-4DB2-BD59-A6C34878D82A}">
                    <a16:rowId xmlns:a16="http://schemas.microsoft.com/office/drawing/2014/main" xmlns="" val="494536759"/>
                  </a:ext>
                </a:extLst>
              </a:tr>
              <a:tr h="370840">
                <a:tc>
                  <a:txBody>
                    <a:bodyPr/>
                    <a:lstStyle/>
                    <a:p>
                      <a:r>
                        <a:rPr lang="it-IT" dirty="0"/>
                        <a:t>Comunicazioni varie</a:t>
                      </a:r>
                    </a:p>
                  </a:txBody>
                  <a:tcPr/>
                </a:tc>
                <a:tc>
                  <a:txBody>
                    <a:bodyPr/>
                    <a:lstStyle/>
                    <a:p>
                      <a:r>
                        <a:rPr lang="it-IT" dirty="0"/>
                        <a:t>Art. 11, comma 1</a:t>
                      </a:r>
                    </a:p>
                  </a:txBody>
                  <a:tcPr/>
                </a:tc>
                <a:tc>
                  <a:txBody>
                    <a:bodyPr/>
                    <a:lstStyle/>
                    <a:p>
                      <a:r>
                        <a:rPr lang="it-IT" dirty="0"/>
                        <a:t>Richieste non risposte</a:t>
                      </a:r>
                    </a:p>
                  </a:txBody>
                  <a:tcPr/>
                </a:tc>
                <a:tc>
                  <a:txBody>
                    <a:bodyPr/>
                    <a:lstStyle/>
                    <a:p>
                      <a:r>
                        <a:rPr lang="it-IT" dirty="0"/>
                        <a:t>Da € 250 a € 2.000</a:t>
                      </a:r>
                    </a:p>
                  </a:txBody>
                  <a:tcPr/>
                </a:tc>
                <a:extLst>
                  <a:ext uri="{0D108BD9-81ED-4DB2-BD59-A6C34878D82A}">
                    <a16:rowId xmlns:a16="http://schemas.microsoft.com/office/drawing/2014/main" xmlns="" val="1887421182"/>
                  </a:ext>
                </a:extLst>
              </a:tr>
              <a:tr h="370840">
                <a:tc>
                  <a:txBody>
                    <a:bodyPr/>
                    <a:lstStyle/>
                    <a:p>
                      <a:r>
                        <a:rPr lang="it-IT" dirty="0"/>
                        <a:t>Spesometro</a:t>
                      </a:r>
                    </a:p>
                  </a:txBody>
                  <a:tcPr/>
                </a:tc>
                <a:tc>
                  <a:txBody>
                    <a:bodyPr/>
                    <a:lstStyle/>
                    <a:p>
                      <a:r>
                        <a:rPr lang="it-IT" dirty="0"/>
                        <a:t>Art. 11, comma 2-bis</a:t>
                      </a:r>
                    </a:p>
                  </a:txBody>
                  <a:tcPr/>
                </a:tc>
                <a:tc>
                  <a:txBody>
                    <a:bodyPr/>
                    <a:lstStyle/>
                    <a:p>
                      <a:r>
                        <a:rPr lang="it-IT" dirty="0"/>
                        <a:t>Omissione o errata trasm.</a:t>
                      </a:r>
                    </a:p>
                  </a:txBody>
                  <a:tcPr/>
                </a:tc>
                <a:tc>
                  <a:txBody>
                    <a:bodyPr/>
                    <a:lstStyle/>
                    <a:p>
                      <a:r>
                        <a:rPr lang="it-IT" dirty="0"/>
                        <a:t>€ 2 per ogni fattura </a:t>
                      </a:r>
                    </a:p>
                  </a:txBody>
                  <a:tcPr/>
                </a:tc>
                <a:extLst>
                  <a:ext uri="{0D108BD9-81ED-4DB2-BD59-A6C34878D82A}">
                    <a16:rowId xmlns:a16="http://schemas.microsoft.com/office/drawing/2014/main" xmlns="" val="2778656783"/>
                  </a:ext>
                </a:extLst>
              </a:tr>
              <a:tr h="370840">
                <a:tc>
                  <a:txBody>
                    <a:bodyPr/>
                    <a:lstStyle/>
                    <a:p>
                      <a:r>
                        <a:rPr lang="it-IT" dirty="0"/>
                        <a:t>Dati liquidazione</a:t>
                      </a:r>
                    </a:p>
                  </a:txBody>
                  <a:tcPr/>
                </a:tc>
                <a:tc>
                  <a:txBody>
                    <a:bodyPr/>
                    <a:lstStyle/>
                    <a:p>
                      <a:r>
                        <a:rPr lang="it-IT" dirty="0"/>
                        <a:t>Art. 11, comma 2-ter</a:t>
                      </a:r>
                    </a:p>
                  </a:txBody>
                  <a:tcPr/>
                </a:tc>
                <a:tc>
                  <a:txBody>
                    <a:bodyPr/>
                    <a:lstStyle/>
                    <a:p>
                      <a:r>
                        <a:rPr lang="it-IT" dirty="0"/>
                        <a:t>Om., incom., inf. comunic.</a:t>
                      </a:r>
                    </a:p>
                  </a:txBody>
                  <a:tcPr/>
                </a:tc>
                <a:tc>
                  <a:txBody>
                    <a:bodyPr/>
                    <a:lstStyle/>
                    <a:p>
                      <a:r>
                        <a:rPr lang="it-IT" dirty="0"/>
                        <a:t>Da € 500 a € 2.000</a:t>
                      </a:r>
                    </a:p>
                  </a:txBody>
                  <a:tcPr/>
                </a:tc>
                <a:extLst>
                  <a:ext uri="{0D108BD9-81ED-4DB2-BD59-A6C34878D82A}">
                    <a16:rowId xmlns:a16="http://schemas.microsoft.com/office/drawing/2014/main" xmlns="" val="3829927685"/>
                  </a:ext>
                </a:extLst>
              </a:tr>
              <a:tr h="370840">
                <a:tc>
                  <a:txBody>
                    <a:bodyPr/>
                    <a:lstStyle/>
                    <a:p>
                      <a:r>
                        <a:rPr lang="it-IT" dirty="0"/>
                        <a:t>Intrastat</a:t>
                      </a:r>
                    </a:p>
                  </a:txBody>
                  <a:tcPr/>
                </a:tc>
                <a:tc>
                  <a:txBody>
                    <a:bodyPr/>
                    <a:lstStyle/>
                    <a:p>
                      <a:r>
                        <a:rPr lang="it-IT" dirty="0"/>
                        <a:t>Art. 11, comma 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mn-lt"/>
                          <a:ea typeface="+mn-ea"/>
                          <a:cs typeface="+mn-cs"/>
                        </a:rPr>
                        <a:t>Om., incom., irr. present.</a:t>
                      </a:r>
                    </a:p>
                    <a:p>
                      <a:endParaRPr lang="it-IT" dirty="0"/>
                    </a:p>
                  </a:txBody>
                  <a:tcPr/>
                </a:tc>
                <a:tc>
                  <a:txBody>
                    <a:bodyPr/>
                    <a:lstStyle/>
                    <a:p>
                      <a:r>
                        <a:rPr lang="it-IT" dirty="0"/>
                        <a:t>Da € 500 a € 1.000</a:t>
                      </a:r>
                    </a:p>
                  </a:txBody>
                  <a:tcPr/>
                </a:tc>
                <a:extLst>
                  <a:ext uri="{0D108BD9-81ED-4DB2-BD59-A6C34878D82A}">
                    <a16:rowId xmlns:a16="http://schemas.microsoft.com/office/drawing/2014/main" xmlns="" val="1815440971"/>
                  </a:ext>
                </a:extLst>
              </a:tr>
            </a:tbl>
          </a:graphicData>
        </a:graphic>
      </p:graphicFrame>
    </p:spTree>
    <p:extLst>
      <p:ext uri="{BB962C8B-B14F-4D97-AF65-F5344CB8AC3E}">
        <p14:creationId xmlns:p14="http://schemas.microsoft.com/office/powerpoint/2010/main" val="46230884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D7C688F-043B-4F45-BCEE-7FC279DD449C}"/>
              </a:ext>
            </a:extLst>
          </p:cNvPr>
          <p:cNvSpPr>
            <a:spLocks noGrp="1"/>
          </p:cNvSpPr>
          <p:nvPr>
            <p:ph type="title"/>
          </p:nvPr>
        </p:nvSpPr>
        <p:spPr/>
        <p:txBody>
          <a:bodyPr/>
          <a:lstStyle/>
          <a:p>
            <a:pPr algn="ctr"/>
            <a:r>
              <a:rPr lang="it-IT" dirty="0"/>
              <a:t>SEGUE: PRINCIPALI VIOLAZIONI SANABILI</a:t>
            </a:r>
          </a:p>
        </p:txBody>
      </p:sp>
      <p:graphicFrame>
        <p:nvGraphicFramePr>
          <p:cNvPr id="4" name="Segnaposto contenuto 3">
            <a:extLst>
              <a:ext uri="{FF2B5EF4-FFF2-40B4-BE49-F238E27FC236}">
                <a16:creationId xmlns:a16="http://schemas.microsoft.com/office/drawing/2014/main" xmlns="" id="{8F182F1E-E3A6-4D97-9F26-77B4F3EF6A22}"/>
              </a:ext>
            </a:extLst>
          </p:cNvPr>
          <p:cNvGraphicFramePr>
            <a:graphicFrameLocks noGrp="1"/>
          </p:cNvGraphicFramePr>
          <p:nvPr>
            <p:ph idx="1"/>
            <p:extLst/>
          </p:nvPr>
        </p:nvGraphicFramePr>
        <p:xfrm>
          <a:off x="838200" y="1825625"/>
          <a:ext cx="10515600" cy="1381760"/>
        </p:xfrm>
        <a:graphic>
          <a:graphicData uri="http://schemas.openxmlformats.org/drawingml/2006/table">
            <a:tbl>
              <a:tblPr firstRow="1" bandRow="1">
                <a:tableStyleId>{5940675A-B579-460E-94D1-54222C63F5DA}</a:tableStyleId>
              </a:tblPr>
              <a:tblGrid>
                <a:gridCol w="2628900">
                  <a:extLst>
                    <a:ext uri="{9D8B030D-6E8A-4147-A177-3AD203B41FA5}">
                      <a16:colId xmlns:a16="http://schemas.microsoft.com/office/drawing/2014/main" xmlns="" val="305386248"/>
                    </a:ext>
                  </a:extLst>
                </a:gridCol>
                <a:gridCol w="2628900">
                  <a:extLst>
                    <a:ext uri="{9D8B030D-6E8A-4147-A177-3AD203B41FA5}">
                      <a16:colId xmlns:a16="http://schemas.microsoft.com/office/drawing/2014/main" xmlns="" val="1607067960"/>
                    </a:ext>
                  </a:extLst>
                </a:gridCol>
                <a:gridCol w="2628900">
                  <a:extLst>
                    <a:ext uri="{9D8B030D-6E8A-4147-A177-3AD203B41FA5}">
                      <a16:colId xmlns:a16="http://schemas.microsoft.com/office/drawing/2014/main" xmlns="" val="2258277501"/>
                    </a:ext>
                  </a:extLst>
                </a:gridCol>
                <a:gridCol w="2628900">
                  <a:extLst>
                    <a:ext uri="{9D8B030D-6E8A-4147-A177-3AD203B41FA5}">
                      <a16:colId xmlns:a16="http://schemas.microsoft.com/office/drawing/2014/main" xmlns="" val="2540109417"/>
                    </a:ext>
                  </a:extLst>
                </a:gridCol>
              </a:tblGrid>
              <a:tr h="370840">
                <a:tc>
                  <a:txBody>
                    <a:bodyPr/>
                    <a:lstStyle/>
                    <a:p>
                      <a:r>
                        <a:rPr lang="it-IT" b="1" dirty="0"/>
                        <a:t>VIOLAZIONE</a:t>
                      </a:r>
                    </a:p>
                  </a:txBody>
                  <a:tcPr/>
                </a:tc>
                <a:tc>
                  <a:txBody>
                    <a:bodyPr/>
                    <a:lstStyle/>
                    <a:p>
                      <a:r>
                        <a:rPr lang="it-IT" b="1" dirty="0"/>
                        <a:t>ART. D.LGS N. 471/97</a:t>
                      </a:r>
                    </a:p>
                  </a:txBody>
                  <a:tcPr/>
                </a:tc>
                <a:tc>
                  <a:txBody>
                    <a:bodyPr/>
                    <a:lstStyle/>
                    <a:p>
                      <a:r>
                        <a:rPr lang="it-IT" b="1" dirty="0"/>
                        <a:t>OGGETTO</a:t>
                      </a:r>
                    </a:p>
                  </a:txBody>
                  <a:tcPr/>
                </a:tc>
                <a:tc>
                  <a:txBody>
                    <a:bodyPr/>
                    <a:lstStyle/>
                    <a:p>
                      <a:r>
                        <a:rPr lang="it-IT" b="1" dirty="0"/>
                        <a:t>SANZIONE</a:t>
                      </a:r>
                    </a:p>
                  </a:txBody>
                  <a:tcPr/>
                </a:tc>
                <a:extLst>
                  <a:ext uri="{0D108BD9-81ED-4DB2-BD59-A6C34878D82A}">
                    <a16:rowId xmlns:a16="http://schemas.microsoft.com/office/drawing/2014/main" xmlns="" val="3551317873"/>
                  </a:ext>
                </a:extLst>
              </a:tr>
              <a:tr h="370840">
                <a:tc>
                  <a:txBody>
                    <a:bodyPr/>
                    <a:lstStyle/>
                    <a:p>
                      <a:r>
                        <a:rPr lang="it-IT" dirty="0"/>
                        <a:t>F24 a zero</a:t>
                      </a:r>
                    </a:p>
                  </a:txBody>
                  <a:tcPr/>
                </a:tc>
                <a:tc>
                  <a:txBody>
                    <a:bodyPr/>
                    <a:lstStyle/>
                    <a:p>
                      <a:r>
                        <a:rPr lang="it-IT" dirty="0"/>
                        <a:t>Art. 15, comma 2-bis</a:t>
                      </a:r>
                    </a:p>
                  </a:txBody>
                  <a:tcPr/>
                </a:tc>
                <a:tc>
                  <a:txBody>
                    <a:bodyPr/>
                    <a:lstStyle/>
                    <a:p>
                      <a:r>
                        <a:rPr lang="it-IT" dirty="0"/>
                        <a:t>Omessa presentazione</a:t>
                      </a:r>
                    </a:p>
                  </a:txBody>
                  <a:tcPr/>
                </a:tc>
                <a:tc>
                  <a:txBody>
                    <a:bodyPr/>
                    <a:lstStyle/>
                    <a:p>
                      <a:r>
                        <a:rPr lang="it-IT" dirty="0"/>
                        <a:t>€ 100 ridotto a € 50 ritardo non sup a 5 gg. </a:t>
                      </a:r>
                      <a:r>
                        <a:rPr lang="it-IT" u="sng" dirty="0"/>
                        <a:t>l</a:t>
                      </a:r>
                      <a:r>
                        <a:rPr lang="it-IT" dirty="0"/>
                        <a:t>av.</a:t>
                      </a:r>
                    </a:p>
                  </a:txBody>
                  <a:tcPr/>
                </a:tc>
                <a:extLst>
                  <a:ext uri="{0D108BD9-81ED-4DB2-BD59-A6C34878D82A}">
                    <a16:rowId xmlns:a16="http://schemas.microsoft.com/office/drawing/2014/main" xmlns="" val="1885042837"/>
                  </a:ext>
                </a:extLst>
              </a:tr>
              <a:tr h="370840">
                <a:tc>
                  <a:txBody>
                    <a:bodyPr/>
                    <a:lstStyle/>
                    <a:p>
                      <a:r>
                        <a:rPr lang="it-IT" dirty="0"/>
                        <a:t>Fatture irregolari</a:t>
                      </a:r>
                    </a:p>
                  </a:txBody>
                  <a:tcPr/>
                </a:tc>
                <a:tc>
                  <a:txBody>
                    <a:bodyPr/>
                    <a:lstStyle/>
                    <a:p>
                      <a:r>
                        <a:rPr lang="it-IT" dirty="0"/>
                        <a:t>Art. 9, comma 1</a:t>
                      </a:r>
                    </a:p>
                  </a:txBody>
                  <a:tcPr/>
                </a:tc>
                <a:tc>
                  <a:txBody>
                    <a:bodyPr/>
                    <a:lstStyle/>
                    <a:p>
                      <a:r>
                        <a:rPr lang="it-IT" dirty="0"/>
                        <a:t>Indicazioni irregolari</a:t>
                      </a:r>
                    </a:p>
                  </a:txBody>
                  <a:tcPr/>
                </a:tc>
                <a:tc>
                  <a:txBody>
                    <a:bodyPr/>
                    <a:lstStyle/>
                    <a:p>
                      <a:r>
                        <a:rPr lang="it-IT" dirty="0"/>
                        <a:t>Da € 1.000 a € 8.000</a:t>
                      </a:r>
                    </a:p>
                  </a:txBody>
                  <a:tcPr/>
                </a:tc>
                <a:extLst>
                  <a:ext uri="{0D108BD9-81ED-4DB2-BD59-A6C34878D82A}">
                    <a16:rowId xmlns:a16="http://schemas.microsoft.com/office/drawing/2014/main" xmlns="" val="64420339"/>
                  </a:ext>
                </a:extLst>
              </a:tr>
            </a:tbl>
          </a:graphicData>
        </a:graphic>
      </p:graphicFrame>
      <p:graphicFrame>
        <p:nvGraphicFramePr>
          <p:cNvPr id="3" name="Tabella 2">
            <a:extLst>
              <a:ext uri="{FF2B5EF4-FFF2-40B4-BE49-F238E27FC236}">
                <a16:creationId xmlns:a16="http://schemas.microsoft.com/office/drawing/2014/main" xmlns="" id="{1FC0F3FA-D6F5-4FF5-AFE6-BA622382C711}"/>
              </a:ext>
            </a:extLst>
          </p:cNvPr>
          <p:cNvGraphicFramePr>
            <a:graphicFrameLocks noGrp="1"/>
          </p:cNvGraphicFramePr>
          <p:nvPr>
            <p:extLst>
              <p:ext uri="{D42A27DB-BD31-4B8C-83A1-F6EECF244321}">
                <p14:modId xmlns:p14="http://schemas.microsoft.com/office/powerpoint/2010/main" val="3454158838"/>
              </p:ext>
            </p:extLst>
          </p:nvPr>
        </p:nvGraphicFramePr>
        <p:xfrm>
          <a:off x="838200" y="3193416"/>
          <a:ext cx="10515600" cy="1188720"/>
        </p:xfrm>
        <a:graphic>
          <a:graphicData uri="http://schemas.openxmlformats.org/drawingml/2006/table">
            <a:tbl>
              <a:tblPr firstRow="1" bandRow="1">
                <a:tableStyleId>{5940675A-B579-460E-94D1-54222C63F5DA}</a:tableStyleId>
              </a:tblPr>
              <a:tblGrid>
                <a:gridCol w="2628900">
                  <a:extLst>
                    <a:ext uri="{9D8B030D-6E8A-4147-A177-3AD203B41FA5}">
                      <a16:colId xmlns:a16="http://schemas.microsoft.com/office/drawing/2014/main" xmlns="" val="3771856931"/>
                    </a:ext>
                  </a:extLst>
                </a:gridCol>
                <a:gridCol w="2628900">
                  <a:extLst>
                    <a:ext uri="{9D8B030D-6E8A-4147-A177-3AD203B41FA5}">
                      <a16:colId xmlns:a16="http://schemas.microsoft.com/office/drawing/2014/main" xmlns="" val="2016878767"/>
                    </a:ext>
                  </a:extLst>
                </a:gridCol>
                <a:gridCol w="2628900">
                  <a:extLst>
                    <a:ext uri="{9D8B030D-6E8A-4147-A177-3AD203B41FA5}">
                      <a16:colId xmlns:a16="http://schemas.microsoft.com/office/drawing/2014/main" xmlns="" val="3556747082"/>
                    </a:ext>
                  </a:extLst>
                </a:gridCol>
                <a:gridCol w="2628900">
                  <a:extLst>
                    <a:ext uri="{9D8B030D-6E8A-4147-A177-3AD203B41FA5}">
                      <a16:colId xmlns:a16="http://schemas.microsoft.com/office/drawing/2014/main" xmlns="" val="4123128026"/>
                    </a:ext>
                  </a:extLst>
                </a:gridCol>
              </a:tblGrid>
              <a:tr h="546156">
                <a:tc>
                  <a:txBody>
                    <a:bodyPr/>
                    <a:lstStyle/>
                    <a:p>
                      <a:r>
                        <a:rPr lang="it-IT" dirty="0"/>
                        <a:t>Intermediari</a:t>
                      </a:r>
                    </a:p>
                  </a:txBody>
                  <a:tcPr/>
                </a:tc>
                <a:tc>
                  <a:txBody>
                    <a:bodyPr/>
                    <a:lstStyle/>
                    <a:p>
                      <a:r>
                        <a:rPr lang="it-IT" dirty="0"/>
                        <a:t>Art. 7-bis D. LGS n. 241/1997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mn-lt"/>
                          <a:ea typeface="+mn-ea"/>
                          <a:cs typeface="+mn-cs"/>
                        </a:rPr>
                        <a:t>Trasmissione delle dichiarazione da parte degli intermediari</a:t>
                      </a:r>
                    </a:p>
                    <a:p>
                      <a:endParaRPr lang="it-IT" dirty="0"/>
                    </a:p>
                  </a:txBody>
                  <a:tcPr/>
                </a:tc>
                <a:tc>
                  <a:txBody>
                    <a:bodyPr/>
                    <a:lstStyle/>
                    <a:p>
                      <a:r>
                        <a:rPr lang="it-IT" dirty="0"/>
                        <a:t>Da € 516 a € 5.164</a:t>
                      </a:r>
                    </a:p>
                  </a:txBody>
                  <a:tcPr/>
                </a:tc>
                <a:extLst>
                  <a:ext uri="{0D108BD9-81ED-4DB2-BD59-A6C34878D82A}">
                    <a16:rowId xmlns:a16="http://schemas.microsoft.com/office/drawing/2014/main" xmlns="" val="827672279"/>
                  </a:ext>
                </a:extLst>
              </a:tr>
            </a:tbl>
          </a:graphicData>
        </a:graphic>
      </p:graphicFrame>
    </p:spTree>
    <p:extLst>
      <p:ext uri="{BB962C8B-B14F-4D97-AF65-F5344CB8AC3E}">
        <p14:creationId xmlns:p14="http://schemas.microsoft.com/office/powerpoint/2010/main" val="330671302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a:t>DEFINIZIONE AGEVOLATA ATTI DEL PROCEDIMENTO DI ACCERTAMENTO</a:t>
            </a:r>
          </a:p>
        </p:txBody>
      </p:sp>
    </p:spTree>
    <p:extLst>
      <p:ext uri="{BB962C8B-B14F-4D97-AF65-F5344CB8AC3E}">
        <p14:creationId xmlns:p14="http://schemas.microsoft.com/office/powerpoint/2010/main" val="159718060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a:xfrm>
            <a:off x="296214" y="476478"/>
            <a:ext cx="11320529" cy="553183"/>
          </a:xfrm>
        </p:spPr>
        <p:txBody>
          <a:bodyPr>
            <a:no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OGGETTO DELLA DEFINIZIONE </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83</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ctangle 4">
            <a:extLst>
              <a:ext uri="{FF2B5EF4-FFF2-40B4-BE49-F238E27FC236}">
                <a16:creationId xmlns:a16="http://schemas.microsoft.com/office/drawing/2014/main" xmlns="" id="{D22C4430-3C8C-4582-B92C-24540167857F}"/>
              </a:ext>
            </a:extLst>
          </p:cNvPr>
          <p:cNvSpPr>
            <a:spLocks noChangeArrowheads="1"/>
          </p:cNvSpPr>
          <p:nvPr/>
        </p:nvSpPr>
        <p:spPr bwMode="auto">
          <a:xfrm>
            <a:off x="3071813" y="1700213"/>
            <a:ext cx="2753916" cy="149066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Gli avvisi di accertamento,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di rettifica, di liquidazione 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gli atti di recupero </a:t>
            </a:r>
          </a:p>
        </p:txBody>
      </p:sp>
      <p:sp>
        <p:nvSpPr>
          <p:cNvPr id="6" name="AutoShape 5">
            <a:extLst>
              <a:ext uri="{FF2B5EF4-FFF2-40B4-BE49-F238E27FC236}">
                <a16:creationId xmlns:a16="http://schemas.microsoft.com/office/drawing/2014/main" xmlns="" id="{28C65C86-443F-4AB2-BDD7-5C55D2DCB07B}"/>
              </a:ext>
            </a:extLst>
          </p:cNvPr>
          <p:cNvSpPr>
            <a:spLocks noChangeArrowheads="1"/>
          </p:cNvSpPr>
          <p:nvPr/>
        </p:nvSpPr>
        <p:spPr bwMode="auto">
          <a:xfrm>
            <a:off x="4043365" y="3284538"/>
            <a:ext cx="756047" cy="976312"/>
          </a:xfrm>
          <a:prstGeom prst="downArrow">
            <a:avLst>
              <a:gd name="adj1" fmla="val 54250"/>
              <a:gd name="adj2" fmla="val 27481"/>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7" name="Rectangle 6">
            <a:extLst>
              <a:ext uri="{FF2B5EF4-FFF2-40B4-BE49-F238E27FC236}">
                <a16:creationId xmlns:a16="http://schemas.microsoft.com/office/drawing/2014/main" xmlns="" id="{78AF1A20-E629-4109-80F2-341E30E0D5FC}"/>
              </a:ext>
            </a:extLst>
          </p:cNvPr>
          <p:cNvSpPr>
            <a:spLocks noChangeArrowheads="1"/>
          </p:cNvSpPr>
          <p:nvPr/>
        </p:nvSpPr>
        <p:spPr bwMode="auto">
          <a:xfrm>
            <a:off x="2781837" y="4260852"/>
            <a:ext cx="2990314" cy="186252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Notificati entro il 24.10.2018</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non impugnati e ancora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impugnabili a detta data</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 name="AutoShape 7">
            <a:extLst>
              <a:ext uri="{FF2B5EF4-FFF2-40B4-BE49-F238E27FC236}">
                <a16:creationId xmlns:a16="http://schemas.microsoft.com/office/drawing/2014/main" xmlns="" id="{8AD25327-C09F-4663-90E7-3796EB10DA8E}"/>
              </a:ext>
            </a:extLst>
          </p:cNvPr>
          <p:cNvSpPr>
            <a:spLocks noChangeArrowheads="1"/>
          </p:cNvSpPr>
          <p:nvPr/>
        </p:nvSpPr>
        <p:spPr bwMode="auto">
          <a:xfrm>
            <a:off x="5880499" y="4581528"/>
            <a:ext cx="839390" cy="1135063"/>
          </a:xfrm>
          <a:prstGeom prst="rightArrow">
            <a:avLst>
              <a:gd name="adj1" fmla="val 54250"/>
              <a:gd name="adj2" fmla="val 2372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9" name="Rectangle 8">
            <a:extLst>
              <a:ext uri="{FF2B5EF4-FFF2-40B4-BE49-F238E27FC236}">
                <a16:creationId xmlns:a16="http://schemas.microsoft.com/office/drawing/2014/main" xmlns="" id="{9EE7813B-EBCD-4419-A2A2-E53A3851398A}"/>
              </a:ext>
            </a:extLst>
          </p:cNvPr>
          <p:cNvSpPr>
            <a:spLocks noChangeArrowheads="1"/>
          </p:cNvSpPr>
          <p:nvPr/>
        </p:nvSpPr>
        <p:spPr bwMode="auto">
          <a:xfrm>
            <a:off x="6798470" y="4095482"/>
            <a:ext cx="2925079" cy="203068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Possono essere definiti con il</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pagamento delle sole imposte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entro 30 gg dal 24.10.2018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ovvero se più ampio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entro il termine di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proposizione del ricorso che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residua dopo detta data</a:t>
            </a:r>
          </a:p>
        </p:txBody>
      </p:sp>
    </p:spTree>
    <p:extLst>
      <p:ext uri="{BB962C8B-B14F-4D97-AF65-F5344CB8AC3E}">
        <p14:creationId xmlns:p14="http://schemas.microsoft.com/office/powerpoint/2010/main" val="198882956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E91FE21-F931-4C5D-B814-DFB3781D6238}"/>
              </a:ext>
            </a:extLst>
          </p:cNvPr>
          <p:cNvSpPr>
            <a:spLocks noGrp="1"/>
          </p:cNvSpPr>
          <p:nvPr>
            <p:ph type="title"/>
          </p:nvPr>
        </p:nvSpPr>
        <p:spPr/>
        <p:txBody>
          <a:bodyPr/>
          <a:lstStyle/>
          <a:p>
            <a:r>
              <a:rPr lang="it-IT" dirty="0"/>
              <a:t>ESEMPIO</a:t>
            </a:r>
          </a:p>
        </p:txBody>
      </p:sp>
      <p:sp>
        <p:nvSpPr>
          <p:cNvPr id="3" name="Segnaposto contenuto 2">
            <a:extLst>
              <a:ext uri="{FF2B5EF4-FFF2-40B4-BE49-F238E27FC236}">
                <a16:creationId xmlns:a16="http://schemas.microsoft.com/office/drawing/2014/main" xmlns="" id="{F60A81A0-FC4A-4CA2-9B88-1EACF8A48458}"/>
              </a:ext>
            </a:extLst>
          </p:cNvPr>
          <p:cNvSpPr>
            <a:spLocks noGrp="1"/>
          </p:cNvSpPr>
          <p:nvPr>
            <p:ph idx="1"/>
          </p:nvPr>
        </p:nvSpPr>
        <p:spPr/>
        <p:txBody>
          <a:bodyPr>
            <a:normAutofit fontScale="92500" lnSpcReduction="20000"/>
          </a:bodyPr>
          <a:lstStyle/>
          <a:p>
            <a:pPr marL="0" indent="0">
              <a:buNone/>
            </a:pPr>
            <a:r>
              <a:rPr lang="it-IT" dirty="0"/>
              <a:t>1) Avviso di accertamento notificato il 18 settembre 2018 con scadenza del termine per ricorrere in data 17 novembre 2018.</a:t>
            </a:r>
          </a:p>
          <a:p>
            <a:pPr marL="0" indent="0">
              <a:buNone/>
            </a:pPr>
            <a:r>
              <a:rPr lang="it-IT" dirty="0"/>
              <a:t>Aderendo alla definizione il pagamento delle imposte poteva essere effettuato entro il 23 novembre 2018 ossia entro 30 giorni dal 24 ottobre 2018 (data di entrata in vigore del decreto n. 119/2018).</a:t>
            </a:r>
          </a:p>
          <a:p>
            <a:pPr marL="0" indent="0">
              <a:buNone/>
            </a:pPr>
            <a:r>
              <a:rPr lang="it-IT" dirty="0"/>
              <a:t>2) </a:t>
            </a:r>
            <a:r>
              <a:rPr lang="it-IT" dirty="0">
                <a:solidFill>
                  <a:srgbClr val="000000"/>
                </a:solidFill>
              </a:rPr>
              <a:t>Avviso di accertamento notificato il 5 ottobre 2018 con scadenza del termine per ricorrere in data 4 dicembre 2018. </a:t>
            </a:r>
          </a:p>
          <a:p>
            <a:pPr marL="0" indent="0">
              <a:buNone/>
            </a:pPr>
            <a:r>
              <a:rPr lang="it-IT" dirty="0">
                <a:solidFill>
                  <a:srgbClr val="000000"/>
                </a:solidFill>
              </a:rPr>
              <a:t>Aderendo alla definizione il pagamento delle imposte poteva essere effettuato entro il 4 dicembre 2018 ossia entro il termine di proposizione del ricorso.</a:t>
            </a:r>
          </a:p>
          <a:p>
            <a:pPr marL="0" indent="0">
              <a:buNone/>
            </a:pPr>
            <a:endParaRPr lang="it-IT" dirty="0">
              <a:solidFill>
                <a:srgbClr val="000000"/>
              </a:solidFill>
            </a:endParaRPr>
          </a:p>
          <a:p>
            <a:pPr marL="0" indent="0">
              <a:buNone/>
            </a:pPr>
            <a:endParaRPr lang="it-IT" dirty="0"/>
          </a:p>
          <a:p>
            <a:pPr marL="0" indent="0">
              <a:buNone/>
            </a:pPr>
            <a:endParaRPr lang="it-IT" dirty="0"/>
          </a:p>
          <a:p>
            <a:pPr marL="0" indent="0">
              <a:buNone/>
            </a:pPr>
            <a:endParaRPr lang="it-IT" dirty="0"/>
          </a:p>
        </p:txBody>
      </p:sp>
    </p:spTree>
    <p:extLst>
      <p:ext uri="{BB962C8B-B14F-4D97-AF65-F5344CB8AC3E}">
        <p14:creationId xmlns:p14="http://schemas.microsoft.com/office/powerpoint/2010/main" val="103044893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a:xfrm>
            <a:off x="296214" y="476478"/>
            <a:ext cx="11320529" cy="553183"/>
          </a:xfrm>
        </p:spPr>
        <p:txBody>
          <a:bodyPr>
            <a:no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INVITI AL CONTRADDITTORIO </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85</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ctangle 4">
            <a:extLst>
              <a:ext uri="{FF2B5EF4-FFF2-40B4-BE49-F238E27FC236}">
                <a16:creationId xmlns:a16="http://schemas.microsoft.com/office/drawing/2014/main" xmlns="" id="{D22C4430-3C8C-4582-B92C-24540167857F}"/>
              </a:ext>
            </a:extLst>
          </p:cNvPr>
          <p:cNvSpPr>
            <a:spLocks noChangeArrowheads="1"/>
          </p:cNvSpPr>
          <p:nvPr/>
        </p:nvSpPr>
        <p:spPr bwMode="auto">
          <a:xfrm>
            <a:off x="3071813" y="1700213"/>
            <a:ext cx="2753916" cy="149066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Gli inviti al contraddittorio</a:t>
            </a:r>
          </a:p>
        </p:txBody>
      </p:sp>
      <p:sp>
        <p:nvSpPr>
          <p:cNvPr id="6" name="AutoShape 5">
            <a:extLst>
              <a:ext uri="{FF2B5EF4-FFF2-40B4-BE49-F238E27FC236}">
                <a16:creationId xmlns:a16="http://schemas.microsoft.com/office/drawing/2014/main" xmlns="" id="{28C65C86-443F-4AB2-BDD7-5C55D2DCB07B}"/>
              </a:ext>
            </a:extLst>
          </p:cNvPr>
          <p:cNvSpPr>
            <a:spLocks noChangeArrowheads="1"/>
          </p:cNvSpPr>
          <p:nvPr/>
        </p:nvSpPr>
        <p:spPr bwMode="auto">
          <a:xfrm>
            <a:off x="4043365" y="3284538"/>
            <a:ext cx="756047" cy="976312"/>
          </a:xfrm>
          <a:prstGeom prst="downArrow">
            <a:avLst>
              <a:gd name="adj1" fmla="val 54250"/>
              <a:gd name="adj2" fmla="val 27481"/>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7" name="Rectangle 6">
            <a:extLst>
              <a:ext uri="{FF2B5EF4-FFF2-40B4-BE49-F238E27FC236}">
                <a16:creationId xmlns:a16="http://schemas.microsoft.com/office/drawing/2014/main" xmlns="" id="{78AF1A20-E629-4109-80F2-341E30E0D5FC}"/>
              </a:ext>
            </a:extLst>
          </p:cNvPr>
          <p:cNvSpPr>
            <a:spLocks noChangeArrowheads="1"/>
          </p:cNvSpPr>
          <p:nvPr/>
        </p:nvSpPr>
        <p:spPr bwMode="auto">
          <a:xfrm>
            <a:off x="2781837" y="4260852"/>
            <a:ext cx="2990314" cy="186252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Notificati entro il 24.10.2018</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 name="AutoShape 7">
            <a:extLst>
              <a:ext uri="{FF2B5EF4-FFF2-40B4-BE49-F238E27FC236}">
                <a16:creationId xmlns:a16="http://schemas.microsoft.com/office/drawing/2014/main" xmlns="" id="{8AD25327-C09F-4663-90E7-3796EB10DA8E}"/>
              </a:ext>
            </a:extLst>
          </p:cNvPr>
          <p:cNvSpPr>
            <a:spLocks noChangeArrowheads="1"/>
          </p:cNvSpPr>
          <p:nvPr/>
        </p:nvSpPr>
        <p:spPr bwMode="auto">
          <a:xfrm>
            <a:off x="5880499" y="4581528"/>
            <a:ext cx="839390" cy="1135063"/>
          </a:xfrm>
          <a:prstGeom prst="rightArrow">
            <a:avLst>
              <a:gd name="adj1" fmla="val 54250"/>
              <a:gd name="adj2" fmla="val 2372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9" name="Rectangle 8">
            <a:extLst>
              <a:ext uri="{FF2B5EF4-FFF2-40B4-BE49-F238E27FC236}">
                <a16:creationId xmlns:a16="http://schemas.microsoft.com/office/drawing/2014/main" xmlns="" id="{9EE7813B-EBCD-4419-A2A2-E53A3851398A}"/>
              </a:ext>
            </a:extLst>
          </p:cNvPr>
          <p:cNvSpPr>
            <a:spLocks noChangeArrowheads="1"/>
          </p:cNvSpPr>
          <p:nvPr/>
        </p:nvSpPr>
        <p:spPr bwMode="auto">
          <a:xfrm>
            <a:off x="6798470" y="4095482"/>
            <a:ext cx="2925079" cy="203068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Possono essere definiti con il</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pagamento delle sole imposte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entro 30 gg dal 24.10.2018 </a:t>
            </a:r>
          </a:p>
        </p:txBody>
      </p:sp>
    </p:spTree>
    <p:extLst>
      <p:ext uri="{BB962C8B-B14F-4D97-AF65-F5344CB8AC3E}">
        <p14:creationId xmlns:p14="http://schemas.microsoft.com/office/powerpoint/2010/main" val="49250494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a:xfrm>
            <a:off x="296214" y="476478"/>
            <a:ext cx="11320529" cy="553183"/>
          </a:xfrm>
        </p:spPr>
        <p:txBody>
          <a:bodyPr>
            <a:no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ACCERTAMENTI CON ADESIONE</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86</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ctangle 4">
            <a:extLst>
              <a:ext uri="{FF2B5EF4-FFF2-40B4-BE49-F238E27FC236}">
                <a16:creationId xmlns:a16="http://schemas.microsoft.com/office/drawing/2014/main" xmlns="" id="{D22C4430-3C8C-4582-B92C-24540167857F}"/>
              </a:ext>
            </a:extLst>
          </p:cNvPr>
          <p:cNvSpPr>
            <a:spLocks noChangeArrowheads="1"/>
          </p:cNvSpPr>
          <p:nvPr/>
        </p:nvSpPr>
        <p:spPr bwMode="auto">
          <a:xfrm>
            <a:off x="3071813" y="1700213"/>
            <a:ext cx="2753916" cy="149066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Gli accertamenti con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adesione </a:t>
            </a:r>
          </a:p>
        </p:txBody>
      </p:sp>
      <p:sp>
        <p:nvSpPr>
          <p:cNvPr id="6" name="AutoShape 5">
            <a:extLst>
              <a:ext uri="{FF2B5EF4-FFF2-40B4-BE49-F238E27FC236}">
                <a16:creationId xmlns:a16="http://schemas.microsoft.com/office/drawing/2014/main" xmlns="" id="{28C65C86-443F-4AB2-BDD7-5C55D2DCB07B}"/>
              </a:ext>
            </a:extLst>
          </p:cNvPr>
          <p:cNvSpPr>
            <a:spLocks noChangeArrowheads="1"/>
          </p:cNvSpPr>
          <p:nvPr/>
        </p:nvSpPr>
        <p:spPr bwMode="auto">
          <a:xfrm>
            <a:off x="4043365" y="3284538"/>
            <a:ext cx="756047" cy="976312"/>
          </a:xfrm>
          <a:prstGeom prst="downArrow">
            <a:avLst>
              <a:gd name="adj1" fmla="val 54250"/>
              <a:gd name="adj2" fmla="val 27481"/>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7" name="Rectangle 6">
            <a:extLst>
              <a:ext uri="{FF2B5EF4-FFF2-40B4-BE49-F238E27FC236}">
                <a16:creationId xmlns:a16="http://schemas.microsoft.com/office/drawing/2014/main" xmlns="" id="{78AF1A20-E629-4109-80F2-341E30E0D5FC}"/>
              </a:ext>
            </a:extLst>
          </p:cNvPr>
          <p:cNvSpPr>
            <a:spLocks noChangeArrowheads="1"/>
          </p:cNvSpPr>
          <p:nvPr/>
        </p:nvSpPr>
        <p:spPr bwMode="auto">
          <a:xfrm>
            <a:off x="2781837" y="4260852"/>
            <a:ext cx="2990314" cy="186252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sottoscritti entro il 24.10.2018</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 name="AutoShape 7">
            <a:extLst>
              <a:ext uri="{FF2B5EF4-FFF2-40B4-BE49-F238E27FC236}">
                <a16:creationId xmlns:a16="http://schemas.microsoft.com/office/drawing/2014/main" xmlns="" id="{8AD25327-C09F-4663-90E7-3796EB10DA8E}"/>
              </a:ext>
            </a:extLst>
          </p:cNvPr>
          <p:cNvSpPr>
            <a:spLocks noChangeArrowheads="1"/>
          </p:cNvSpPr>
          <p:nvPr/>
        </p:nvSpPr>
        <p:spPr bwMode="auto">
          <a:xfrm>
            <a:off x="5880499" y="4581528"/>
            <a:ext cx="839390" cy="1135063"/>
          </a:xfrm>
          <a:prstGeom prst="rightArrow">
            <a:avLst>
              <a:gd name="adj1" fmla="val 54250"/>
              <a:gd name="adj2" fmla="val 2372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9" name="Rectangle 8">
            <a:extLst>
              <a:ext uri="{FF2B5EF4-FFF2-40B4-BE49-F238E27FC236}">
                <a16:creationId xmlns:a16="http://schemas.microsoft.com/office/drawing/2014/main" xmlns="" id="{9EE7813B-EBCD-4419-A2A2-E53A3851398A}"/>
              </a:ext>
            </a:extLst>
          </p:cNvPr>
          <p:cNvSpPr>
            <a:spLocks noChangeArrowheads="1"/>
          </p:cNvSpPr>
          <p:nvPr/>
        </p:nvSpPr>
        <p:spPr bwMode="auto">
          <a:xfrm>
            <a:off x="6798470" y="4095482"/>
            <a:ext cx="2925079" cy="203068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Possono essere perfezionati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con il</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pagamento delle sole imposte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entro 20 gg dal 24.10.2018 </a:t>
            </a:r>
          </a:p>
        </p:txBody>
      </p:sp>
    </p:spTree>
    <p:extLst>
      <p:ext uri="{BB962C8B-B14F-4D97-AF65-F5344CB8AC3E}">
        <p14:creationId xmlns:p14="http://schemas.microsoft.com/office/powerpoint/2010/main" val="139418956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PERFEZIONAMENTO</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87</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ttangolo arrotondato 2">
            <a:extLst>
              <a:ext uri="{FF2B5EF4-FFF2-40B4-BE49-F238E27FC236}">
                <a16:creationId xmlns:a16="http://schemas.microsoft.com/office/drawing/2014/main" xmlns="" id="{425793AE-284D-40FC-BCE6-45A883F6D156}"/>
              </a:ext>
            </a:extLst>
          </p:cNvPr>
          <p:cNvSpPr/>
          <p:nvPr/>
        </p:nvSpPr>
        <p:spPr>
          <a:xfrm>
            <a:off x="4313885" y="1652836"/>
            <a:ext cx="3564228" cy="1854558"/>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La definizione si perfeziona con il versamento </a:t>
            </a:r>
          </a:p>
        </p:txBody>
      </p:sp>
      <p:sp>
        <p:nvSpPr>
          <p:cNvPr id="6" name="Freccia tridirezionale 5">
            <a:extLst>
              <a:ext uri="{FF2B5EF4-FFF2-40B4-BE49-F238E27FC236}">
                <a16:creationId xmlns:a16="http://schemas.microsoft.com/office/drawing/2014/main" xmlns="" id="{43950366-2046-4587-B105-767020006271}"/>
              </a:ext>
            </a:extLst>
          </p:cNvPr>
          <p:cNvSpPr/>
          <p:nvPr/>
        </p:nvSpPr>
        <p:spPr>
          <a:xfrm rot="10800000" flipV="1">
            <a:off x="5410199" y="3716836"/>
            <a:ext cx="1371600" cy="1171978"/>
          </a:xfrm>
          <a:prstGeom prst="leftRightUpArrow">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dirty="0">
              <a:ln>
                <a:noFill/>
              </a:ln>
              <a:solidFill>
                <a:srgbClr val="FFFFFF"/>
              </a:solidFill>
              <a:effectLst/>
              <a:uLnTx/>
              <a:uFillTx/>
              <a:latin typeface="Arial"/>
              <a:ea typeface="+mn-ea"/>
              <a:cs typeface="+mn-cs"/>
            </a:endParaRPr>
          </a:p>
        </p:txBody>
      </p:sp>
      <p:sp>
        <p:nvSpPr>
          <p:cNvPr id="7" name="Rettangolo arrotondato 13">
            <a:extLst>
              <a:ext uri="{FF2B5EF4-FFF2-40B4-BE49-F238E27FC236}">
                <a16:creationId xmlns:a16="http://schemas.microsoft.com/office/drawing/2014/main" xmlns="" id="{6161CA44-0227-4200-BF5D-969D32B6DFB7}"/>
              </a:ext>
            </a:extLst>
          </p:cNvPr>
          <p:cNvSpPr/>
          <p:nvPr/>
        </p:nvSpPr>
        <p:spPr>
          <a:xfrm>
            <a:off x="1735324" y="3716836"/>
            <a:ext cx="3564228" cy="1854558"/>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In unica soluzione o della prima rata entro i termini previsti per le singole definizioni (es. per gli inviti al contraddittorio entro 30 gg dal 24.10.2018)</a:t>
            </a:r>
          </a:p>
        </p:txBody>
      </p:sp>
      <p:sp>
        <p:nvSpPr>
          <p:cNvPr id="8" name="Rettangolo arrotondato 19">
            <a:extLst>
              <a:ext uri="{FF2B5EF4-FFF2-40B4-BE49-F238E27FC236}">
                <a16:creationId xmlns:a16="http://schemas.microsoft.com/office/drawing/2014/main" xmlns="" id="{E9AFF3C0-A4EC-406D-9C6C-C88C1FF08A57}"/>
              </a:ext>
            </a:extLst>
          </p:cNvPr>
          <p:cNvSpPr/>
          <p:nvPr/>
        </p:nvSpPr>
        <p:spPr>
          <a:xfrm>
            <a:off x="6892446" y="3742591"/>
            <a:ext cx="3564228" cy="2001385"/>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 ammessa la rateizzazione con un massimo di 20 rate trimestrali di pari importo senza compensazione.</a:t>
            </a:r>
          </a:p>
        </p:txBody>
      </p:sp>
    </p:spTree>
    <p:extLst>
      <p:ext uri="{BB962C8B-B14F-4D97-AF65-F5344CB8AC3E}">
        <p14:creationId xmlns:p14="http://schemas.microsoft.com/office/powerpoint/2010/main" val="136142071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a:xfrm>
            <a:off x="296214" y="476478"/>
            <a:ext cx="11320529" cy="553183"/>
          </a:xfrm>
        </p:spPr>
        <p:txBody>
          <a:bodyPr>
            <a:no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MANCATO PERFEZIONAMENTO</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88</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ctangle 4">
            <a:extLst>
              <a:ext uri="{FF2B5EF4-FFF2-40B4-BE49-F238E27FC236}">
                <a16:creationId xmlns:a16="http://schemas.microsoft.com/office/drawing/2014/main" xmlns="" id="{D22C4430-3C8C-4582-B92C-24540167857F}"/>
              </a:ext>
            </a:extLst>
          </p:cNvPr>
          <p:cNvSpPr>
            <a:spLocks noChangeArrowheads="1"/>
          </p:cNvSpPr>
          <p:nvPr/>
        </p:nvSpPr>
        <p:spPr bwMode="auto">
          <a:xfrm>
            <a:off x="3071813" y="1700213"/>
            <a:ext cx="2753916" cy="149066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In caso di mancato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perfezionamento </a:t>
            </a:r>
          </a:p>
        </p:txBody>
      </p:sp>
      <p:sp>
        <p:nvSpPr>
          <p:cNvPr id="6" name="AutoShape 5">
            <a:extLst>
              <a:ext uri="{FF2B5EF4-FFF2-40B4-BE49-F238E27FC236}">
                <a16:creationId xmlns:a16="http://schemas.microsoft.com/office/drawing/2014/main" xmlns="" id="{28C65C86-443F-4AB2-BDD7-5C55D2DCB07B}"/>
              </a:ext>
            </a:extLst>
          </p:cNvPr>
          <p:cNvSpPr>
            <a:spLocks noChangeArrowheads="1"/>
          </p:cNvSpPr>
          <p:nvPr/>
        </p:nvSpPr>
        <p:spPr bwMode="auto">
          <a:xfrm>
            <a:off x="4043365" y="3284538"/>
            <a:ext cx="756047" cy="976312"/>
          </a:xfrm>
          <a:prstGeom prst="downArrow">
            <a:avLst>
              <a:gd name="adj1" fmla="val 54250"/>
              <a:gd name="adj2" fmla="val 27481"/>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7" name="Rectangle 6">
            <a:extLst>
              <a:ext uri="{FF2B5EF4-FFF2-40B4-BE49-F238E27FC236}">
                <a16:creationId xmlns:a16="http://schemas.microsoft.com/office/drawing/2014/main" xmlns="" id="{78AF1A20-E629-4109-80F2-341E30E0D5FC}"/>
              </a:ext>
            </a:extLst>
          </p:cNvPr>
          <p:cNvSpPr>
            <a:spLocks noChangeArrowheads="1"/>
          </p:cNvSpPr>
          <p:nvPr/>
        </p:nvSpPr>
        <p:spPr bwMode="auto">
          <a:xfrm>
            <a:off x="2781837" y="4260852"/>
            <a:ext cx="2990314" cy="186252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non si producono gli effetti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della definizione</a:t>
            </a:r>
          </a:p>
        </p:txBody>
      </p:sp>
      <p:sp>
        <p:nvSpPr>
          <p:cNvPr id="8" name="AutoShape 7">
            <a:extLst>
              <a:ext uri="{FF2B5EF4-FFF2-40B4-BE49-F238E27FC236}">
                <a16:creationId xmlns:a16="http://schemas.microsoft.com/office/drawing/2014/main" xmlns="" id="{8AD25327-C09F-4663-90E7-3796EB10DA8E}"/>
              </a:ext>
            </a:extLst>
          </p:cNvPr>
          <p:cNvSpPr>
            <a:spLocks noChangeArrowheads="1"/>
          </p:cNvSpPr>
          <p:nvPr/>
        </p:nvSpPr>
        <p:spPr bwMode="auto">
          <a:xfrm>
            <a:off x="5880499" y="4581528"/>
            <a:ext cx="839390" cy="1135063"/>
          </a:xfrm>
          <a:prstGeom prst="rightArrow">
            <a:avLst>
              <a:gd name="adj1" fmla="val 54250"/>
              <a:gd name="adj2" fmla="val 2372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9" name="Rectangle 8">
            <a:extLst>
              <a:ext uri="{FF2B5EF4-FFF2-40B4-BE49-F238E27FC236}">
                <a16:creationId xmlns:a16="http://schemas.microsoft.com/office/drawing/2014/main" xmlns="" id="{9EE7813B-EBCD-4419-A2A2-E53A3851398A}"/>
              </a:ext>
            </a:extLst>
          </p:cNvPr>
          <p:cNvSpPr>
            <a:spLocks noChangeArrowheads="1"/>
          </p:cNvSpPr>
          <p:nvPr/>
        </p:nvSpPr>
        <p:spPr bwMode="auto">
          <a:xfrm>
            <a:off x="6798470" y="4095482"/>
            <a:ext cx="2925079" cy="203068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L’Ufficio procede alle ordinarie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attività relative a ciascuno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dei procedimenti </a:t>
            </a:r>
          </a:p>
        </p:txBody>
      </p:sp>
    </p:spTree>
    <p:extLst>
      <p:ext uri="{BB962C8B-B14F-4D97-AF65-F5344CB8AC3E}">
        <p14:creationId xmlns:p14="http://schemas.microsoft.com/office/powerpoint/2010/main" val="284732206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ESCLUSIONI</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89</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AutoShape 4">
            <a:extLst>
              <a:ext uri="{FF2B5EF4-FFF2-40B4-BE49-F238E27FC236}">
                <a16:creationId xmlns:a16="http://schemas.microsoft.com/office/drawing/2014/main" xmlns="" id="{B46ABF63-D786-4D1C-8185-BF4B452FFB36}"/>
              </a:ext>
            </a:extLst>
          </p:cNvPr>
          <p:cNvSpPr>
            <a:spLocks noChangeArrowheads="1"/>
          </p:cNvSpPr>
          <p:nvPr/>
        </p:nvSpPr>
        <p:spPr bwMode="auto">
          <a:xfrm>
            <a:off x="4862212" y="1347610"/>
            <a:ext cx="2538413" cy="2476499"/>
          </a:xfrm>
          <a:prstGeom prst="downArrowCallout">
            <a:avLst>
              <a:gd name="adj1" fmla="val 45208"/>
              <a:gd name="adj2" fmla="val 45208"/>
              <a:gd name="adj3" fmla="val 16667"/>
              <a:gd name="adj4" fmla="val 6666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Non possono essere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definiti</a:t>
            </a:r>
          </a:p>
        </p:txBody>
      </p:sp>
      <p:sp>
        <p:nvSpPr>
          <p:cNvPr id="6" name="Rectangle 5">
            <a:extLst>
              <a:ext uri="{FF2B5EF4-FFF2-40B4-BE49-F238E27FC236}">
                <a16:creationId xmlns:a16="http://schemas.microsoft.com/office/drawing/2014/main" xmlns="" id="{B4027402-CDC1-4F40-9709-A239EAAB5AB3}"/>
              </a:ext>
            </a:extLst>
          </p:cNvPr>
          <p:cNvSpPr>
            <a:spLocks noChangeArrowheads="1"/>
          </p:cNvSpPr>
          <p:nvPr/>
        </p:nvSpPr>
        <p:spPr bwMode="auto">
          <a:xfrm>
            <a:off x="4862212" y="3852939"/>
            <a:ext cx="2538413" cy="1765984"/>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Gli atti emessi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nell’ambito della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procedura di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collaborazione volontaria</a:t>
            </a:r>
          </a:p>
        </p:txBody>
      </p:sp>
    </p:spTree>
    <p:extLst>
      <p:ext uri="{BB962C8B-B14F-4D97-AF65-F5344CB8AC3E}">
        <p14:creationId xmlns:p14="http://schemas.microsoft.com/office/powerpoint/2010/main" val="2273314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PROCEDIMENTO </a:t>
            </a:r>
          </a:p>
        </p:txBody>
      </p:sp>
      <p:sp>
        <p:nvSpPr>
          <p:cNvPr id="3" name="Callout con freccia in giù 2"/>
          <p:cNvSpPr/>
          <p:nvPr/>
        </p:nvSpPr>
        <p:spPr>
          <a:xfrm>
            <a:off x="3996750" y="1532583"/>
            <a:ext cx="4108361" cy="2073497"/>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Il contribuente per poter accedere alla definizione</a:t>
            </a:r>
          </a:p>
        </p:txBody>
      </p:sp>
      <p:sp>
        <p:nvSpPr>
          <p:cNvPr id="6" name="Rettangolo arrotondato 5"/>
          <p:cNvSpPr/>
          <p:nvPr/>
        </p:nvSpPr>
        <p:spPr>
          <a:xfrm>
            <a:off x="884360" y="3606080"/>
            <a:ext cx="2395470" cy="2073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a:ea typeface="+mn-ea"/>
                <a:cs typeface="+mn-cs"/>
              </a:rPr>
              <a:t>Deve presentare apposita dichiarazione entro il 30 aprile 2019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a:ea typeface="+mn-ea"/>
                <a:cs typeface="+mn-cs"/>
              </a:rPr>
              <a:t>(Mod. SA-ST)</a:t>
            </a:r>
          </a:p>
        </p:txBody>
      </p:sp>
      <p:sp>
        <p:nvSpPr>
          <p:cNvPr id="9" name="Rettangolo arrotondato 8"/>
          <p:cNvSpPr/>
          <p:nvPr/>
        </p:nvSpPr>
        <p:spPr>
          <a:xfrm>
            <a:off x="4898265" y="3721025"/>
            <a:ext cx="2395470" cy="20734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a:ea typeface="+mn-ea"/>
                <a:cs typeface="+mn-cs"/>
              </a:rPr>
              <a:t>Versare le somme dovute in unica soluzione entro il 30 novembre 2019 o in rate</a:t>
            </a:r>
          </a:p>
        </p:txBody>
      </p:sp>
      <p:sp>
        <p:nvSpPr>
          <p:cNvPr id="11" name="Rettangolo arrotondato 10"/>
          <p:cNvSpPr/>
          <p:nvPr/>
        </p:nvSpPr>
        <p:spPr>
          <a:xfrm>
            <a:off x="7686261" y="3721025"/>
            <a:ext cx="4108361" cy="28623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a:ea typeface="+mn-ea"/>
                <a:cs typeface="+mn-cs"/>
              </a:rPr>
              <a:t>Entro il 31 ottobre 2019, l’agente della riscossione comunica ai debitori  l’ammontare complessivo delle somme dovute e delle singole rate nonché, ove sussistente, il difetto dei requisiti prescritti dalla legge per il riconoscimento di grave difficoltà economica, ovvero la presenza di debiti diversi da quelli definibili ai sensi delle norme in esame, con conseguente impossibilità di estinguere il debito </a:t>
            </a:r>
          </a:p>
        </p:txBody>
      </p:sp>
      <p:sp>
        <p:nvSpPr>
          <p:cNvPr id="4" name="Freccia a destra 3"/>
          <p:cNvSpPr/>
          <p:nvPr/>
        </p:nvSpPr>
        <p:spPr>
          <a:xfrm rot="2704049">
            <a:off x="8002367" y="3078052"/>
            <a:ext cx="96143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5" name="Freccia a sinistra 4"/>
          <p:cNvSpPr/>
          <p:nvPr/>
        </p:nvSpPr>
        <p:spPr>
          <a:xfrm rot="18654408">
            <a:off x="3004063" y="3061109"/>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40035974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COOBBLIGATI</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90</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AutoShape 4">
            <a:extLst>
              <a:ext uri="{FF2B5EF4-FFF2-40B4-BE49-F238E27FC236}">
                <a16:creationId xmlns:a16="http://schemas.microsoft.com/office/drawing/2014/main" xmlns="" id="{B46ABF63-D786-4D1C-8185-BF4B452FFB36}"/>
              </a:ext>
            </a:extLst>
          </p:cNvPr>
          <p:cNvSpPr>
            <a:spLocks noChangeArrowheads="1"/>
          </p:cNvSpPr>
          <p:nvPr/>
        </p:nvSpPr>
        <p:spPr bwMode="auto">
          <a:xfrm>
            <a:off x="4862212" y="1347610"/>
            <a:ext cx="2538413" cy="2476499"/>
          </a:xfrm>
          <a:prstGeom prst="downArrowCallout">
            <a:avLst>
              <a:gd name="adj1" fmla="val 45208"/>
              <a:gd name="adj2" fmla="val 45208"/>
              <a:gd name="adj3" fmla="val 16667"/>
              <a:gd name="adj4" fmla="val 6666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La definizione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perfezionata dal</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coobbligato</a:t>
            </a:r>
          </a:p>
        </p:txBody>
      </p:sp>
      <p:sp>
        <p:nvSpPr>
          <p:cNvPr id="6" name="Rectangle 5">
            <a:extLst>
              <a:ext uri="{FF2B5EF4-FFF2-40B4-BE49-F238E27FC236}">
                <a16:creationId xmlns:a16="http://schemas.microsoft.com/office/drawing/2014/main" xmlns="" id="{B4027402-CDC1-4F40-9709-A239EAAB5AB3}"/>
              </a:ext>
            </a:extLst>
          </p:cNvPr>
          <p:cNvSpPr>
            <a:spLocks noChangeArrowheads="1"/>
          </p:cNvSpPr>
          <p:nvPr/>
        </p:nvSpPr>
        <p:spPr bwMode="auto">
          <a:xfrm>
            <a:off x="4862212" y="3852939"/>
            <a:ext cx="2538413" cy="1765984"/>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giova in favore degli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0" cap="none" spc="0" normalizeH="0" baseline="0" noProof="0" dirty="0">
                <a:ln>
                  <a:noFill/>
                </a:ln>
                <a:solidFill>
                  <a:srgbClr val="000000"/>
                </a:solidFill>
                <a:effectLst/>
                <a:uLnTx/>
                <a:uFillTx/>
                <a:latin typeface="Calibri" panose="020F0502020204030204"/>
                <a:ea typeface="+mn-ea"/>
                <a:cs typeface="+mn-cs"/>
              </a:rPr>
              <a:t>altri</a:t>
            </a:r>
          </a:p>
        </p:txBody>
      </p:sp>
    </p:spTree>
    <p:extLst>
      <p:ext uri="{BB962C8B-B14F-4D97-AF65-F5344CB8AC3E}">
        <p14:creationId xmlns:p14="http://schemas.microsoft.com/office/powerpoint/2010/main" val="73482685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03702E1-3226-4501-862B-BBDA84130E8A}"/>
              </a:ext>
            </a:extLst>
          </p:cNvPr>
          <p:cNvSpPr>
            <a:spLocks noGrp="1"/>
          </p:cNvSpPr>
          <p:nvPr>
            <p:ph type="title"/>
          </p:nvPr>
        </p:nvSpPr>
        <p:spPr/>
        <p:txBody>
          <a:bodyPr/>
          <a:lstStyle/>
          <a:p>
            <a:pPr algn="ctr"/>
            <a:r>
              <a:rPr lang="it-IT" dirty="0"/>
              <a:t>I DUBBI</a:t>
            </a:r>
          </a:p>
        </p:txBody>
      </p:sp>
      <p:sp>
        <p:nvSpPr>
          <p:cNvPr id="3" name="Segnaposto contenuto 2">
            <a:extLst>
              <a:ext uri="{FF2B5EF4-FFF2-40B4-BE49-F238E27FC236}">
                <a16:creationId xmlns:a16="http://schemas.microsoft.com/office/drawing/2014/main" xmlns="" id="{E636B074-FA60-41E0-810D-B91DD1CC59F6}"/>
              </a:ext>
            </a:extLst>
          </p:cNvPr>
          <p:cNvSpPr>
            <a:spLocks noGrp="1"/>
          </p:cNvSpPr>
          <p:nvPr>
            <p:ph idx="1"/>
          </p:nvPr>
        </p:nvSpPr>
        <p:spPr/>
        <p:txBody>
          <a:bodyPr/>
          <a:lstStyle/>
          <a:p>
            <a:pPr marL="0" indent="0">
              <a:buNone/>
            </a:pPr>
            <a:r>
              <a:rPr lang="it-IT" dirty="0"/>
              <a:t> </a:t>
            </a:r>
          </a:p>
        </p:txBody>
      </p:sp>
      <p:graphicFrame>
        <p:nvGraphicFramePr>
          <p:cNvPr id="5" name="Tabella 4">
            <a:extLst>
              <a:ext uri="{FF2B5EF4-FFF2-40B4-BE49-F238E27FC236}">
                <a16:creationId xmlns:a16="http://schemas.microsoft.com/office/drawing/2014/main" xmlns="" id="{94847CCE-E83E-44DC-B314-D5C0926E2784}"/>
              </a:ext>
            </a:extLst>
          </p:cNvPr>
          <p:cNvGraphicFramePr>
            <a:graphicFrameLocks noGrp="1"/>
          </p:cNvGraphicFramePr>
          <p:nvPr>
            <p:extLst>
              <p:ext uri="{D42A27DB-BD31-4B8C-83A1-F6EECF244321}">
                <p14:modId xmlns:p14="http://schemas.microsoft.com/office/powerpoint/2010/main" val="1438787521"/>
              </p:ext>
            </p:extLst>
          </p:nvPr>
        </p:nvGraphicFramePr>
        <p:xfrm>
          <a:off x="1766933" y="1825625"/>
          <a:ext cx="8993832" cy="3939071"/>
        </p:xfrm>
        <a:graphic>
          <a:graphicData uri="http://schemas.openxmlformats.org/drawingml/2006/table">
            <a:tbl>
              <a:tblPr firstRow="1" bandRow="1">
                <a:tableStyleId>{5C22544A-7EE6-4342-B048-85BDC9FD1C3A}</a:tableStyleId>
              </a:tblPr>
              <a:tblGrid>
                <a:gridCol w="1156995">
                  <a:extLst>
                    <a:ext uri="{9D8B030D-6E8A-4147-A177-3AD203B41FA5}">
                      <a16:colId xmlns:a16="http://schemas.microsoft.com/office/drawing/2014/main" xmlns="" val="20000"/>
                    </a:ext>
                  </a:extLst>
                </a:gridCol>
                <a:gridCol w="649479">
                  <a:extLst>
                    <a:ext uri="{9D8B030D-6E8A-4147-A177-3AD203B41FA5}">
                      <a16:colId xmlns:a16="http://schemas.microsoft.com/office/drawing/2014/main" xmlns="" val="20001"/>
                    </a:ext>
                  </a:extLst>
                </a:gridCol>
                <a:gridCol w="7187358">
                  <a:extLst>
                    <a:ext uri="{9D8B030D-6E8A-4147-A177-3AD203B41FA5}">
                      <a16:colId xmlns:a16="http://schemas.microsoft.com/office/drawing/2014/main" xmlns="" val="20002"/>
                    </a:ext>
                  </a:extLst>
                </a:gridCol>
              </a:tblGrid>
              <a:tr h="418939">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250" baseline="0" dirty="0">
                        <a:latin typeface="+mn-lt"/>
                        <a:cs typeface="Arial" panose="020B0604020202020204" pitchFamily="34" charset="0"/>
                      </a:endParaRPr>
                    </a:p>
                  </a:txBody>
                  <a:tcPr marL="68652" marR="68652" marT="34326" marB="34326"/>
                </a:tc>
                <a:tc hMerge="1">
                  <a:txBody>
                    <a:bodyPr/>
                    <a:lstStyle/>
                    <a:p>
                      <a:pPr algn="ctr"/>
                      <a:endParaRPr lang="it-IT" sz="1400" dirty="0">
                        <a:latin typeface="+mn-lt"/>
                        <a:cs typeface="Arial" panose="020B0604020202020204" pitchFamily="34" charset="0"/>
                      </a:endParaRPr>
                    </a:p>
                  </a:txBody>
                  <a:tcPr marL="68652" marR="68652" marT="34326" marB="34326"/>
                </a:tc>
                <a:tc hMerge="1">
                  <a:txBody>
                    <a:bodyPr/>
                    <a:lstStyle/>
                    <a:p>
                      <a:pPr algn="ctr"/>
                      <a:endParaRPr lang="it-IT" sz="1400" dirty="0">
                        <a:latin typeface="+mn-lt"/>
                        <a:cs typeface="Arial" panose="020B0604020202020204" pitchFamily="34" charset="0"/>
                      </a:endParaRPr>
                    </a:p>
                  </a:txBody>
                  <a:tcPr marL="68652" marR="68652" marT="34326" marB="34326"/>
                </a:tc>
                <a:extLst>
                  <a:ext uri="{0D108BD9-81ED-4DB2-BD59-A6C34878D82A}">
                    <a16:rowId xmlns:a16="http://schemas.microsoft.com/office/drawing/2014/main" xmlns="" val="10000"/>
                  </a:ext>
                </a:extLst>
              </a:tr>
              <a:tr h="416189">
                <a:tc>
                  <a:txBody>
                    <a:bodyPr/>
                    <a:lstStyle/>
                    <a:p>
                      <a:pPr algn="ctr"/>
                      <a:r>
                        <a:rPr lang="it-IT" sz="1250" b="1" dirty="0">
                          <a:latin typeface="+mn-lt"/>
                          <a:cs typeface="Arial" panose="020B0604020202020204" pitchFamily="34" charset="0"/>
                        </a:rPr>
                        <a:t>Misura</a:t>
                      </a:r>
                    </a:p>
                  </a:txBody>
                  <a:tcPr marL="68652" marR="68652" marT="34326" marB="34326"/>
                </a:tc>
                <a:tc>
                  <a:txBody>
                    <a:bodyPr/>
                    <a:lstStyle/>
                    <a:p>
                      <a:pPr algn="ctr"/>
                      <a:r>
                        <a:rPr lang="it-IT" sz="1250" b="1" dirty="0">
                          <a:latin typeface="+mn-lt"/>
                          <a:cs typeface="Arial" panose="020B0604020202020204" pitchFamily="34" charset="0"/>
                        </a:rPr>
                        <a:t>Norma</a:t>
                      </a:r>
                    </a:p>
                  </a:txBody>
                  <a:tcPr marL="68652" marR="68652" marT="34326" marB="34326"/>
                </a:tc>
                <a:tc>
                  <a:txBody>
                    <a:bodyPr/>
                    <a:lstStyle/>
                    <a:p>
                      <a:pPr algn="ctr"/>
                      <a:r>
                        <a:rPr lang="it-IT" sz="1250" b="1" baseline="0" dirty="0">
                          <a:latin typeface="+mn-lt"/>
                          <a:cs typeface="Arial" panose="020B0604020202020204" pitchFamily="34" charset="0"/>
                        </a:rPr>
                        <a:t> Dubbi da chiarire</a:t>
                      </a:r>
                    </a:p>
                  </a:txBody>
                  <a:tcPr marL="68652" marR="68652" marT="34326" marB="34326"/>
                </a:tc>
                <a:extLst>
                  <a:ext uri="{0D108BD9-81ED-4DB2-BD59-A6C34878D82A}">
                    <a16:rowId xmlns:a16="http://schemas.microsoft.com/office/drawing/2014/main" xmlns="" val="10001"/>
                  </a:ext>
                </a:extLst>
              </a:tr>
              <a:tr h="3103943">
                <a:tc>
                  <a:txBody>
                    <a:bodyPr/>
                    <a:lstStyle/>
                    <a:p>
                      <a:pPr marL="0" marR="0" indent="0" algn="ctr" defTabSz="1364010" rtl="0" eaLnBrk="1" fontAlgn="auto" latinLnBrk="0" hangingPunct="1">
                        <a:lnSpc>
                          <a:spcPct val="100000"/>
                        </a:lnSpc>
                        <a:spcBef>
                          <a:spcPts val="0"/>
                        </a:spcBef>
                        <a:spcAft>
                          <a:spcPts val="0"/>
                        </a:spcAft>
                        <a:buClrTx/>
                        <a:buSzTx/>
                        <a:buFontTx/>
                        <a:buNone/>
                        <a:tabLst/>
                        <a:defRPr/>
                      </a:pPr>
                      <a:endParaRPr lang="it-IT" sz="1250" b="1" i="0" kern="1200" dirty="0">
                        <a:solidFill>
                          <a:schemeClr val="dk1"/>
                        </a:solidFill>
                        <a:effectLst/>
                        <a:latin typeface="+mn-lt"/>
                        <a:ea typeface="+mn-ea"/>
                        <a:cs typeface="+mn-cs"/>
                      </a:endParaRPr>
                    </a:p>
                    <a:p>
                      <a:pPr marL="0" marR="0" indent="0" algn="ctr" defTabSz="1364010" rtl="0" eaLnBrk="1" fontAlgn="auto" latinLnBrk="0" hangingPunct="1">
                        <a:lnSpc>
                          <a:spcPct val="100000"/>
                        </a:lnSpc>
                        <a:spcBef>
                          <a:spcPts val="0"/>
                        </a:spcBef>
                        <a:spcAft>
                          <a:spcPts val="0"/>
                        </a:spcAft>
                        <a:buClrTx/>
                        <a:buSzTx/>
                        <a:buFontTx/>
                        <a:buNone/>
                        <a:tabLst/>
                        <a:defRPr/>
                      </a:pPr>
                      <a:endParaRPr lang="it-IT" sz="1250" b="1" i="0" kern="1200" dirty="0">
                        <a:solidFill>
                          <a:schemeClr val="dk1"/>
                        </a:solidFill>
                        <a:effectLst/>
                        <a:latin typeface="+mn-lt"/>
                        <a:ea typeface="+mn-ea"/>
                        <a:cs typeface="+mn-cs"/>
                      </a:endParaRPr>
                    </a:p>
                    <a:p>
                      <a:pPr marL="0" marR="0" indent="0" algn="ctr" defTabSz="1364010" rtl="0" eaLnBrk="1" fontAlgn="auto" latinLnBrk="0" hangingPunct="1">
                        <a:lnSpc>
                          <a:spcPct val="100000"/>
                        </a:lnSpc>
                        <a:spcBef>
                          <a:spcPts val="0"/>
                        </a:spcBef>
                        <a:spcAft>
                          <a:spcPts val="0"/>
                        </a:spcAft>
                        <a:buClrTx/>
                        <a:buSzTx/>
                        <a:buFontTx/>
                        <a:buNone/>
                        <a:tabLst/>
                        <a:defRPr/>
                      </a:pPr>
                      <a:endParaRPr lang="it-IT" sz="1250" b="1" i="0" kern="1200" dirty="0">
                        <a:solidFill>
                          <a:schemeClr val="dk1"/>
                        </a:solidFill>
                        <a:effectLst/>
                        <a:latin typeface="+mn-lt"/>
                        <a:ea typeface="+mn-ea"/>
                        <a:cs typeface="+mn-cs"/>
                      </a:endParaRPr>
                    </a:p>
                    <a:p>
                      <a:pPr marL="0" marR="0" indent="0" algn="ctr" defTabSz="1364010" rtl="0" eaLnBrk="1" fontAlgn="auto" latinLnBrk="0" hangingPunct="1">
                        <a:lnSpc>
                          <a:spcPct val="100000"/>
                        </a:lnSpc>
                        <a:spcBef>
                          <a:spcPts val="0"/>
                        </a:spcBef>
                        <a:spcAft>
                          <a:spcPts val="0"/>
                        </a:spcAft>
                        <a:buClrTx/>
                        <a:buSzTx/>
                        <a:buFontTx/>
                        <a:buNone/>
                        <a:tabLst/>
                        <a:defRPr/>
                      </a:pPr>
                      <a:r>
                        <a:rPr lang="it-IT" sz="1250" b="1" i="0" kern="1200" dirty="0">
                          <a:solidFill>
                            <a:schemeClr val="dk1"/>
                          </a:solidFill>
                          <a:effectLst/>
                          <a:latin typeface="+mn-lt"/>
                          <a:ea typeface="+mn-ea"/>
                          <a:cs typeface="+mn-cs"/>
                        </a:rPr>
                        <a:t>Definizione agevolata degli atti del procedimento di accertamento </a:t>
                      </a:r>
                      <a:endParaRPr lang="it-IT" sz="1250" b="1" i="0" dirty="0">
                        <a:latin typeface="+mn-lt"/>
                        <a:cs typeface="Arial" panose="020B0604020202020204" pitchFamily="34" charset="0"/>
                      </a:endParaRPr>
                    </a:p>
                    <a:p>
                      <a:pPr algn="ctr">
                        <a:lnSpc>
                          <a:spcPct val="100000"/>
                        </a:lnSpc>
                        <a:spcBef>
                          <a:spcPts val="0"/>
                        </a:spcBef>
                        <a:spcAft>
                          <a:spcPts val="0"/>
                        </a:spcAft>
                      </a:pPr>
                      <a:endParaRPr lang="it-IT" sz="1250" b="1" i="0" baseline="0" dirty="0">
                        <a:latin typeface="+mn-lt"/>
                        <a:cs typeface="Arial" panose="020B0604020202020204" pitchFamily="34" charset="0"/>
                      </a:endParaRPr>
                    </a:p>
                  </a:txBody>
                  <a:tcPr marL="68652" marR="68652" marT="34326" marB="3432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sz="1250" b="1" baseline="0" dirty="0">
                        <a:latin typeface="+mn-lt"/>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it-IT" sz="1250" b="1" baseline="0" dirty="0">
                        <a:latin typeface="+mn-lt"/>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it-IT" sz="1250" b="1" baseline="0" dirty="0">
                        <a:latin typeface="+mn-lt"/>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it-IT" sz="1250" b="1" baseline="0" dirty="0">
                        <a:latin typeface="+mn-lt"/>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it-IT" sz="1250" b="1" baseline="0" dirty="0">
                          <a:latin typeface="+mn-lt"/>
                          <a:cs typeface="Arial" panose="020B0604020202020204" pitchFamily="34" charset="0"/>
                        </a:rPr>
                        <a:t>Art. 2</a:t>
                      </a:r>
                    </a:p>
                    <a:p>
                      <a:pPr algn="ctr">
                        <a:lnSpc>
                          <a:spcPct val="100000"/>
                        </a:lnSpc>
                        <a:spcBef>
                          <a:spcPts val="0"/>
                        </a:spcBef>
                        <a:spcAft>
                          <a:spcPts val="0"/>
                        </a:spcAft>
                      </a:pPr>
                      <a:endParaRPr lang="it-IT" sz="1250" b="1" baseline="0" dirty="0">
                        <a:latin typeface="+mn-lt"/>
                        <a:cs typeface="Arial" panose="020B0604020202020204" pitchFamily="34" charset="0"/>
                      </a:endParaRPr>
                    </a:p>
                  </a:txBody>
                  <a:tcPr marL="68652" marR="68652" marT="34326" marB="34326"/>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800" kern="1200" baseline="0" dirty="0">
                          <a:solidFill>
                            <a:schemeClr val="dk1"/>
                          </a:solidFill>
                          <a:effectLst/>
                          <a:latin typeface="+mn-lt"/>
                          <a:ea typeface="+mn-ea"/>
                          <a:cs typeface="+mn-cs"/>
                        </a:rPr>
                        <a:t>Gli accertamenti definiti in via agevolata da «società a ristretta base societaria» costituiscono automaticamente titolo per l’imputazione dei maggiori redditi in capo ai soci?</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1800" kern="1200" baseline="0" dirty="0">
                          <a:solidFill>
                            <a:schemeClr val="dk1"/>
                          </a:solidFill>
                          <a:effectLst/>
                          <a:latin typeface="+mn-lt"/>
                          <a:ea typeface="+mn-ea"/>
                          <a:cs typeface="+mn-cs"/>
                        </a:rPr>
                        <a:t>Gli atti di accertamento notificati entro il 24 ottobre 2018 ma per i quali è stata presentato ricorso dopo detta data sono definibili?</a:t>
                      </a:r>
                    </a:p>
                  </a:txBody>
                  <a:tcPr marL="68652" marR="68652" marT="34326" marB="34326"/>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103571305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STRALCIO DEBITI FINO A 1.000 EURO</a:t>
            </a:r>
          </a:p>
        </p:txBody>
      </p:sp>
    </p:spTree>
    <p:extLst>
      <p:ext uri="{BB962C8B-B14F-4D97-AF65-F5344CB8AC3E}">
        <p14:creationId xmlns:p14="http://schemas.microsoft.com/office/powerpoint/2010/main" val="223774034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a:xfrm>
            <a:off x="296214" y="476478"/>
            <a:ext cx="11320529" cy="553183"/>
          </a:xfrm>
        </p:spPr>
        <p:txBody>
          <a:bodyPr>
            <a:no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CARICHI OGGETTO DI STRALCIO</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93</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ctangle 4">
            <a:extLst>
              <a:ext uri="{FF2B5EF4-FFF2-40B4-BE49-F238E27FC236}">
                <a16:creationId xmlns:a16="http://schemas.microsoft.com/office/drawing/2014/main" xmlns="" id="{D22C4430-3C8C-4582-B92C-24540167857F}"/>
              </a:ext>
            </a:extLst>
          </p:cNvPr>
          <p:cNvSpPr>
            <a:spLocks noChangeArrowheads="1"/>
          </p:cNvSpPr>
          <p:nvPr/>
        </p:nvSpPr>
        <p:spPr bwMode="auto">
          <a:xfrm>
            <a:off x="3071813" y="1700213"/>
            <a:ext cx="2753916" cy="149066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 debiti di importo residuo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alla data del 24.10.2018</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fino a 1.000 euro </a:t>
            </a:r>
          </a:p>
        </p:txBody>
      </p:sp>
      <p:sp>
        <p:nvSpPr>
          <p:cNvPr id="6" name="AutoShape 5">
            <a:extLst>
              <a:ext uri="{FF2B5EF4-FFF2-40B4-BE49-F238E27FC236}">
                <a16:creationId xmlns:a16="http://schemas.microsoft.com/office/drawing/2014/main" xmlns="" id="{28C65C86-443F-4AB2-BDD7-5C55D2DCB07B}"/>
              </a:ext>
            </a:extLst>
          </p:cNvPr>
          <p:cNvSpPr>
            <a:spLocks noChangeArrowheads="1"/>
          </p:cNvSpPr>
          <p:nvPr/>
        </p:nvSpPr>
        <p:spPr bwMode="auto">
          <a:xfrm>
            <a:off x="4043365" y="3284538"/>
            <a:ext cx="756047" cy="976312"/>
          </a:xfrm>
          <a:prstGeom prst="downArrow">
            <a:avLst>
              <a:gd name="adj1" fmla="val 54250"/>
              <a:gd name="adj2" fmla="val 27481"/>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7" name="Rectangle 6">
            <a:extLst>
              <a:ext uri="{FF2B5EF4-FFF2-40B4-BE49-F238E27FC236}">
                <a16:creationId xmlns:a16="http://schemas.microsoft.com/office/drawing/2014/main" xmlns="" id="{78AF1A20-E629-4109-80F2-341E30E0D5FC}"/>
              </a:ext>
            </a:extLst>
          </p:cNvPr>
          <p:cNvSpPr>
            <a:spLocks noChangeArrowheads="1"/>
          </p:cNvSpPr>
          <p:nvPr/>
        </p:nvSpPr>
        <p:spPr bwMode="auto">
          <a:xfrm>
            <a:off x="2781837" y="4260852"/>
            <a:ext cx="2990314" cy="186252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Comprensivo di capitale,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interessi e sanzioni risultanti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dai carichi affidati agli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agenti della riscossione dal</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1.1.2000 al 31.12.2010</a:t>
            </a:r>
          </a:p>
        </p:txBody>
      </p:sp>
      <p:sp>
        <p:nvSpPr>
          <p:cNvPr id="8" name="AutoShape 7">
            <a:extLst>
              <a:ext uri="{FF2B5EF4-FFF2-40B4-BE49-F238E27FC236}">
                <a16:creationId xmlns:a16="http://schemas.microsoft.com/office/drawing/2014/main" xmlns="" id="{8AD25327-C09F-4663-90E7-3796EB10DA8E}"/>
              </a:ext>
            </a:extLst>
          </p:cNvPr>
          <p:cNvSpPr>
            <a:spLocks noChangeArrowheads="1"/>
          </p:cNvSpPr>
          <p:nvPr/>
        </p:nvSpPr>
        <p:spPr bwMode="auto">
          <a:xfrm>
            <a:off x="5880499" y="4581528"/>
            <a:ext cx="839390" cy="1135063"/>
          </a:xfrm>
          <a:prstGeom prst="rightArrow">
            <a:avLst>
              <a:gd name="adj1" fmla="val 54250"/>
              <a:gd name="adj2" fmla="val 2372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it-IT" sz="1800" b="0" i="0" u="none" strike="noStrike" kern="0" cap="none" spc="0" normalizeH="0" baseline="0" noProof="0" dirty="0">
              <a:ln>
                <a:noFill/>
              </a:ln>
              <a:solidFill>
                <a:srgbClr val="000000"/>
              </a:solidFill>
              <a:effectLst/>
              <a:uLnTx/>
              <a:uFillTx/>
              <a:latin typeface="Arial"/>
              <a:ea typeface="ＭＳ Ｐゴシック"/>
              <a:cs typeface="Arial"/>
            </a:endParaRPr>
          </a:p>
        </p:txBody>
      </p:sp>
      <p:sp>
        <p:nvSpPr>
          <p:cNvPr id="9" name="Rectangle 8">
            <a:extLst>
              <a:ext uri="{FF2B5EF4-FFF2-40B4-BE49-F238E27FC236}">
                <a16:creationId xmlns:a16="http://schemas.microsoft.com/office/drawing/2014/main" xmlns="" id="{9EE7813B-EBCD-4419-A2A2-E53A3851398A}"/>
              </a:ext>
            </a:extLst>
          </p:cNvPr>
          <p:cNvSpPr>
            <a:spLocks noChangeArrowheads="1"/>
          </p:cNvSpPr>
          <p:nvPr/>
        </p:nvSpPr>
        <p:spPr bwMode="auto">
          <a:xfrm>
            <a:off x="6798470" y="4095482"/>
            <a:ext cx="2925079" cy="203068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Anche se riferite a cartelle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per le quali è stata richiesta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la rottamazione sono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automaticamente annullate</a:t>
            </a:r>
          </a:p>
        </p:txBody>
      </p:sp>
    </p:spTree>
    <p:extLst>
      <p:ext uri="{BB962C8B-B14F-4D97-AF65-F5344CB8AC3E}">
        <p14:creationId xmlns:p14="http://schemas.microsoft.com/office/powerpoint/2010/main" val="205189832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p:txBody>
          <a:bodyPr>
            <a:normAutofit/>
          </a:bodyPr>
          <a:lstStyle/>
          <a:p>
            <a:pPr algn="ctr">
              <a:buFont typeface="Times New Roman" charset="0"/>
              <a:buNone/>
              <a:defRPr/>
            </a:pPr>
            <a:r>
              <a:rPr lang="it-IT" sz="3200" dirty="0">
                <a:latin typeface="Arial" panose="020B0604020202020204" pitchFamily="34" charset="0"/>
                <a:cs typeface="Arial" panose="020B0604020202020204" pitchFamily="34" charset="0"/>
              </a:rPr>
              <a:t>SOMME GIA’ VERSATE</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94</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Rettangolo arrotondato 2">
            <a:extLst>
              <a:ext uri="{FF2B5EF4-FFF2-40B4-BE49-F238E27FC236}">
                <a16:creationId xmlns:a16="http://schemas.microsoft.com/office/drawing/2014/main" xmlns="" id="{425793AE-284D-40FC-BCE6-45A883F6D156}"/>
              </a:ext>
            </a:extLst>
          </p:cNvPr>
          <p:cNvSpPr/>
          <p:nvPr/>
        </p:nvSpPr>
        <p:spPr>
          <a:xfrm>
            <a:off x="4313885" y="1652836"/>
            <a:ext cx="3564228" cy="1854558"/>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Gli importi già versati</a:t>
            </a:r>
          </a:p>
        </p:txBody>
      </p:sp>
      <p:sp>
        <p:nvSpPr>
          <p:cNvPr id="6" name="Freccia tridirezionale 5">
            <a:extLst>
              <a:ext uri="{FF2B5EF4-FFF2-40B4-BE49-F238E27FC236}">
                <a16:creationId xmlns:a16="http://schemas.microsoft.com/office/drawing/2014/main" xmlns="" id="{43950366-2046-4587-B105-767020006271}"/>
              </a:ext>
            </a:extLst>
          </p:cNvPr>
          <p:cNvSpPr/>
          <p:nvPr/>
        </p:nvSpPr>
        <p:spPr>
          <a:xfrm rot="10800000" flipV="1">
            <a:off x="5410199" y="3716836"/>
            <a:ext cx="1371600" cy="1171978"/>
          </a:xfrm>
          <a:prstGeom prst="leftRightUpArrow">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dirty="0">
              <a:ln>
                <a:noFill/>
              </a:ln>
              <a:solidFill>
                <a:srgbClr val="FFFFFF"/>
              </a:solidFill>
              <a:effectLst/>
              <a:uLnTx/>
              <a:uFillTx/>
              <a:latin typeface="Arial"/>
              <a:ea typeface="+mn-ea"/>
              <a:cs typeface="+mn-cs"/>
            </a:endParaRPr>
          </a:p>
        </p:txBody>
      </p:sp>
      <p:sp>
        <p:nvSpPr>
          <p:cNvPr id="7" name="Rettangolo arrotondato 13">
            <a:extLst>
              <a:ext uri="{FF2B5EF4-FFF2-40B4-BE49-F238E27FC236}">
                <a16:creationId xmlns:a16="http://schemas.microsoft.com/office/drawing/2014/main" xmlns="" id="{6161CA44-0227-4200-BF5D-969D32B6DFB7}"/>
              </a:ext>
            </a:extLst>
          </p:cNvPr>
          <p:cNvSpPr/>
          <p:nvPr/>
        </p:nvSpPr>
        <p:spPr>
          <a:xfrm>
            <a:off x="1735324" y="3716836"/>
            <a:ext cx="3564228" cy="1854558"/>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Alla data del 24.10.2018 sono definitivamente acquisiti</a:t>
            </a:r>
          </a:p>
        </p:txBody>
      </p:sp>
      <p:sp>
        <p:nvSpPr>
          <p:cNvPr id="8" name="Rettangolo arrotondato 19">
            <a:extLst>
              <a:ext uri="{FF2B5EF4-FFF2-40B4-BE49-F238E27FC236}">
                <a16:creationId xmlns:a16="http://schemas.microsoft.com/office/drawing/2014/main" xmlns="" id="{E9AFF3C0-A4EC-406D-9C6C-C88C1FF08A57}"/>
              </a:ext>
            </a:extLst>
          </p:cNvPr>
          <p:cNvSpPr/>
          <p:nvPr/>
        </p:nvSpPr>
        <p:spPr>
          <a:xfrm>
            <a:off x="6892446" y="3742591"/>
            <a:ext cx="3564228" cy="2001385"/>
          </a:xfrm>
          <a:prstGeom prst="roundRect">
            <a:avLst/>
          </a:prstGeom>
          <a:solidFill>
            <a:srgbClr val="BBE0E3"/>
          </a:solidFill>
          <a:ln w="12700" cap="flat" cmpd="sng" algn="ctr">
            <a:solidFill>
              <a:srgbClr val="BBE0E3">
                <a:shade val="50000"/>
              </a:srgbClr>
            </a:solidFill>
            <a:prstDash val="solid"/>
            <a:miter lim="800000"/>
          </a:ln>
          <a:effectLst/>
        </p:spPr>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Dalla data del 24.10.2018 sono imputate alle rate da corrispondersi per altri debiti o, in mancanza, a debiti scaduti o in scadenza.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In mancanza vengono rimborsati.</a:t>
            </a:r>
          </a:p>
        </p:txBody>
      </p:sp>
    </p:spTree>
    <p:extLst>
      <p:ext uri="{BB962C8B-B14F-4D97-AF65-F5344CB8AC3E}">
        <p14:creationId xmlns:p14="http://schemas.microsoft.com/office/powerpoint/2010/main" val="380006060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30A66D-0750-4600-9AE4-17C463B44A35}"/>
              </a:ext>
            </a:extLst>
          </p:cNvPr>
          <p:cNvSpPr>
            <a:spLocks noGrp="1"/>
          </p:cNvSpPr>
          <p:nvPr>
            <p:ph type="title"/>
          </p:nvPr>
        </p:nvSpPr>
        <p:spPr>
          <a:xfrm>
            <a:off x="835371" y="44048"/>
            <a:ext cx="10515600" cy="1325563"/>
          </a:xfrm>
        </p:spPr>
        <p:txBody>
          <a:bodyPr>
            <a:normAutofit/>
          </a:bodyPr>
          <a:lstStyle/>
          <a:p>
            <a:pPr algn="ctr">
              <a:defRPr/>
            </a:pPr>
            <a:r>
              <a:rPr lang="it-IT" sz="3200" dirty="0">
                <a:latin typeface="Arial" panose="020B0604020202020204" pitchFamily="34" charset="0"/>
                <a:cs typeface="Arial" panose="020B0604020202020204" pitchFamily="34" charset="0"/>
              </a:rPr>
              <a:t>ESCLUSIONI</a:t>
            </a:r>
          </a:p>
        </p:txBody>
      </p:sp>
      <p:sp>
        <p:nvSpPr>
          <p:cNvPr id="3" name="Segnaposto contenuto 2">
            <a:extLst>
              <a:ext uri="{FF2B5EF4-FFF2-40B4-BE49-F238E27FC236}">
                <a16:creationId xmlns:a16="http://schemas.microsoft.com/office/drawing/2014/main" xmlns="" id="{6FCD00F3-A3D8-4166-B134-1AEDBCEFEB5A}"/>
              </a:ext>
            </a:extLst>
          </p:cNvPr>
          <p:cNvSpPr>
            <a:spLocks noGrp="1"/>
          </p:cNvSpPr>
          <p:nvPr>
            <p:ph idx="1"/>
          </p:nvPr>
        </p:nvSpPr>
        <p:spPr>
          <a:xfrm>
            <a:off x="1980989" y="1579395"/>
            <a:ext cx="8224364" cy="4519878"/>
          </a:xfrm>
        </p:spPr>
        <p:txBody>
          <a:bodyPr/>
          <a:lstStyle/>
          <a:p>
            <a:pPr>
              <a:buFont typeface="Times New Roman" charset="0"/>
              <a:buNone/>
              <a:defRPr/>
            </a:pPr>
            <a:r>
              <a:rPr lang="it-IT" dirty="0"/>
              <a:t> </a:t>
            </a:r>
          </a:p>
        </p:txBody>
      </p:sp>
      <p:sp>
        <p:nvSpPr>
          <p:cNvPr id="4" name="Segnaposto numero diapositiva 3">
            <a:extLst>
              <a:ext uri="{FF2B5EF4-FFF2-40B4-BE49-F238E27FC236}">
                <a16:creationId xmlns:a16="http://schemas.microsoft.com/office/drawing/2014/main" xmlns="" id="{B68BE9D1-0FCC-473D-8A71-4D598221DBB3}"/>
              </a:ext>
            </a:extLst>
          </p:cNvPr>
          <p:cNvSpPr>
            <a:spLocks noGrp="1"/>
          </p:cNvSpPr>
          <p:nvPr>
            <p:ph type="sldNum" sz="quarter" idx="10"/>
          </p:nvPr>
        </p:nvSpPr>
        <p:spPr/>
        <p:txBody>
          <a:bodyPr/>
          <a:lstStyle>
            <a:lvl1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1pPr>
            <a:lvl2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2pPr>
            <a:lvl3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3pPr>
            <a:lvl4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4pPr>
            <a:lvl5pPr eaLnBrk="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5pPr>
            <a:lvl6pPr marL="2336566"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6pPr>
            <a:lvl7pPr marL="276139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7pPr>
            <a:lvl8pPr marL="318622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8pPr>
            <a:lvl9pPr marL="3611057" indent="-212415" defTabSz="417455"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solidFill>
                  <a:schemeClr val="bg1"/>
                </a:solidFill>
                <a:latin typeface="Arial" panose="020B0604020202020204" pitchFamily="34" charset="0"/>
                <a:ea typeface="ＭＳ Ｐゴシック" panose="020B0600070205080204" pitchFamily="34" charset="-128"/>
              </a:defRPr>
            </a:lvl9pPr>
          </a:lstStyle>
          <a:p>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fld id="{CF94EDFE-F01B-46D4-B38C-A3363EC0AEB6}" type="slidenum">
              <a:rPr kumimoji="0" lang="it-IT" altLang="it-IT" sz="1301" b="0" i="0" u="none" strike="noStrike" kern="1200" cap="none" spc="0" normalizeH="0" baseline="0" noProof="0">
                <a:ln>
                  <a:noFill/>
                </a:ln>
                <a:solidFill>
                  <a:srgbClr val="808080"/>
                </a:solidFill>
                <a:effectLst/>
                <a:uLnTx/>
                <a:uFillTx/>
                <a:latin typeface="Merriweather" pitchFamily="2" charset="0"/>
                <a:ea typeface="ＭＳ Ｐゴシック" panose="020B0600070205080204" pitchFamily="34" charset="-128"/>
                <a:cs typeface="Arial"/>
              </a:rPr>
              <a:pPr marL="0" marR="0" lvl="0" indent="0" algn="l" defTabSz="417455" rtl="0" eaLnBrk="1" fontAlgn="base" latinLnBrk="0" hangingPunct="0">
                <a:lnSpc>
                  <a:spcPct val="93000"/>
                </a:lnSpc>
                <a:spcBef>
                  <a:spcPct val="0"/>
                </a:spcBef>
                <a:spcAft>
                  <a:spcPct val="0"/>
                </a:spcAft>
                <a:buClrTx/>
                <a:buSzPct val="100000"/>
                <a:buFontTx/>
                <a:buNone/>
                <a:tabLst>
                  <a:tab pos="0" algn="l"/>
                  <a:tab pos="415980" algn="l"/>
                  <a:tab pos="833435" algn="l"/>
                  <a:tab pos="1250889" algn="l"/>
                  <a:tab pos="1668344" algn="l"/>
                  <a:tab pos="2085798" algn="l"/>
                  <a:tab pos="2503254" algn="l"/>
                  <a:tab pos="2920708" algn="l"/>
                  <a:tab pos="3338163" algn="l"/>
                  <a:tab pos="3755617" algn="l"/>
                  <a:tab pos="4173073" algn="l"/>
                  <a:tab pos="4590527" algn="l"/>
                  <a:tab pos="5007982" algn="l"/>
                  <a:tab pos="5425436" algn="l"/>
                  <a:tab pos="5842891" algn="l"/>
                  <a:tab pos="6260346" algn="l"/>
                  <a:tab pos="6677801" algn="l"/>
                  <a:tab pos="7095255" algn="l"/>
                  <a:tab pos="7512710" algn="l"/>
                  <a:tab pos="7930164" algn="l"/>
                  <a:tab pos="8347620" algn="l"/>
                </a:tabLst>
                <a:defRPr/>
              </a:pPr>
              <a:t>95</a:t>
            </a:fld>
            <a:endParaRPr kumimoji="0" lang="it-IT" altLang="it-IT" sz="1301" b="0" i="0" u="none" strike="noStrike" kern="1200" cap="none" spc="0" normalizeH="0" baseline="0" noProof="0" dirty="0">
              <a:ln>
                <a:noFill/>
              </a:ln>
              <a:solidFill>
                <a:srgbClr val="808080"/>
              </a:solidFill>
              <a:effectLst/>
              <a:uLnTx/>
              <a:uFillTx/>
              <a:latin typeface="Merriweather" pitchFamily="2" charset="0"/>
              <a:ea typeface="ＭＳ Ｐゴシック" panose="020B0600070205080204" pitchFamily="34" charset="-128"/>
              <a:cs typeface="Arial"/>
            </a:endParaRPr>
          </a:p>
        </p:txBody>
      </p:sp>
      <p:sp>
        <p:nvSpPr>
          <p:cNvPr id="5" name="AutoShape 3">
            <a:extLst>
              <a:ext uri="{FF2B5EF4-FFF2-40B4-BE49-F238E27FC236}">
                <a16:creationId xmlns:a16="http://schemas.microsoft.com/office/drawing/2014/main" xmlns="" id="{B74D4BFA-BE6D-45F8-81C7-5390F842320D}"/>
              </a:ext>
            </a:extLst>
          </p:cNvPr>
          <p:cNvSpPr>
            <a:spLocks noChangeArrowheads="1"/>
          </p:cNvSpPr>
          <p:nvPr/>
        </p:nvSpPr>
        <p:spPr bwMode="auto">
          <a:xfrm>
            <a:off x="2871989" y="2497953"/>
            <a:ext cx="2165396" cy="2520950"/>
          </a:xfrm>
          <a:prstGeom prst="rightArrowCallout">
            <a:avLst>
              <a:gd name="adj1" fmla="val 25000"/>
              <a:gd name="adj2" fmla="val 25000"/>
              <a:gd name="adj3" fmla="val 17611"/>
              <a:gd name="adj4" fmla="val 66667"/>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Sono esclusi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dalla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definizione</a:t>
            </a:r>
          </a:p>
        </p:txBody>
      </p:sp>
      <p:sp>
        <p:nvSpPr>
          <p:cNvPr id="6" name="Rectangle 6">
            <a:extLst>
              <a:ext uri="{FF2B5EF4-FFF2-40B4-BE49-F238E27FC236}">
                <a16:creationId xmlns:a16="http://schemas.microsoft.com/office/drawing/2014/main" xmlns="" id="{4B10AFEA-E852-46F4-9AB8-018D250F4B89}"/>
              </a:ext>
            </a:extLst>
          </p:cNvPr>
          <p:cNvSpPr>
            <a:spLocks noChangeArrowheads="1"/>
          </p:cNvSpPr>
          <p:nvPr/>
        </p:nvSpPr>
        <p:spPr bwMode="auto">
          <a:xfrm>
            <a:off x="5231609" y="1341438"/>
            <a:ext cx="3888581" cy="122396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Le somme a titolo di recupero di aiuti di Stato</a:t>
            </a:r>
          </a:p>
        </p:txBody>
      </p:sp>
      <p:sp>
        <p:nvSpPr>
          <p:cNvPr id="7" name="Rectangle 5">
            <a:extLst>
              <a:ext uri="{FF2B5EF4-FFF2-40B4-BE49-F238E27FC236}">
                <a16:creationId xmlns:a16="http://schemas.microsoft.com/office/drawing/2014/main" xmlns="" id="{74906BEB-C831-4B7F-A85E-69EE328025E4}"/>
              </a:ext>
            </a:extLst>
          </p:cNvPr>
          <p:cNvSpPr>
            <a:spLocks noChangeArrowheads="1"/>
          </p:cNvSpPr>
          <p:nvPr/>
        </p:nvSpPr>
        <p:spPr bwMode="auto">
          <a:xfrm>
            <a:off x="5231609" y="2639467"/>
            <a:ext cx="3888581" cy="122396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 crediti derivanti da pronunce di condanna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della Corte dei Conti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 name="Rectangle 4">
            <a:extLst>
              <a:ext uri="{FF2B5EF4-FFF2-40B4-BE49-F238E27FC236}">
                <a16:creationId xmlns:a16="http://schemas.microsoft.com/office/drawing/2014/main" xmlns="" id="{8178329D-DC98-4C87-81AC-0E6F6D7D2E60}"/>
              </a:ext>
            </a:extLst>
          </p:cNvPr>
          <p:cNvSpPr>
            <a:spLocks noChangeArrowheads="1"/>
          </p:cNvSpPr>
          <p:nvPr/>
        </p:nvSpPr>
        <p:spPr bwMode="auto">
          <a:xfrm>
            <a:off x="5231609" y="3937495"/>
            <a:ext cx="3888581" cy="1223963"/>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Le multe, le ammende e le sanzioni pecuniarie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dovute a seguito di provvedimenti 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sentenze penali di condanna</a:t>
            </a:r>
          </a:p>
        </p:txBody>
      </p:sp>
      <p:sp>
        <p:nvSpPr>
          <p:cNvPr id="9" name="Rectangle 7">
            <a:extLst>
              <a:ext uri="{FF2B5EF4-FFF2-40B4-BE49-F238E27FC236}">
                <a16:creationId xmlns:a16="http://schemas.microsoft.com/office/drawing/2014/main" xmlns="" id="{FD520C45-F346-43D8-9210-5EF8319904BB}"/>
              </a:ext>
            </a:extLst>
          </p:cNvPr>
          <p:cNvSpPr>
            <a:spLocks noChangeArrowheads="1"/>
          </p:cNvSpPr>
          <p:nvPr/>
        </p:nvSpPr>
        <p:spPr bwMode="auto">
          <a:xfrm>
            <a:off x="5231609" y="5235521"/>
            <a:ext cx="3888581" cy="1223962"/>
          </a:xfrm>
          <a:prstGeom prst="rect">
            <a:avLst/>
          </a:prstGeom>
          <a:solidFill>
            <a:srgbClr val="BBE0E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Le risorse proprie tradizionali UE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e l’IVA riscossa all’importazione. </a:t>
            </a:r>
          </a:p>
        </p:txBody>
      </p:sp>
    </p:spTree>
    <p:extLst>
      <p:ext uri="{BB962C8B-B14F-4D97-AF65-F5344CB8AC3E}">
        <p14:creationId xmlns:p14="http://schemas.microsoft.com/office/powerpoint/2010/main" val="287637269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521</TotalTime>
  <Words>5780</Words>
  <Application>Microsoft Office PowerPoint</Application>
  <PresentationFormat>Widescreen</PresentationFormat>
  <Paragraphs>848</Paragraphs>
  <Slides>95</Slides>
  <Notes>0</Notes>
  <HiddenSlides>0</HiddenSlides>
  <MMClips>0</MMClips>
  <ScaleCrop>false</ScaleCrop>
  <HeadingPairs>
    <vt:vector size="6" baseType="variant">
      <vt:variant>
        <vt:lpstr>Caratteri utilizzati</vt:lpstr>
      </vt:variant>
      <vt:variant>
        <vt:i4>6</vt:i4>
      </vt:variant>
      <vt:variant>
        <vt:lpstr>Tema</vt:lpstr>
      </vt:variant>
      <vt:variant>
        <vt:i4>4</vt:i4>
      </vt:variant>
      <vt:variant>
        <vt:lpstr>Titoli diapositive</vt:lpstr>
      </vt:variant>
      <vt:variant>
        <vt:i4>95</vt:i4>
      </vt:variant>
    </vt:vector>
  </HeadingPairs>
  <TitlesOfParts>
    <vt:vector size="105" baseType="lpstr">
      <vt:lpstr>ＭＳ Ｐゴシック</vt:lpstr>
      <vt:lpstr>Arial</vt:lpstr>
      <vt:lpstr>Calibri</vt:lpstr>
      <vt:lpstr>Calibri Light</vt:lpstr>
      <vt:lpstr>Merriweather</vt:lpstr>
      <vt:lpstr>Times New Roman</vt:lpstr>
      <vt:lpstr>Tema di Office</vt:lpstr>
      <vt:lpstr>1_Tema di Office</vt:lpstr>
      <vt:lpstr>3_Struttura predefinita</vt:lpstr>
      <vt:lpstr>1_Struttura predefinita</vt:lpstr>
      <vt:lpstr>LA PACE FISCALE</vt:lpstr>
      <vt:lpstr>SALDO E STRALCIO</vt:lpstr>
      <vt:lpstr>I CARICHI DEFINIBILI</vt:lpstr>
      <vt:lpstr>CARICHI INPS</vt:lpstr>
      <vt:lpstr>IL LIMITE </vt:lpstr>
      <vt:lpstr>PAGAMENTO </vt:lpstr>
      <vt:lpstr>COSA SI VERSA</vt:lpstr>
      <vt:lpstr>CRISI DA SOVRAINDEBITAMENTO</vt:lpstr>
      <vt:lpstr>IL PROCEDIMENTO </vt:lpstr>
      <vt:lpstr>RATEIZZAZIONE</vt:lpstr>
      <vt:lpstr>COMUNICAZIONE NEGATIVA</vt:lpstr>
      <vt:lpstr>SEGUE: COMUNICAZIONE NEGATIVA</vt:lpstr>
      <vt:lpstr>COORDINAMENTO CON PRECEDENTI ROTTAMAZIONI</vt:lpstr>
      <vt:lpstr>CONTROLLO</vt:lpstr>
      <vt:lpstr>PROCEDIMENTO SUL CONTROLLO</vt:lpstr>
      <vt:lpstr>DEFINIZIONE AGEVOLATA PVC</vt:lpstr>
      <vt:lpstr>PRESENTAZIONE DICHIARAZIONE </vt:lpstr>
      <vt:lpstr>ESCLUSIONI</vt:lpstr>
      <vt:lpstr>VIOLAZIONI SANABILI</vt:lpstr>
      <vt:lpstr>LE PERDITE </vt:lpstr>
      <vt:lpstr>SOCIETA’ IN TRASPARENZA E SOCI</vt:lpstr>
      <vt:lpstr>VERSAMENTI</vt:lpstr>
      <vt:lpstr>VERSAMENTO DELLE RATE</vt:lpstr>
      <vt:lpstr>PERFEZIONAMENTO DELLA DEFINIZIONE </vt:lpstr>
      <vt:lpstr>MANCATO PERFEZIONAMENTO</vt:lpstr>
      <vt:lpstr>PROROGA </vt:lpstr>
      <vt:lpstr>I DUBBI</vt:lpstr>
      <vt:lpstr>ROTTAMAZIONE CARTELLE</vt:lpstr>
      <vt:lpstr>ROTTAMAZIONE TER</vt:lpstr>
      <vt:lpstr>SCADENZA RATE</vt:lpstr>
      <vt:lpstr>PRESENTAZIONE DICHIARAZIONE</vt:lpstr>
      <vt:lpstr>RINUNCIA AI GIUDIZI</vt:lpstr>
      <vt:lpstr>INTEGRAZIONE DELLA DICHIARAZIONE</vt:lpstr>
      <vt:lpstr>SOMME GIA’ VERSATE</vt:lpstr>
      <vt:lpstr>EFFETTI</vt:lpstr>
      <vt:lpstr>SEGUE: EFFETTI </vt:lpstr>
      <vt:lpstr>COMUNICAZIONE DELL’AGENTE </vt:lpstr>
      <vt:lpstr>PAGAMENTO DELLE SOMME</vt:lpstr>
      <vt:lpstr>DILAZIONI</vt:lpstr>
      <vt:lpstr>MANCATO VERSAMENTO</vt:lpstr>
      <vt:lpstr>LIEVE RITARDO DEL PAGAMENTO DELLE RATE</vt:lpstr>
      <vt:lpstr>CRISI DA SOVRAINDEBITAMENTO</vt:lpstr>
      <vt:lpstr>ESCLUSIONI</vt:lpstr>
      <vt:lpstr>CODICE DELLA STRADA</vt:lpstr>
      <vt:lpstr>PROCEDURE CONCORSUALI</vt:lpstr>
      <vt:lpstr>ROTTAMAZIONE PRECEDENTE</vt:lpstr>
      <vt:lpstr>ROTTAMAZIONE CARTELLE DL 148/2017</vt:lpstr>
      <vt:lpstr>ROTTAMAZIONE CARTELLE DL N. 148/2017</vt:lpstr>
      <vt:lpstr>ROTTAMAZIONE CARTELLE DL N. 148/2017</vt:lpstr>
      <vt:lpstr>ROTTAMAZIONE CARTELLE DL 148/2017</vt:lpstr>
      <vt:lpstr>DEFINIZIONE RISORSE UE</vt:lpstr>
      <vt:lpstr>CARICHI OGGETTO DELLA DEFINIZIONE</vt:lpstr>
      <vt:lpstr>ADEMPIMENTI</vt:lpstr>
      <vt:lpstr>PAGAMENTO RISORSE UE</vt:lpstr>
      <vt:lpstr>DEFINIZIONE LITI PENDENTI</vt:lpstr>
      <vt:lpstr>LITI DEFINIBILI</vt:lpstr>
      <vt:lpstr>RICORSO IN PRIMO GRADO </vt:lpstr>
      <vt:lpstr>SOCCOMBENZA DELL’AGENZIA</vt:lpstr>
      <vt:lpstr>CONTROVERSIE PENDENTI IN CASSAZIONE</vt:lpstr>
      <vt:lpstr>ACCOGLIMENTO PARZIALE</vt:lpstr>
      <vt:lpstr>DEFINIZIONI DELLE SANZIONI</vt:lpstr>
      <vt:lpstr>ESCLUSIONI</vt:lpstr>
      <vt:lpstr>PERFEZIONAMENTO DELLA DEFINIZIONE </vt:lpstr>
      <vt:lpstr>RATEIZZAZIONE</vt:lpstr>
      <vt:lpstr>CORRELAZIONE CON LA RISCOSSIONE</vt:lpstr>
      <vt:lpstr>CONTROVERSIE AUTONOME</vt:lpstr>
      <vt:lpstr>SCOMPUTO DEGLI IMPORTI VERSATI</vt:lpstr>
      <vt:lpstr>SOSPENSIONE DEI GIUDIZI</vt:lpstr>
      <vt:lpstr>SOSPENSIONE DEI TERMINI PER IMPUGNARE</vt:lpstr>
      <vt:lpstr>DINIEGO DELLA DEFINIZIONE</vt:lpstr>
      <vt:lpstr>ISTANZA DI TRATTAZIONE</vt:lpstr>
      <vt:lpstr>COOBBLIGATI</vt:lpstr>
      <vt:lpstr>ENTI LOCALI</vt:lpstr>
      <vt:lpstr>I DUBBI</vt:lpstr>
      <vt:lpstr>LE IRREGOLARTA’ FORMALI</vt:lpstr>
      <vt:lpstr>LA PROCEDURA </vt:lpstr>
      <vt:lpstr>VERSAMENTO</vt:lpstr>
      <vt:lpstr>ESCLUSIONI</vt:lpstr>
      <vt:lpstr>PRINCIPALI VIOLAZIONI SANABILI</vt:lpstr>
      <vt:lpstr>SEGUE: PRINCIPALI VIOLAZIONI SANABILI</vt:lpstr>
      <vt:lpstr>SEGUE: PRINCIPALI VIOLAZIONI SANABILI</vt:lpstr>
      <vt:lpstr>DEFINIZIONE AGEVOLATA ATTI DEL PROCEDIMENTO DI ACCERTAMENTO</vt:lpstr>
      <vt:lpstr>OGGETTO DELLA DEFINIZIONE </vt:lpstr>
      <vt:lpstr>ESEMPIO</vt:lpstr>
      <vt:lpstr>INVITI AL CONTRADDITTORIO </vt:lpstr>
      <vt:lpstr>ACCERTAMENTI CON ADESIONE</vt:lpstr>
      <vt:lpstr>PERFEZIONAMENTO</vt:lpstr>
      <vt:lpstr>MANCATO PERFEZIONAMENTO</vt:lpstr>
      <vt:lpstr>ESCLUSIONI</vt:lpstr>
      <vt:lpstr>COOBBLIGATI</vt:lpstr>
      <vt:lpstr>I DUBBI</vt:lpstr>
      <vt:lpstr>STRALCIO DEBITI FINO A 1.000 EURO</vt:lpstr>
      <vt:lpstr>CARICHI OGGETTO DI STRALCIO</vt:lpstr>
      <vt:lpstr>SOMME GIA’ VERSATE</vt:lpstr>
      <vt:lpstr>ESCLUSIONI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PACE FISCALE</dc:title>
  <dc:creator>francesco</dc:creator>
  <cp:lastModifiedBy>client2</cp:lastModifiedBy>
  <cp:revision>23</cp:revision>
  <cp:lastPrinted>2019-03-21T09:44:23Z</cp:lastPrinted>
  <dcterms:created xsi:type="dcterms:W3CDTF">2019-03-19T16:50:22Z</dcterms:created>
  <dcterms:modified xsi:type="dcterms:W3CDTF">2019-03-25T10:00:02Z</dcterms:modified>
</cp:coreProperties>
</file>