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9BE777-0A7C-439D-BB33-D66663E7A34A}" type="datetimeFigureOut">
              <a:rPr lang="it-IT" smtClean="0"/>
              <a:t>12/11/2018</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73BA9E-DFE9-46D2-AECF-CD18ED73753D}" type="slidenum">
              <a:rPr lang="it-IT" smtClean="0"/>
              <a:t>‹N›</a:t>
            </a:fld>
            <a:endParaRPr lang="it-IT"/>
          </a:p>
        </p:txBody>
      </p:sp>
    </p:spTree>
    <p:extLst>
      <p:ext uri="{BB962C8B-B14F-4D97-AF65-F5344CB8AC3E}">
        <p14:creationId xmlns:p14="http://schemas.microsoft.com/office/powerpoint/2010/main" val="864141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1B6ECBF-5AFD-4E87-BAB2-58D60976A68B}" type="slidenum">
              <a:rPr lang="it-IT" smtClean="0"/>
              <a:t>5</a:t>
            </a:fld>
            <a:endParaRPr lang="it-IT"/>
          </a:p>
        </p:txBody>
      </p:sp>
    </p:spTree>
    <p:extLst>
      <p:ext uri="{BB962C8B-B14F-4D97-AF65-F5344CB8AC3E}">
        <p14:creationId xmlns:p14="http://schemas.microsoft.com/office/powerpoint/2010/main" val="263536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1B6ECBF-5AFD-4E87-BAB2-58D60976A68B}" type="slidenum">
              <a:rPr lang="it-IT" smtClean="0"/>
              <a:t>6</a:t>
            </a:fld>
            <a:endParaRPr lang="it-IT"/>
          </a:p>
        </p:txBody>
      </p:sp>
    </p:spTree>
    <p:extLst>
      <p:ext uri="{BB962C8B-B14F-4D97-AF65-F5344CB8AC3E}">
        <p14:creationId xmlns:p14="http://schemas.microsoft.com/office/powerpoint/2010/main" val="3612297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A6D832B-46CE-4EFE-97F0-CDE10364A8CD}" type="datetimeFigureOut">
              <a:rPr lang="it-IT" smtClean="0"/>
              <a:t>12/11/2018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254011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6D832B-46CE-4EFE-97F0-CDE10364A8CD}" type="datetimeFigureOut">
              <a:rPr lang="it-IT" smtClean="0"/>
              <a:t>12/11/2018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895604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6D832B-46CE-4EFE-97F0-CDE10364A8CD}" type="datetimeFigureOut">
              <a:rPr lang="it-IT" smtClean="0"/>
              <a:t>12/11/2018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281865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6D832B-46CE-4EFE-97F0-CDE10364A8CD}" type="datetimeFigureOut">
              <a:rPr lang="it-IT" smtClean="0"/>
              <a:t>12/11/2018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3873827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FA6D832B-46CE-4EFE-97F0-CDE10364A8CD}" type="datetimeFigureOut">
              <a:rPr lang="it-IT" smtClean="0"/>
              <a:t>12/11/2018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1886657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A6D832B-46CE-4EFE-97F0-CDE10364A8CD}" type="datetimeFigureOut">
              <a:rPr lang="it-IT" smtClean="0"/>
              <a:t>12/11/2018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4167890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A6D832B-46CE-4EFE-97F0-CDE10364A8CD}" type="datetimeFigureOut">
              <a:rPr lang="it-IT" smtClean="0"/>
              <a:t>12/11/2018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2710496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A6D832B-46CE-4EFE-97F0-CDE10364A8CD}" type="datetimeFigureOut">
              <a:rPr lang="it-IT" smtClean="0"/>
              <a:t>12/11/2018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107955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A6D832B-46CE-4EFE-97F0-CDE10364A8CD}" type="datetimeFigureOut">
              <a:rPr lang="it-IT" smtClean="0"/>
              <a:t>12/11/2018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49995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FA6D832B-46CE-4EFE-97F0-CDE10364A8CD}" type="datetimeFigureOut">
              <a:rPr lang="it-IT" smtClean="0"/>
              <a:t>12/11/2018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202608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FA6D832B-46CE-4EFE-97F0-CDE10364A8CD}" type="datetimeFigureOut">
              <a:rPr lang="it-IT" smtClean="0"/>
              <a:t>12/11/2018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4640B0-2BB2-4570-8B09-0E7BD8C7FA1B}" type="slidenum">
              <a:rPr lang="it-IT" smtClean="0"/>
              <a:t>‹N›</a:t>
            </a:fld>
            <a:endParaRPr lang="it-IT"/>
          </a:p>
        </p:txBody>
      </p:sp>
    </p:spTree>
    <p:extLst>
      <p:ext uri="{BB962C8B-B14F-4D97-AF65-F5344CB8AC3E}">
        <p14:creationId xmlns:p14="http://schemas.microsoft.com/office/powerpoint/2010/main" val="1544585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D832B-46CE-4EFE-97F0-CDE10364A8CD}" type="datetimeFigureOut">
              <a:rPr lang="it-IT" smtClean="0"/>
              <a:t>12/11/2018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40B0-2BB2-4570-8B09-0E7BD8C7FA1B}" type="slidenum">
              <a:rPr lang="it-IT" smtClean="0"/>
              <a:t>‹N›</a:t>
            </a:fld>
            <a:endParaRPr lang="it-IT"/>
          </a:p>
        </p:txBody>
      </p:sp>
    </p:spTree>
    <p:extLst>
      <p:ext uri="{BB962C8B-B14F-4D97-AF65-F5344CB8AC3E}">
        <p14:creationId xmlns:p14="http://schemas.microsoft.com/office/powerpoint/2010/main" val="1226037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834319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Programmazione riscossione entrate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655804284"/>
              </p:ext>
            </p:extLst>
          </p:nvPr>
        </p:nvGraphicFramePr>
        <p:xfrm>
          <a:off x="1981200" y="1600200"/>
          <a:ext cx="8229600" cy="376174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pPr algn="l" fontAlgn="b"/>
                      <a:r>
                        <a:rPr lang="it-IT" sz="2000" b="0" i="0" u="none" strike="noStrike" dirty="0">
                          <a:solidFill>
                            <a:srgbClr val="FFFFFF"/>
                          </a:solidFill>
                          <a:effectLst/>
                          <a:latin typeface="Calibri"/>
                        </a:rPr>
                        <a:t>RESIDUI</a:t>
                      </a:r>
                    </a:p>
                  </a:txBody>
                  <a:tcPr marL="9525" marR="9525" marT="9525" marB="0" anchor="b"/>
                </a:tc>
                <a:tc>
                  <a:txBody>
                    <a:bodyPr/>
                    <a:lstStyle/>
                    <a:p>
                      <a:pPr algn="l" fontAlgn="b"/>
                      <a:r>
                        <a:rPr lang="it-IT" sz="2000" b="0" i="0" u="none" strike="noStrike">
                          <a:solidFill>
                            <a:srgbClr val="FFFFFF"/>
                          </a:solidFill>
                          <a:effectLst/>
                          <a:latin typeface="Calibri"/>
                        </a:rPr>
                        <a:t>step 1</a:t>
                      </a:r>
                    </a:p>
                  </a:txBody>
                  <a:tcPr marL="9525" marR="9525" marT="9525" marB="0" anchor="b"/>
                </a:tc>
                <a:tc>
                  <a:txBody>
                    <a:bodyPr/>
                    <a:lstStyle/>
                    <a:p>
                      <a:pPr algn="l" fontAlgn="b"/>
                      <a:r>
                        <a:rPr lang="it-IT" sz="2000" b="0" i="0" u="none" strike="noStrike">
                          <a:solidFill>
                            <a:srgbClr val="FFFFFF"/>
                          </a:solidFill>
                          <a:effectLst/>
                          <a:latin typeface="Calibri"/>
                        </a:rPr>
                        <a:t>step 2</a:t>
                      </a:r>
                    </a:p>
                  </a:txBody>
                  <a:tcPr marL="9525" marR="9525" marT="9525" marB="0" anchor="b"/>
                </a:tc>
                <a:tc>
                  <a:txBody>
                    <a:bodyPr/>
                    <a:lstStyle/>
                    <a:p>
                      <a:pPr algn="l" fontAlgn="b"/>
                      <a:r>
                        <a:rPr lang="it-IT" sz="2000" b="0" i="0" u="none" strike="noStrike">
                          <a:solidFill>
                            <a:srgbClr val="FFFFFF"/>
                          </a:solidFill>
                          <a:effectLst/>
                          <a:latin typeface="Calibri"/>
                        </a:rPr>
                        <a:t>step 3</a:t>
                      </a:r>
                    </a:p>
                  </a:txBody>
                  <a:tcPr marL="9525" marR="9525" marT="9525" marB="0" anchor="b"/>
                </a:tc>
                <a:tc>
                  <a:txBody>
                    <a:bodyPr/>
                    <a:lstStyle/>
                    <a:p>
                      <a:pPr algn="l" fontAlgn="b"/>
                      <a:r>
                        <a:rPr lang="it-IT" sz="2000" b="0" i="0" u="none" strike="noStrike">
                          <a:solidFill>
                            <a:srgbClr val="FFFFFF"/>
                          </a:solidFill>
                          <a:effectLst/>
                          <a:latin typeface="Calibri"/>
                        </a:rPr>
                        <a:t>step 4</a:t>
                      </a:r>
                    </a:p>
                  </a:txBody>
                  <a:tcPr marL="9525" marR="9525" marT="9525" marB="0" anchor="b"/>
                </a:tc>
                <a:extLst>
                  <a:ext uri="{0D108BD9-81ED-4DB2-BD59-A6C34878D82A}">
                    <a16:rowId xmlns:a16="http://schemas.microsoft.com/office/drawing/2014/main" val="10000"/>
                  </a:ext>
                </a:extLst>
              </a:tr>
              <a:tr h="370840">
                <a:tc>
                  <a:txBody>
                    <a:bodyPr/>
                    <a:lstStyle/>
                    <a:p>
                      <a:pPr algn="l" fontAlgn="b"/>
                      <a:r>
                        <a:rPr lang="it-IT" sz="2000" b="0" i="0" u="none" strike="noStrike">
                          <a:solidFill>
                            <a:srgbClr val="000000"/>
                          </a:solidFill>
                          <a:effectLst/>
                          <a:latin typeface="Calibri"/>
                        </a:rPr>
                        <a:t>ENTRATE TRIBUTARIE</a:t>
                      </a:r>
                    </a:p>
                  </a:txBody>
                  <a:tcPr marL="9525" marR="9525" marT="9525" marB="0" anchor="b"/>
                </a:tc>
                <a:tc>
                  <a:txBody>
                    <a:bodyPr/>
                    <a:lstStyle/>
                    <a:p>
                      <a:pPr algn="l" fontAlgn="b"/>
                      <a:r>
                        <a:rPr lang="it-IT" sz="2000" b="0" i="0" u="none" strike="noStrike">
                          <a:solidFill>
                            <a:srgbClr val="000000"/>
                          </a:solidFill>
                          <a:effectLst/>
                          <a:latin typeface="Calibri"/>
                        </a:rPr>
                        <a:t>20/03/2018</a:t>
                      </a:r>
                    </a:p>
                  </a:txBody>
                  <a:tcPr marL="9525" marR="9525" marT="9525" marB="0" anchor="b"/>
                </a:tc>
                <a:tc>
                  <a:txBody>
                    <a:bodyPr/>
                    <a:lstStyle/>
                    <a:p>
                      <a:pPr algn="l" fontAlgn="b"/>
                      <a:r>
                        <a:rPr lang="it-IT" sz="2000" b="0" i="0" u="none" strike="noStrike">
                          <a:solidFill>
                            <a:srgbClr val="000000"/>
                          </a:solidFill>
                          <a:effectLst/>
                          <a:latin typeface="Calibri"/>
                        </a:rPr>
                        <a:t>20/06/2018</a:t>
                      </a:r>
                    </a:p>
                  </a:txBody>
                  <a:tcPr marL="9525" marR="9525" marT="9525" marB="0" anchor="b"/>
                </a:tc>
                <a:tc>
                  <a:txBody>
                    <a:bodyPr/>
                    <a:lstStyle/>
                    <a:p>
                      <a:pPr algn="l" fontAlgn="b"/>
                      <a:r>
                        <a:rPr lang="it-IT" sz="2000" b="0" i="0" u="none" strike="noStrike">
                          <a:solidFill>
                            <a:srgbClr val="000000"/>
                          </a:solidFill>
                          <a:effectLst/>
                          <a:latin typeface="Calibri"/>
                        </a:rPr>
                        <a:t>20/09/2018</a:t>
                      </a:r>
                    </a:p>
                  </a:txBody>
                  <a:tcPr marL="9525" marR="9525" marT="9525" marB="0" anchor="b"/>
                </a:tc>
                <a:tc>
                  <a:txBody>
                    <a:bodyPr/>
                    <a:lstStyle/>
                    <a:p>
                      <a:pPr algn="l" fontAlgn="b"/>
                      <a:r>
                        <a:rPr lang="it-IT" sz="2000" b="0" i="0" u="none" strike="noStrike">
                          <a:solidFill>
                            <a:srgbClr val="000000"/>
                          </a:solidFill>
                          <a:effectLst/>
                          <a:latin typeface="Calibri"/>
                        </a:rPr>
                        <a:t>20/12/2018</a:t>
                      </a:r>
                    </a:p>
                  </a:txBody>
                  <a:tcPr marL="9525" marR="9525" marT="9525" marB="0" anchor="b"/>
                </a:tc>
                <a:extLst>
                  <a:ext uri="{0D108BD9-81ED-4DB2-BD59-A6C34878D82A}">
                    <a16:rowId xmlns:a16="http://schemas.microsoft.com/office/drawing/2014/main" val="10001"/>
                  </a:ext>
                </a:extLst>
              </a:tr>
              <a:tr h="370840">
                <a:tc>
                  <a:txBody>
                    <a:bodyPr/>
                    <a:lstStyle/>
                    <a:p>
                      <a:pPr algn="l" fontAlgn="b"/>
                      <a:r>
                        <a:rPr lang="it-IT" sz="2000" b="0" i="0" u="none" strike="noStrike">
                          <a:solidFill>
                            <a:srgbClr val="000000"/>
                          </a:solidFill>
                          <a:effectLst/>
                          <a:latin typeface="Calibri"/>
                        </a:rPr>
                        <a:t>CONTRIBUTI CORRENTI A RENDICONTAZIONE</a:t>
                      </a:r>
                    </a:p>
                  </a:txBody>
                  <a:tcPr marL="9525" marR="9525" marT="9525" marB="0" anchor="b"/>
                </a:tc>
                <a:tc>
                  <a:txBody>
                    <a:bodyPr/>
                    <a:lstStyle/>
                    <a:p>
                      <a:pPr algn="l" fontAlgn="b"/>
                      <a:r>
                        <a:rPr lang="it-IT" sz="2000" b="0" i="0" u="none" strike="noStrike">
                          <a:solidFill>
                            <a:srgbClr val="000000"/>
                          </a:solidFill>
                          <a:effectLst/>
                          <a:latin typeface="Calibri"/>
                        </a:rPr>
                        <a:t>20/03/2018</a:t>
                      </a:r>
                    </a:p>
                  </a:txBody>
                  <a:tcPr marL="9525" marR="9525" marT="9525" marB="0" anchor="b"/>
                </a:tc>
                <a:tc>
                  <a:txBody>
                    <a:bodyPr/>
                    <a:lstStyle/>
                    <a:p>
                      <a:pPr algn="l" fontAlgn="b"/>
                      <a:r>
                        <a:rPr lang="it-IT" sz="2000" b="0" i="0" u="none" strike="noStrike">
                          <a:solidFill>
                            <a:srgbClr val="000000"/>
                          </a:solidFill>
                          <a:effectLst/>
                          <a:latin typeface="Calibri"/>
                        </a:rPr>
                        <a:t>20/06/2018</a:t>
                      </a:r>
                    </a:p>
                  </a:txBody>
                  <a:tcPr marL="9525" marR="9525" marT="9525" marB="0" anchor="b"/>
                </a:tc>
                <a:tc>
                  <a:txBody>
                    <a:bodyPr/>
                    <a:lstStyle/>
                    <a:p>
                      <a:pPr algn="l" fontAlgn="b"/>
                      <a:r>
                        <a:rPr lang="it-IT" sz="2000" b="0" i="0" u="none" strike="noStrike">
                          <a:solidFill>
                            <a:srgbClr val="000000"/>
                          </a:solidFill>
                          <a:effectLst/>
                          <a:latin typeface="Calibri"/>
                        </a:rPr>
                        <a:t>20/09/2018</a:t>
                      </a:r>
                    </a:p>
                  </a:txBody>
                  <a:tcPr marL="9525" marR="9525" marT="9525" marB="0" anchor="b"/>
                </a:tc>
                <a:tc>
                  <a:txBody>
                    <a:bodyPr/>
                    <a:lstStyle/>
                    <a:p>
                      <a:pPr algn="l" fontAlgn="b"/>
                      <a:r>
                        <a:rPr lang="it-IT" sz="2000" b="0" i="0" u="none" strike="noStrike">
                          <a:solidFill>
                            <a:srgbClr val="000000"/>
                          </a:solidFill>
                          <a:effectLst/>
                          <a:latin typeface="Calibri"/>
                        </a:rPr>
                        <a:t>20/12/2018</a:t>
                      </a:r>
                    </a:p>
                  </a:txBody>
                  <a:tcPr marL="9525" marR="9525" marT="9525" marB="0" anchor="b"/>
                </a:tc>
                <a:extLst>
                  <a:ext uri="{0D108BD9-81ED-4DB2-BD59-A6C34878D82A}">
                    <a16:rowId xmlns:a16="http://schemas.microsoft.com/office/drawing/2014/main" val="10002"/>
                  </a:ext>
                </a:extLst>
              </a:tr>
              <a:tr h="370840">
                <a:tc>
                  <a:txBody>
                    <a:bodyPr/>
                    <a:lstStyle/>
                    <a:p>
                      <a:pPr algn="l" fontAlgn="b"/>
                      <a:r>
                        <a:rPr lang="it-IT" sz="2000" b="0" i="0" u="none" strike="noStrike">
                          <a:solidFill>
                            <a:srgbClr val="000000"/>
                          </a:solidFill>
                          <a:effectLst/>
                          <a:latin typeface="Calibri"/>
                        </a:rPr>
                        <a:t>ENTRATE EXTRATRIBUTARIE</a:t>
                      </a:r>
                    </a:p>
                  </a:txBody>
                  <a:tcPr marL="9525" marR="9525" marT="9525" marB="0" anchor="b"/>
                </a:tc>
                <a:tc>
                  <a:txBody>
                    <a:bodyPr/>
                    <a:lstStyle/>
                    <a:p>
                      <a:pPr algn="l" fontAlgn="b"/>
                      <a:r>
                        <a:rPr lang="it-IT" sz="2000" b="0" i="0" u="none" strike="noStrike">
                          <a:solidFill>
                            <a:srgbClr val="000000"/>
                          </a:solidFill>
                          <a:effectLst/>
                          <a:latin typeface="Calibri"/>
                        </a:rPr>
                        <a:t>20/03/2018</a:t>
                      </a:r>
                    </a:p>
                  </a:txBody>
                  <a:tcPr marL="9525" marR="9525" marT="9525" marB="0" anchor="b"/>
                </a:tc>
                <a:tc>
                  <a:txBody>
                    <a:bodyPr/>
                    <a:lstStyle/>
                    <a:p>
                      <a:pPr algn="l" fontAlgn="b"/>
                      <a:r>
                        <a:rPr lang="it-IT" sz="2000" b="0" i="0" u="none" strike="noStrike">
                          <a:solidFill>
                            <a:srgbClr val="000000"/>
                          </a:solidFill>
                          <a:effectLst/>
                          <a:latin typeface="Calibri"/>
                        </a:rPr>
                        <a:t>20/06/2018</a:t>
                      </a:r>
                    </a:p>
                  </a:txBody>
                  <a:tcPr marL="9525" marR="9525" marT="9525" marB="0" anchor="b"/>
                </a:tc>
                <a:tc>
                  <a:txBody>
                    <a:bodyPr/>
                    <a:lstStyle/>
                    <a:p>
                      <a:pPr algn="l" fontAlgn="b"/>
                      <a:r>
                        <a:rPr lang="it-IT" sz="2000" b="0" i="0" u="none" strike="noStrike">
                          <a:solidFill>
                            <a:srgbClr val="000000"/>
                          </a:solidFill>
                          <a:effectLst/>
                          <a:latin typeface="Calibri"/>
                        </a:rPr>
                        <a:t>20/09/2018</a:t>
                      </a:r>
                    </a:p>
                  </a:txBody>
                  <a:tcPr marL="9525" marR="9525" marT="9525" marB="0" anchor="b"/>
                </a:tc>
                <a:tc>
                  <a:txBody>
                    <a:bodyPr/>
                    <a:lstStyle/>
                    <a:p>
                      <a:pPr algn="l" fontAlgn="b"/>
                      <a:r>
                        <a:rPr lang="it-IT" sz="2000" b="0" i="0" u="none" strike="noStrike">
                          <a:solidFill>
                            <a:srgbClr val="000000"/>
                          </a:solidFill>
                          <a:effectLst/>
                          <a:latin typeface="Calibri"/>
                        </a:rPr>
                        <a:t>20/12/2018</a:t>
                      </a:r>
                    </a:p>
                  </a:txBody>
                  <a:tcPr marL="9525" marR="9525" marT="9525" marB="0" anchor="b"/>
                </a:tc>
                <a:extLst>
                  <a:ext uri="{0D108BD9-81ED-4DB2-BD59-A6C34878D82A}">
                    <a16:rowId xmlns:a16="http://schemas.microsoft.com/office/drawing/2014/main" val="10003"/>
                  </a:ext>
                </a:extLst>
              </a:tr>
              <a:tr h="370840">
                <a:tc>
                  <a:txBody>
                    <a:bodyPr/>
                    <a:lstStyle/>
                    <a:p>
                      <a:pPr algn="l" fontAlgn="b"/>
                      <a:r>
                        <a:rPr lang="it-IT" sz="2000" b="0" i="0" u="none" strike="noStrike">
                          <a:solidFill>
                            <a:srgbClr val="000000"/>
                          </a:solidFill>
                          <a:effectLst/>
                          <a:latin typeface="Calibri"/>
                        </a:rPr>
                        <a:t>PERMESSI DI COSTRUIRE</a:t>
                      </a:r>
                    </a:p>
                  </a:txBody>
                  <a:tcPr marL="9525" marR="9525" marT="9525" marB="0" anchor="b"/>
                </a:tc>
                <a:tc>
                  <a:txBody>
                    <a:bodyPr/>
                    <a:lstStyle/>
                    <a:p>
                      <a:pPr algn="l" fontAlgn="b"/>
                      <a:r>
                        <a:rPr lang="it-IT" sz="2000" b="0" i="0" u="none" strike="noStrike">
                          <a:solidFill>
                            <a:srgbClr val="000000"/>
                          </a:solidFill>
                          <a:effectLst/>
                          <a:latin typeface="Calibri"/>
                        </a:rPr>
                        <a:t>20/03/2018</a:t>
                      </a:r>
                    </a:p>
                  </a:txBody>
                  <a:tcPr marL="9525" marR="9525" marT="9525" marB="0" anchor="b"/>
                </a:tc>
                <a:tc>
                  <a:txBody>
                    <a:bodyPr/>
                    <a:lstStyle/>
                    <a:p>
                      <a:pPr algn="l" fontAlgn="b"/>
                      <a:r>
                        <a:rPr lang="it-IT" sz="2000" b="0" i="0" u="none" strike="noStrike">
                          <a:solidFill>
                            <a:srgbClr val="000000"/>
                          </a:solidFill>
                          <a:effectLst/>
                          <a:latin typeface="Calibri"/>
                        </a:rPr>
                        <a:t>20/06/2018</a:t>
                      </a:r>
                    </a:p>
                  </a:txBody>
                  <a:tcPr marL="9525" marR="9525" marT="9525" marB="0" anchor="b"/>
                </a:tc>
                <a:tc>
                  <a:txBody>
                    <a:bodyPr/>
                    <a:lstStyle/>
                    <a:p>
                      <a:pPr algn="l" fontAlgn="b"/>
                      <a:r>
                        <a:rPr lang="it-IT" sz="2000" b="0" i="0" u="none" strike="noStrike">
                          <a:solidFill>
                            <a:srgbClr val="000000"/>
                          </a:solidFill>
                          <a:effectLst/>
                          <a:latin typeface="Calibri"/>
                        </a:rPr>
                        <a:t>20/09/2018</a:t>
                      </a:r>
                    </a:p>
                  </a:txBody>
                  <a:tcPr marL="9525" marR="9525" marT="9525" marB="0" anchor="b"/>
                </a:tc>
                <a:tc>
                  <a:txBody>
                    <a:bodyPr/>
                    <a:lstStyle/>
                    <a:p>
                      <a:pPr algn="l" fontAlgn="b"/>
                      <a:r>
                        <a:rPr lang="it-IT" sz="2000" b="0" i="0" u="none" strike="noStrike" dirty="0">
                          <a:solidFill>
                            <a:srgbClr val="000000"/>
                          </a:solidFill>
                          <a:effectLst/>
                          <a:latin typeface="Calibri"/>
                        </a:rPr>
                        <a:t>20/12/2018</a:t>
                      </a:r>
                    </a:p>
                  </a:txBody>
                  <a:tcPr marL="9525" marR="9525" marT="9525" marB="0" anchor="b"/>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09852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Programmazione riscossione entrate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065476302"/>
              </p:ext>
            </p:extLst>
          </p:nvPr>
        </p:nvGraphicFramePr>
        <p:xfrm>
          <a:off x="1991544" y="1196752"/>
          <a:ext cx="8229600" cy="53517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algn="l" fontAlgn="b"/>
                      <a:r>
                        <a:rPr lang="it-IT" sz="1400" b="0" i="0" u="none" strike="noStrike" dirty="0">
                          <a:solidFill>
                            <a:srgbClr val="FFFFFF"/>
                          </a:solidFill>
                          <a:effectLst/>
                          <a:latin typeface="Calibri"/>
                        </a:rPr>
                        <a:t>TARI LISTA DI CARICO</a:t>
                      </a:r>
                    </a:p>
                  </a:txBody>
                  <a:tcPr marL="9525" marR="9525" marT="9525" marB="0" anchor="b"/>
                </a:tc>
                <a:tc>
                  <a:txBody>
                    <a:bodyPr/>
                    <a:lstStyle/>
                    <a:p>
                      <a:pPr algn="r" fontAlgn="b"/>
                      <a:endParaRPr lang="it-IT" sz="1400" b="0" i="0" u="none" strike="noStrike" dirty="0">
                        <a:solidFill>
                          <a:srgbClr val="000000"/>
                        </a:solidFill>
                        <a:effectLst/>
                        <a:latin typeface="Calibri"/>
                      </a:endParaRPr>
                    </a:p>
                  </a:txBody>
                  <a:tcPr marL="9525" marR="9525" marT="9525" marB="0" anchor="b"/>
                </a:tc>
                <a:tc>
                  <a:txBody>
                    <a:bodyPr/>
                    <a:lstStyle/>
                    <a:p>
                      <a:pPr algn="r" fontAlgn="b"/>
                      <a:r>
                        <a:rPr lang="it-IT" sz="1400" b="0" i="0" u="none" strike="noStrike" dirty="0">
                          <a:solidFill>
                            <a:srgbClr val="FFFFFF"/>
                          </a:solidFill>
                          <a:effectLst/>
                          <a:latin typeface="Calibri"/>
                        </a:rPr>
                        <a:t>4.281.000,00 €</a:t>
                      </a:r>
                    </a:p>
                  </a:txBody>
                  <a:tcPr marL="9525" marR="9525" marT="9525" marB="0" anchor="b"/>
                </a:tc>
                <a:tc>
                  <a:txBody>
                    <a:bodyPr/>
                    <a:lstStyle/>
                    <a:p>
                      <a:pPr algn="r" fontAlgn="b"/>
                      <a:r>
                        <a:rPr lang="it-IT" sz="1400" b="0" i="0" u="none" strike="noStrike" dirty="0">
                          <a:solidFill>
                            <a:srgbClr val="FFFFFF"/>
                          </a:solidFill>
                          <a:effectLst/>
                          <a:latin typeface="Calibri"/>
                        </a:rPr>
                        <a:t>1.427.000,00 €</a:t>
                      </a:r>
                    </a:p>
                  </a:txBody>
                  <a:tcPr marL="9525" marR="9525" marT="9525" marB="0" anchor="b"/>
                </a:tc>
                <a:extLst>
                  <a:ext uri="{0D108BD9-81ED-4DB2-BD59-A6C34878D82A}">
                    <a16:rowId xmlns:a16="http://schemas.microsoft.com/office/drawing/2014/main" val="10000"/>
                  </a:ext>
                </a:extLst>
              </a:tr>
              <a:tr h="370840">
                <a:tc>
                  <a:txBody>
                    <a:bodyPr/>
                    <a:lstStyle/>
                    <a:p>
                      <a:pPr algn="l" fontAlgn="b"/>
                      <a:r>
                        <a:rPr lang="it-IT" sz="1400" b="0" i="0" u="none" strike="noStrike">
                          <a:solidFill>
                            <a:srgbClr val="000000"/>
                          </a:solidFill>
                          <a:effectLst/>
                          <a:latin typeface="Calibri"/>
                        </a:rPr>
                        <a:t>TARSU/TARI ACCERTAMENTI</a:t>
                      </a:r>
                    </a:p>
                  </a:txBody>
                  <a:tcPr marL="9525" marR="9525" marT="9525" marB="0" anchor="b"/>
                </a:tc>
                <a:tc>
                  <a:txBody>
                    <a:bodyPr/>
                    <a:lstStyle/>
                    <a:p>
                      <a:pPr algn="r" fontAlgn="b"/>
                      <a:r>
                        <a:rPr lang="it-IT" sz="1400" b="0" i="0" u="none" strike="noStrike">
                          <a:solidFill>
                            <a:srgbClr val="000000"/>
                          </a:solidFill>
                          <a:effectLst/>
                          <a:latin typeface="Calibri"/>
                        </a:rPr>
                        <a:t>100.000,00 €</a:t>
                      </a:r>
                    </a:p>
                  </a:txBody>
                  <a:tcPr marL="9525" marR="9525" marT="9525" marB="0" anchor="b"/>
                </a:tc>
                <a:tc>
                  <a:txBody>
                    <a:bodyPr/>
                    <a:lstStyle/>
                    <a:p>
                      <a:pPr algn="r" fontAlgn="b"/>
                      <a:r>
                        <a:rPr lang="it-IT" sz="1400" b="0" i="0" u="none" strike="noStrike">
                          <a:solidFill>
                            <a:srgbClr val="000000"/>
                          </a:solidFill>
                          <a:effectLst/>
                          <a:latin typeface="Calibri"/>
                        </a:rPr>
                        <a:t>300.000,00 €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370840">
                <a:tc>
                  <a:txBody>
                    <a:bodyPr/>
                    <a:lstStyle/>
                    <a:p>
                      <a:pPr algn="l" fontAlgn="b"/>
                      <a:r>
                        <a:rPr lang="it-IT" sz="1400" b="0" i="0" u="none" strike="noStrike">
                          <a:solidFill>
                            <a:srgbClr val="000000"/>
                          </a:solidFill>
                          <a:effectLst/>
                          <a:latin typeface="Calibri"/>
                        </a:rPr>
                        <a:t>TARSU riscossione coattiva (ulteriori sanzioni e interessi)</a:t>
                      </a:r>
                    </a:p>
                  </a:txBody>
                  <a:tcPr marL="9525" marR="9525" marT="9525" marB="0" anchor="b"/>
                </a:tc>
                <a:tc>
                  <a:txBody>
                    <a:bodyPr/>
                    <a:lstStyle/>
                    <a:p>
                      <a:pPr algn="r" fontAlgn="b"/>
                      <a:r>
                        <a:rPr lang="it-IT" sz="1400" b="0" i="0" u="none" strike="noStrike">
                          <a:solidFill>
                            <a:srgbClr val="000000"/>
                          </a:solidFill>
                          <a:effectLst/>
                          <a:latin typeface="Calibri"/>
                        </a:rPr>
                        <a:t>0,00 €</a:t>
                      </a:r>
                    </a:p>
                  </a:txBody>
                  <a:tcPr marL="9525" marR="9525" marT="9525" marB="0" anchor="b"/>
                </a:tc>
                <a:tc>
                  <a:txBody>
                    <a:bodyPr/>
                    <a:lstStyle/>
                    <a:p>
                      <a:pPr algn="r" fontAlgn="b"/>
                      <a:r>
                        <a:rPr lang="it-IT" sz="1400" b="0" i="0" u="none" strike="noStrike">
                          <a:solidFill>
                            <a:srgbClr val="000000"/>
                          </a:solidFill>
                          <a:effectLst/>
                          <a:latin typeface="Calibri"/>
                        </a:rPr>
                        <a:t>0,00 €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370840">
                <a:tc>
                  <a:txBody>
                    <a:bodyPr/>
                    <a:lstStyle/>
                    <a:p>
                      <a:pPr algn="l" fontAlgn="b"/>
                      <a:r>
                        <a:rPr lang="it-IT" sz="1400" b="0" i="0" u="none" strike="noStrike">
                          <a:solidFill>
                            <a:srgbClr val="000000"/>
                          </a:solidFill>
                          <a:effectLst/>
                          <a:latin typeface="Calibri"/>
                        </a:rPr>
                        <a:t>TOSAP LISTA DI CARICO</a:t>
                      </a:r>
                    </a:p>
                  </a:txBody>
                  <a:tcPr marL="9525" marR="9525" marT="9525" marB="0" anchor="b"/>
                </a:tc>
                <a:tc>
                  <a:txBody>
                    <a:bodyPr/>
                    <a:lstStyle/>
                    <a:p>
                      <a:pPr algn="r" fontAlgn="b"/>
                      <a:r>
                        <a:rPr lang="it-IT" sz="1400" b="0" i="0" u="none" strike="noStrike">
                          <a:solidFill>
                            <a:srgbClr val="000000"/>
                          </a:solidFill>
                          <a:effectLst/>
                          <a:latin typeface="Calibri"/>
                        </a:rPr>
                        <a:t>290.000,00 €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370840">
                <a:tc>
                  <a:txBody>
                    <a:bodyPr/>
                    <a:lstStyle/>
                    <a:p>
                      <a:pPr algn="l" fontAlgn="b"/>
                      <a:r>
                        <a:rPr lang="it-IT" sz="1400" b="0" i="0" u="none" strike="noStrike">
                          <a:solidFill>
                            <a:srgbClr val="000000"/>
                          </a:solidFill>
                          <a:effectLst/>
                          <a:latin typeface="Calibri"/>
                        </a:rPr>
                        <a:t>TOSAP ACCERTAMENTI</a:t>
                      </a:r>
                    </a:p>
                  </a:txBody>
                  <a:tcPr marL="9525" marR="9525" marT="9525" marB="0" anchor="b"/>
                </a:tc>
                <a:tc>
                  <a:txBody>
                    <a:bodyPr/>
                    <a:lstStyle/>
                    <a:p>
                      <a:pPr algn="r" fontAlgn="b"/>
                      <a:r>
                        <a:rPr lang="it-IT" sz="1400" b="0" i="0" u="none" strike="noStrike">
                          <a:solidFill>
                            <a:srgbClr val="000000"/>
                          </a:solidFill>
                          <a:effectLst/>
                          <a:latin typeface="Calibri"/>
                        </a:rPr>
                        <a:t>2.000,00 €</a:t>
                      </a:r>
                    </a:p>
                  </a:txBody>
                  <a:tcPr marL="9525" marR="9525" marT="9525" marB="0" anchor="b"/>
                </a:tc>
                <a:tc>
                  <a:txBody>
                    <a:bodyPr/>
                    <a:lstStyle/>
                    <a:p>
                      <a:pPr algn="r" fontAlgn="b"/>
                      <a:r>
                        <a:rPr lang="it-IT" sz="1400" b="0" i="0" u="none" strike="noStrike">
                          <a:solidFill>
                            <a:srgbClr val="000000"/>
                          </a:solidFill>
                          <a:effectLst/>
                          <a:latin typeface="Calibri"/>
                        </a:rPr>
                        <a:t>8.000,00 €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370840">
                <a:tc>
                  <a:txBody>
                    <a:bodyPr/>
                    <a:lstStyle/>
                    <a:p>
                      <a:pPr algn="l" fontAlgn="b"/>
                      <a:r>
                        <a:rPr lang="it-IT" sz="1400" b="0" i="0" u="none" strike="noStrike">
                          <a:solidFill>
                            <a:srgbClr val="000000"/>
                          </a:solidFill>
                          <a:effectLst/>
                          <a:latin typeface="Calibri"/>
                        </a:rPr>
                        <a:t>TOSAP riscossione coattiva (ulteriori sanzioni e interessi)</a:t>
                      </a:r>
                    </a:p>
                  </a:txBody>
                  <a:tcPr marL="9525" marR="9525" marT="9525" marB="0" anchor="b"/>
                </a:tc>
                <a:tc>
                  <a:txBody>
                    <a:bodyPr/>
                    <a:lstStyle/>
                    <a:p>
                      <a:pPr algn="r" fontAlgn="b"/>
                      <a:r>
                        <a:rPr lang="it-IT" sz="1400" b="0" i="0" u="none" strike="noStrike">
                          <a:solidFill>
                            <a:srgbClr val="000000"/>
                          </a:solidFill>
                          <a:effectLst/>
                          <a:latin typeface="Calibri"/>
                        </a:rPr>
                        <a:t>0,00 €</a:t>
                      </a:r>
                    </a:p>
                  </a:txBody>
                  <a:tcPr marL="9525" marR="9525" marT="9525" marB="0" anchor="b"/>
                </a:tc>
                <a:tc>
                  <a:txBody>
                    <a:bodyPr/>
                    <a:lstStyle/>
                    <a:p>
                      <a:pPr algn="r" fontAlgn="b"/>
                      <a:r>
                        <a:rPr lang="it-IT" sz="1400" b="0" i="0" u="none" strike="noStrike">
                          <a:solidFill>
                            <a:srgbClr val="000000"/>
                          </a:solidFill>
                          <a:effectLst/>
                          <a:latin typeface="Calibri"/>
                        </a:rPr>
                        <a:t>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370840">
                <a:tc>
                  <a:txBody>
                    <a:bodyPr/>
                    <a:lstStyle/>
                    <a:p>
                      <a:pPr algn="l" fontAlgn="b"/>
                      <a:r>
                        <a:rPr lang="it-IT" sz="1400" b="0" i="0" u="none" strike="noStrike">
                          <a:solidFill>
                            <a:srgbClr val="000000"/>
                          </a:solidFill>
                          <a:effectLst/>
                          <a:latin typeface="Calibri"/>
                        </a:rPr>
                        <a:t>TOSAP TEMPORANEA</a:t>
                      </a:r>
                    </a:p>
                  </a:txBody>
                  <a:tcPr marL="9525" marR="9525" marT="9525" marB="0" anchor="b"/>
                </a:tc>
                <a:tc>
                  <a:txBody>
                    <a:bodyPr/>
                    <a:lstStyle/>
                    <a:p>
                      <a:pPr algn="r" fontAlgn="b"/>
                      <a:r>
                        <a:rPr lang="it-IT" sz="1400" b="0" i="0" u="none" strike="noStrike">
                          <a:solidFill>
                            <a:srgbClr val="000000"/>
                          </a:solidFill>
                          <a:effectLst/>
                          <a:latin typeface="Calibri"/>
                        </a:rPr>
                        <a:t>10.000,00 €</a:t>
                      </a:r>
                    </a:p>
                  </a:txBody>
                  <a:tcPr marL="9525" marR="9525" marT="9525" marB="0" anchor="b"/>
                </a:tc>
                <a:tc>
                  <a:txBody>
                    <a:bodyPr/>
                    <a:lstStyle/>
                    <a:p>
                      <a:pPr algn="r" fontAlgn="b"/>
                      <a:r>
                        <a:rPr lang="it-IT" sz="1400" b="0" i="0" u="none" strike="noStrike">
                          <a:solidFill>
                            <a:srgbClr val="000000"/>
                          </a:solidFill>
                          <a:effectLst/>
                          <a:latin typeface="Calibri"/>
                        </a:rPr>
                        <a:t>35.000,00 €</a:t>
                      </a:r>
                    </a:p>
                  </a:txBody>
                  <a:tcPr marL="9525" marR="9525" marT="9525" marB="0" anchor="b"/>
                </a:tc>
                <a:tc>
                  <a:txBody>
                    <a:bodyPr/>
                    <a:lstStyle/>
                    <a:p>
                      <a:pPr algn="r" fontAlgn="b"/>
                      <a:r>
                        <a:rPr lang="it-IT" sz="1400" b="0" i="0" u="none" strike="noStrike">
                          <a:solidFill>
                            <a:srgbClr val="000000"/>
                          </a:solidFill>
                          <a:effectLst/>
                          <a:latin typeface="Calibri"/>
                        </a:rPr>
                        <a:t>15.000,00 €</a:t>
                      </a:r>
                    </a:p>
                  </a:txBody>
                  <a:tcPr marL="9525" marR="9525" marT="9525" marB="0" anchor="b"/>
                </a:tc>
                <a:extLst>
                  <a:ext uri="{0D108BD9-81ED-4DB2-BD59-A6C34878D82A}">
                    <a16:rowId xmlns:a16="http://schemas.microsoft.com/office/drawing/2014/main" val="10006"/>
                  </a:ext>
                </a:extLst>
              </a:tr>
              <a:tr h="370840">
                <a:tc>
                  <a:txBody>
                    <a:bodyPr/>
                    <a:lstStyle/>
                    <a:p>
                      <a:pPr algn="l" fontAlgn="b"/>
                      <a:r>
                        <a:rPr lang="it-IT" sz="1400" b="0" i="0" u="none" strike="noStrike">
                          <a:solidFill>
                            <a:srgbClr val="000000"/>
                          </a:solidFill>
                          <a:effectLst/>
                          <a:latin typeface="Calibri"/>
                        </a:rPr>
                        <a:t>ICP LISTA DI CARICO</a:t>
                      </a:r>
                    </a:p>
                  </a:txBody>
                  <a:tcPr marL="9525" marR="9525" marT="9525" marB="0" anchor="b"/>
                </a:tc>
                <a:tc>
                  <a:txBody>
                    <a:bodyPr/>
                    <a:lstStyle/>
                    <a:p>
                      <a:pPr algn="r" fontAlgn="b"/>
                      <a:r>
                        <a:rPr lang="it-IT" sz="1400" b="0" i="0" u="none" strike="noStrike">
                          <a:solidFill>
                            <a:srgbClr val="000000"/>
                          </a:solidFill>
                          <a:effectLst/>
                          <a:latin typeface="Calibri"/>
                        </a:rPr>
                        <a:t>150.000,00 €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r h="370840">
                <a:tc>
                  <a:txBody>
                    <a:bodyPr/>
                    <a:lstStyle/>
                    <a:p>
                      <a:pPr algn="l" fontAlgn="b"/>
                      <a:r>
                        <a:rPr lang="it-IT" sz="1400" b="0" i="0" u="none" strike="noStrike">
                          <a:solidFill>
                            <a:srgbClr val="000000"/>
                          </a:solidFill>
                          <a:effectLst/>
                          <a:latin typeface="Calibri"/>
                        </a:rPr>
                        <a:t>ICP ACCERTAMENTI</a:t>
                      </a:r>
                    </a:p>
                  </a:txBody>
                  <a:tcPr marL="9525" marR="9525" marT="9525" marB="0" anchor="b"/>
                </a:tc>
                <a:tc>
                  <a:txBody>
                    <a:bodyPr/>
                    <a:lstStyle/>
                    <a:p>
                      <a:pPr algn="r" fontAlgn="b"/>
                      <a:r>
                        <a:rPr lang="it-IT" sz="1400" b="0" i="0" u="none" strike="noStrike">
                          <a:solidFill>
                            <a:srgbClr val="000000"/>
                          </a:solidFill>
                          <a:effectLst/>
                          <a:latin typeface="Calibri"/>
                        </a:rPr>
                        <a:t>2.000,00 €</a:t>
                      </a:r>
                    </a:p>
                  </a:txBody>
                  <a:tcPr marL="9525" marR="9525" marT="9525" marB="0" anchor="b"/>
                </a:tc>
                <a:tc>
                  <a:txBody>
                    <a:bodyPr/>
                    <a:lstStyle/>
                    <a:p>
                      <a:pPr algn="r" fontAlgn="b"/>
                      <a:r>
                        <a:rPr lang="it-IT" sz="1400" b="0" i="0" u="none" strike="noStrike">
                          <a:solidFill>
                            <a:srgbClr val="000000"/>
                          </a:solidFill>
                          <a:effectLst/>
                          <a:latin typeface="Calibri"/>
                        </a:rPr>
                        <a:t>8.000,00 €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370840">
                <a:tc>
                  <a:txBody>
                    <a:bodyPr/>
                    <a:lstStyle/>
                    <a:p>
                      <a:pPr algn="l" fontAlgn="b"/>
                      <a:r>
                        <a:rPr lang="it-IT" sz="1400" b="0" i="0" u="none" strike="noStrike">
                          <a:solidFill>
                            <a:srgbClr val="000000"/>
                          </a:solidFill>
                          <a:effectLst/>
                          <a:latin typeface="Calibri"/>
                        </a:rPr>
                        <a:t>ICP riscossione coattiva (ulteriori sanzioni e interessi)</a:t>
                      </a:r>
                    </a:p>
                  </a:txBody>
                  <a:tcPr marL="9525" marR="9525" marT="9525" marB="0" anchor="b"/>
                </a:tc>
                <a:tc>
                  <a:txBody>
                    <a:bodyPr/>
                    <a:lstStyle/>
                    <a:p>
                      <a:pPr algn="r" fontAlgn="b"/>
                      <a:r>
                        <a:rPr lang="it-IT" sz="1400" b="0" i="0" u="none" strike="noStrike">
                          <a:solidFill>
                            <a:srgbClr val="000000"/>
                          </a:solidFill>
                          <a:effectLst/>
                          <a:latin typeface="Calibri"/>
                        </a:rPr>
                        <a:t>0,00 €</a:t>
                      </a:r>
                    </a:p>
                  </a:txBody>
                  <a:tcPr marL="9525" marR="9525" marT="9525" marB="0" anchor="b"/>
                </a:tc>
                <a:tc>
                  <a:txBody>
                    <a:bodyPr/>
                    <a:lstStyle/>
                    <a:p>
                      <a:pPr algn="r" fontAlgn="b"/>
                      <a:r>
                        <a:rPr lang="it-IT" sz="1400" b="0" i="0" u="none" strike="noStrike">
                          <a:solidFill>
                            <a:srgbClr val="000000"/>
                          </a:solidFill>
                          <a:effectLst/>
                          <a:latin typeface="Calibri"/>
                        </a:rPr>
                        <a:t>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9"/>
                  </a:ext>
                </a:extLst>
              </a:tr>
              <a:tr h="370840">
                <a:tc>
                  <a:txBody>
                    <a:bodyPr/>
                    <a:lstStyle/>
                    <a:p>
                      <a:pPr algn="l" fontAlgn="b"/>
                      <a:r>
                        <a:rPr lang="it-IT" sz="1400" b="0" i="0" u="none" strike="noStrike">
                          <a:solidFill>
                            <a:srgbClr val="000000"/>
                          </a:solidFill>
                          <a:effectLst/>
                          <a:latin typeface="Calibri"/>
                        </a:rPr>
                        <a:t>ICP TEMPORANEA</a:t>
                      </a:r>
                    </a:p>
                  </a:txBody>
                  <a:tcPr marL="9525" marR="9525" marT="9525" marB="0" anchor="b"/>
                </a:tc>
                <a:tc>
                  <a:txBody>
                    <a:bodyPr/>
                    <a:lstStyle/>
                    <a:p>
                      <a:pPr algn="r" fontAlgn="b"/>
                      <a:r>
                        <a:rPr lang="it-IT" sz="1400" b="0" i="0" u="none" strike="noStrike">
                          <a:solidFill>
                            <a:srgbClr val="000000"/>
                          </a:solidFill>
                          <a:effectLst/>
                          <a:latin typeface="Calibri"/>
                        </a:rPr>
                        <a:t>8.000,00 €</a:t>
                      </a:r>
                    </a:p>
                  </a:txBody>
                  <a:tcPr marL="9525" marR="9525" marT="9525" marB="0" anchor="b"/>
                </a:tc>
                <a:tc>
                  <a:txBody>
                    <a:bodyPr/>
                    <a:lstStyle/>
                    <a:p>
                      <a:pPr algn="r" fontAlgn="b"/>
                      <a:r>
                        <a:rPr lang="it-IT" sz="1400" b="0" i="0" u="none" strike="noStrike">
                          <a:solidFill>
                            <a:srgbClr val="000000"/>
                          </a:solidFill>
                          <a:effectLst/>
                          <a:latin typeface="Calibri"/>
                        </a:rPr>
                        <a:t>25.000,00 €</a:t>
                      </a:r>
                    </a:p>
                  </a:txBody>
                  <a:tcPr marL="9525" marR="9525" marT="9525" marB="0" anchor="b"/>
                </a:tc>
                <a:tc>
                  <a:txBody>
                    <a:bodyPr/>
                    <a:lstStyle/>
                    <a:p>
                      <a:pPr algn="r" fontAlgn="b"/>
                      <a:r>
                        <a:rPr lang="it-IT" sz="1400" b="0" i="0" u="none" strike="noStrike">
                          <a:solidFill>
                            <a:srgbClr val="000000"/>
                          </a:solidFill>
                          <a:effectLst/>
                          <a:latin typeface="Calibri"/>
                        </a:rPr>
                        <a:t>7.000,00 €</a:t>
                      </a:r>
                    </a:p>
                  </a:txBody>
                  <a:tcPr marL="9525" marR="9525" marT="9525" marB="0" anchor="b"/>
                </a:tc>
                <a:extLst>
                  <a:ext uri="{0D108BD9-81ED-4DB2-BD59-A6C34878D82A}">
                    <a16:rowId xmlns:a16="http://schemas.microsoft.com/office/drawing/2014/main" val="10010"/>
                  </a:ext>
                </a:extLst>
              </a:tr>
              <a:tr h="370840">
                <a:tc>
                  <a:txBody>
                    <a:bodyPr/>
                    <a:lstStyle/>
                    <a:p>
                      <a:pPr algn="l" fontAlgn="b"/>
                      <a:r>
                        <a:rPr lang="it-IT" sz="1400" b="0" i="0" u="none" strike="noStrike" dirty="0">
                          <a:solidFill>
                            <a:srgbClr val="000000"/>
                          </a:solidFill>
                          <a:effectLst/>
                          <a:latin typeface="Calibri"/>
                        </a:rPr>
                        <a:t>FONDO SOLIDARIETA' COMUNALE</a:t>
                      </a:r>
                    </a:p>
                  </a:txBody>
                  <a:tcPr marL="9525" marR="9525" marT="9525" marB="0" anchor="b"/>
                </a:tc>
                <a:tc>
                  <a:txBody>
                    <a:bodyPr/>
                    <a:lstStyle/>
                    <a:p>
                      <a:pPr algn="r" fontAlgn="b"/>
                      <a:r>
                        <a:rPr lang="it-IT" sz="1400" b="0" i="0" u="none" strike="noStrike">
                          <a:solidFill>
                            <a:srgbClr val="000000"/>
                          </a:solidFill>
                          <a:effectLst/>
                          <a:latin typeface="Calibri"/>
                        </a:rPr>
                        <a:t>1.541.151,87 €</a:t>
                      </a:r>
                    </a:p>
                  </a:txBody>
                  <a:tcPr marL="9525" marR="9525" marT="9525" marB="0" anchor="b"/>
                </a:tc>
                <a:tc>
                  <a:txBody>
                    <a:bodyPr/>
                    <a:lstStyle/>
                    <a:p>
                      <a:pPr algn="r" fontAlgn="b"/>
                      <a:r>
                        <a:rPr lang="it-IT" sz="1400" b="0" i="0" u="none" strike="noStrike">
                          <a:solidFill>
                            <a:srgbClr val="000000"/>
                          </a:solidFill>
                          <a:effectLst/>
                          <a:latin typeface="Calibri"/>
                        </a:rPr>
                        <a:t>1.541.151,87 €</a:t>
                      </a:r>
                    </a:p>
                  </a:txBody>
                  <a:tcPr marL="9525" marR="9525" marT="9525" marB="0" anchor="b"/>
                </a:tc>
                <a:tc>
                  <a:txBody>
                    <a:bodyPr/>
                    <a:lstStyle/>
                    <a:p>
                      <a:pPr algn="r" fontAlgn="b"/>
                      <a:r>
                        <a:rPr lang="it-IT" sz="1400" b="0" i="0" u="none" strike="noStrike" dirty="0">
                          <a:solidFill>
                            <a:srgbClr val="000000"/>
                          </a:solidFill>
                          <a:effectLst/>
                          <a:latin typeface="Calibri"/>
                        </a:rPr>
                        <a:t>1.541.151,87 €</a:t>
                      </a:r>
                    </a:p>
                  </a:txBody>
                  <a:tcPr marL="9525" marR="9525" marT="9525" marB="0" anchor="b"/>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56309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Programmazione riscossione entrate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998526271"/>
              </p:ext>
            </p:extLst>
          </p:nvPr>
        </p:nvGraphicFramePr>
        <p:xfrm>
          <a:off x="1981200" y="1600200"/>
          <a:ext cx="8229600" cy="477012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pPr algn="l" fontAlgn="b"/>
                      <a:r>
                        <a:rPr lang="it-IT" sz="1400" b="0" i="0" u="none" strike="noStrike" dirty="0">
                          <a:solidFill>
                            <a:srgbClr val="FFFFFF"/>
                          </a:solidFill>
                          <a:effectLst/>
                          <a:latin typeface="Calibri"/>
                        </a:rPr>
                        <a:t>CONTRIBUTO EX SVILUPPO INVESTIMENTI</a:t>
                      </a:r>
                    </a:p>
                  </a:txBody>
                  <a:tcPr marL="9525" marR="9525" marT="9525" marB="0" anchor="b"/>
                </a:tc>
                <a:tc>
                  <a:txBody>
                    <a:bodyPr/>
                    <a:lstStyle/>
                    <a:p>
                      <a:pPr algn="r" fontAlgn="b"/>
                      <a:r>
                        <a:rPr lang="it-IT" sz="1400" b="0" i="0" u="none" strike="noStrike" dirty="0">
                          <a:solidFill>
                            <a:srgbClr val="FFFFFF"/>
                          </a:solidFill>
                          <a:effectLst/>
                          <a:latin typeface="Calibri"/>
                        </a:rPr>
                        <a:t>133.348,31 €</a:t>
                      </a:r>
                    </a:p>
                  </a:txBody>
                  <a:tcPr marL="9525" marR="9525" marT="9525" marB="0" anchor="b"/>
                </a:tc>
                <a:tc>
                  <a:txBody>
                    <a:bodyPr/>
                    <a:lstStyle/>
                    <a:p>
                      <a:pPr algn="r" fontAlgn="b"/>
                      <a:r>
                        <a:rPr lang="it-IT" sz="1400" b="0" i="0" u="none" strike="noStrike" dirty="0">
                          <a:solidFill>
                            <a:srgbClr val="FFFFFF"/>
                          </a:solidFill>
                          <a:effectLst/>
                          <a:latin typeface="Calibri"/>
                        </a:rPr>
                        <a:t>88.898,88 €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370840">
                <a:tc>
                  <a:txBody>
                    <a:bodyPr/>
                    <a:lstStyle/>
                    <a:p>
                      <a:pPr algn="l" fontAlgn="b"/>
                      <a:r>
                        <a:rPr lang="it-IT" sz="1400" b="0" i="0" u="none" strike="noStrike">
                          <a:solidFill>
                            <a:srgbClr val="000000"/>
                          </a:solidFill>
                          <a:effectLst/>
                          <a:latin typeface="Calibri"/>
                        </a:rPr>
                        <a:t>ALTRI CONTRIBUTI STATALI</a:t>
                      </a:r>
                    </a:p>
                  </a:txBody>
                  <a:tcPr marL="9525" marR="9525" marT="9525" marB="0" anchor="b"/>
                </a:tc>
                <a:tc>
                  <a:txBody>
                    <a:bodyPr/>
                    <a:lstStyle/>
                    <a:p>
                      <a:pPr algn="r" fontAlgn="b"/>
                      <a:r>
                        <a:rPr lang="it-IT" sz="1400" b="0" i="0" u="none" strike="noStrike">
                          <a:solidFill>
                            <a:srgbClr val="000000"/>
                          </a:solidFill>
                          <a:effectLst/>
                          <a:latin typeface="Calibri"/>
                        </a:rPr>
                        <a:t>88.000,00 €</a:t>
                      </a:r>
                    </a:p>
                  </a:txBody>
                  <a:tcPr marL="9525" marR="9525" marT="9525" marB="0" anchor="b"/>
                </a:tc>
                <a:tc>
                  <a:txBody>
                    <a:bodyPr/>
                    <a:lstStyle/>
                    <a:p>
                      <a:pPr algn="r" fontAlgn="b"/>
                      <a:r>
                        <a:rPr lang="it-IT" sz="1400" b="0" i="0" u="none" strike="noStrike">
                          <a:solidFill>
                            <a:srgbClr val="000000"/>
                          </a:solidFill>
                          <a:effectLst/>
                          <a:latin typeface="Calibri"/>
                        </a:rPr>
                        <a:t>88.000,00 €</a:t>
                      </a:r>
                    </a:p>
                  </a:txBody>
                  <a:tcPr marL="9525" marR="9525" marT="9525" marB="0" anchor="b"/>
                </a:tc>
                <a:tc>
                  <a:txBody>
                    <a:bodyPr/>
                    <a:lstStyle/>
                    <a:p>
                      <a:pPr algn="r" fontAlgn="b"/>
                      <a:r>
                        <a:rPr lang="it-IT" sz="1400" b="0" i="0" u="none" strike="noStrike">
                          <a:solidFill>
                            <a:srgbClr val="000000"/>
                          </a:solidFill>
                          <a:effectLst/>
                          <a:latin typeface="Calibri"/>
                        </a:rPr>
                        <a:t>88.000,00 €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370840">
                <a:tc>
                  <a:txBody>
                    <a:bodyPr/>
                    <a:lstStyle/>
                    <a:p>
                      <a:pPr algn="l" fontAlgn="b"/>
                      <a:r>
                        <a:rPr lang="it-IT" sz="1400" b="0" i="0" u="none" strike="noStrike">
                          <a:solidFill>
                            <a:srgbClr val="000000"/>
                          </a:solidFill>
                          <a:effectLst/>
                          <a:latin typeface="Calibri"/>
                        </a:rPr>
                        <a:t>CONTRIBUTO CINQUE PER MILLE</a:t>
                      </a:r>
                    </a:p>
                  </a:txBody>
                  <a:tcPr marL="9525" marR="9525" marT="9525" marB="0" anchor="b"/>
                </a:tc>
                <a:tc>
                  <a:txBody>
                    <a:bodyPr/>
                    <a:lstStyle/>
                    <a:p>
                      <a:pPr algn="r" fontAlgn="b"/>
                      <a:r>
                        <a:rPr lang="it-IT" sz="1400" b="0" i="0" u="none" strike="noStrike">
                          <a:solidFill>
                            <a:srgbClr val="000000"/>
                          </a:solidFill>
                          <a:effectLst/>
                          <a:latin typeface="Calibri"/>
                        </a:rPr>
                        <a:t>2.500,00 €</a:t>
                      </a:r>
                    </a:p>
                  </a:txBody>
                  <a:tcPr marL="9525" marR="9525" marT="9525" marB="0" anchor="b"/>
                </a:tc>
                <a:tc>
                  <a:txBody>
                    <a:bodyPr/>
                    <a:lstStyle/>
                    <a:p>
                      <a:pPr algn="r" fontAlgn="b"/>
                      <a:r>
                        <a:rPr lang="it-IT" sz="1400" b="0" i="0" u="none" strike="noStrike">
                          <a:solidFill>
                            <a:srgbClr val="000000"/>
                          </a:solidFill>
                          <a:effectLst/>
                          <a:latin typeface="Calibri"/>
                        </a:rPr>
                        <a:t>2.500,00 €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370840">
                <a:tc>
                  <a:txBody>
                    <a:bodyPr/>
                    <a:lstStyle/>
                    <a:p>
                      <a:pPr algn="l" fontAlgn="b"/>
                      <a:r>
                        <a:rPr lang="it-IT" sz="1400" b="0" i="0" u="none" strike="noStrike">
                          <a:solidFill>
                            <a:srgbClr val="000000"/>
                          </a:solidFill>
                          <a:effectLst/>
                          <a:latin typeface="Calibri"/>
                        </a:rPr>
                        <a:t>CONTRIBUTI STATALI A RENDICONTAZIONE</a:t>
                      </a:r>
                    </a:p>
                  </a:txBody>
                  <a:tcPr marL="9525" marR="9525" marT="9525" marB="0" anchor="b"/>
                </a:tc>
                <a:tc>
                  <a:txBody>
                    <a:bodyPr/>
                    <a:lstStyle/>
                    <a:p>
                      <a:pPr algn="r" fontAlgn="b"/>
                      <a:r>
                        <a:rPr lang="it-IT" sz="1400" b="0" i="0" u="none" strike="noStrike">
                          <a:solidFill>
                            <a:srgbClr val="000000"/>
                          </a:solidFill>
                          <a:effectLst/>
                          <a:latin typeface="Calibri"/>
                        </a:rPr>
                        <a:t>1.000.000,00 €</a:t>
                      </a:r>
                    </a:p>
                  </a:txBody>
                  <a:tcPr marL="9525" marR="9525" marT="9525" marB="0" anchor="b"/>
                </a:tc>
                <a:tc>
                  <a:txBody>
                    <a:bodyPr/>
                    <a:lstStyle/>
                    <a:p>
                      <a:pPr algn="r" fontAlgn="b"/>
                      <a:r>
                        <a:rPr lang="it-IT" sz="1400" b="0" i="0" u="none" strike="noStrike">
                          <a:solidFill>
                            <a:srgbClr val="000000"/>
                          </a:solidFill>
                          <a:effectLst/>
                          <a:latin typeface="Calibri"/>
                        </a:rPr>
                        <a:t>1.000.000,00 €</a:t>
                      </a:r>
                    </a:p>
                  </a:txBody>
                  <a:tcPr marL="9525" marR="9525" marT="9525" marB="0" anchor="b"/>
                </a:tc>
                <a:tc>
                  <a:txBody>
                    <a:bodyPr/>
                    <a:lstStyle/>
                    <a:p>
                      <a:pPr algn="r" fontAlgn="b"/>
                      <a:r>
                        <a:rPr lang="it-IT" sz="1400" b="0" i="0" u="none" strike="noStrike">
                          <a:solidFill>
                            <a:srgbClr val="000000"/>
                          </a:solidFill>
                          <a:effectLst/>
                          <a:latin typeface="Calibri"/>
                        </a:rPr>
                        <a:t>1.800.000,00 €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370840">
                <a:tc>
                  <a:txBody>
                    <a:bodyPr/>
                    <a:lstStyle/>
                    <a:p>
                      <a:pPr algn="l" fontAlgn="b"/>
                      <a:r>
                        <a:rPr lang="it-IT" sz="1400" b="0" i="0" u="none" strike="noStrike">
                          <a:solidFill>
                            <a:srgbClr val="000000"/>
                          </a:solidFill>
                          <a:effectLst/>
                          <a:latin typeface="Calibri"/>
                        </a:rPr>
                        <a:t>TRASFERIMENTI REGIONALI PARTE CORRENTE</a:t>
                      </a:r>
                    </a:p>
                  </a:txBody>
                  <a:tcPr marL="9525" marR="9525" marT="9525" marB="0" anchor="b"/>
                </a:tc>
                <a:tc>
                  <a:txBody>
                    <a:bodyPr/>
                    <a:lstStyle/>
                    <a:p>
                      <a:pPr algn="r" fontAlgn="b"/>
                      <a:r>
                        <a:rPr lang="it-IT" sz="1400" b="0" i="0" u="none" strike="noStrike">
                          <a:solidFill>
                            <a:srgbClr val="000000"/>
                          </a:solidFill>
                          <a:effectLst/>
                          <a:latin typeface="Calibri"/>
                        </a:rPr>
                        <a:t>266.250,00 €</a:t>
                      </a:r>
                    </a:p>
                  </a:txBody>
                  <a:tcPr marL="9525" marR="9525" marT="9525" marB="0" anchor="b"/>
                </a:tc>
                <a:tc>
                  <a:txBody>
                    <a:bodyPr/>
                    <a:lstStyle/>
                    <a:p>
                      <a:pPr algn="r" fontAlgn="b"/>
                      <a:r>
                        <a:rPr lang="it-IT" sz="1400" b="0" i="0" u="none" strike="noStrike">
                          <a:solidFill>
                            <a:srgbClr val="000000"/>
                          </a:solidFill>
                          <a:effectLst/>
                          <a:latin typeface="Calibri"/>
                        </a:rPr>
                        <a:t>266.250,00 €</a:t>
                      </a:r>
                    </a:p>
                  </a:txBody>
                  <a:tcPr marL="9525" marR="9525" marT="9525" marB="0" anchor="b"/>
                </a:tc>
                <a:tc>
                  <a:txBody>
                    <a:bodyPr/>
                    <a:lstStyle/>
                    <a:p>
                      <a:pPr algn="r" fontAlgn="b"/>
                      <a:r>
                        <a:rPr lang="it-IT" sz="1400" b="0" i="0" u="none" strike="noStrike">
                          <a:solidFill>
                            <a:srgbClr val="000000"/>
                          </a:solidFill>
                          <a:effectLst/>
                          <a:latin typeface="Calibri"/>
                        </a:rPr>
                        <a:t>266.250,00 €</a:t>
                      </a:r>
                    </a:p>
                  </a:txBody>
                  <a:tcPr marL="9525" marR="9525" marT="9525" marB="0" anchor="b"/>
                </a:tc>
                <a:tc>
                  <a:txBody>
                    <a:bodyPr/>
                    <a:lstStyle/>
                    <a:p>
                      <a:pPr algn="r" fontAlgn="b"/>
                      <a:r>
                        <a:rPr lang="it-IT" sz="1400" b="0" i="0" u="none" strike="noStrike">
                          <a:solidFill>
                            <a:srgbClr val="000000"/>
                          </a:solidFill>
                          <a:effectLst/>
                          <a:latin typeface="Calibri"/>
                        </a:rPr>
                        <a:t>266.250,00 €</a:t>
                      </a:r>
                    </a:p>
                  </a:txBody>
                  <a:tcPr marL="9525" marR="9525" marT="9525" marB="0" anchor="b"/>
                </a:tc>
                <a:extLst>
                  <a:ext uri="{0D108BD9-81ED-4DB2-BD59-A6C34878D82A}">
                    <a16:rowId xmlns:a16="http://schemas.microsoft.com/office/drawing/2014/main" val="10004"/>
                  </a:ext>
                </a:extLst>
              </a:tr>
              <a:tr h="370840">
                <a:tc>
                  <a:txBody>
                    <a:bodyPr/>
                    <a:lstStyle/>
                    <a:p>
                      <a:pPr algn="l" fontAlgn="b"/>
                      <a:r>
                        <a:rPr lang="it-IT" sz="1400" b="0" i="0" u="none" strike="noStrike">
                          <a:solidFill>
                            <a:srgbClr val="000000"/>
                          </a:solidFill>
                          <a:effectLst/>
                          <a:latin typeface="Calibri"/>
                        </a:rPr>
                        <a:t>TRASFERIMENTI REINTEGRO ADD. COM. ACC. E.L.</a:t>
                      </a:r>
                    </a:p>
                  </a:txBody>
                  <a:tcPr marL="9525" marR="9525" marT="9525" marB="0" anchor="b"/>
                </a:tc>
                <a:tc>
                  <a:txBody>
                    <a:bodyPr/>
                    <a:lstStyle/>
                    <a:p>
                      <a:pPr algn="r" fontAlgn="b"/>
                      <a:r>
                        <a:rPr lang="it-IT" sz="1400" b="0" i="0" u="none" strike="noStrike">
                          <a:solidFill>
                            <a:srgbClr val="000000"/>
                          </a:solidFill>
                          <a:effectLst/>
                          <a:latin typeface="Calibri"/>
                        </a:rPr>
                        <a:t>70.000,00 €</a:t>
                      </a:r>
                    </a:p>
                  </a:txBody>
                  <a:tcPr marL="9525" marR="9525" marT="9525" marB="0" anchor="b"/>
                </a:tc>
                <a:tc>
                  <a:txBody>
                    <a:bodyPr/>
                    <a:lstStyle/>
                    <a:p>
                      <a:pPr algn="r" fontAlgn="b"/>
                      <a:r>
                        <a:rPr lang="it-IT" sz="1400" b="0" i="0" u="none" strike="noStrike">
                          <a:solidFill>
                            <a:srgbClr val="000000"/>
                          </a:solidFill>
                          <a:effectLst/>
                          <a:latin typeface="Calibri"/>
                        </a:rPr>
                        <a:t>70.000,00 €</a:t>
                      </a:r>
                    </a:p>
                  </a:txBody>
                  <a:tcPr marL="9525" marR="9525" marT="9525" marB="0" anchor="b"/>
                </a:tc>
                <a:tc>
                  <a:txBody>
                    <a:bodyPr/>
                    <a:lstStyle/>
                    <a:p>
                      <a:pPr algn="r" fontAlgn="b"/>
                      <a:r>
                        <a:rPr lang="it-IT" sz="1400" b="0" i="0" u="none" strike="noStrike">
                          <a:solidFill>
                            <a:srgbClr val="000000"/>
                          </a:solidFill>
                          <a:effectLst/>
                          <a:latin typeface="Calibri"/>
                        </a:rPr>
                        <a:t>90.000,00 €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370840">
                <a:tc>
                  <a:txBody>
                    <a:bodyPr/>
                    <a:lstStyle/>
                    <a:p>
                      <a:pPr algn="l" fontAlgn="b"/>
                      <a:r>
                        <a:rPr lang="it-IT" sz="1400" b="0" i="0" u="none" strike="noStrike">
                          <a:solidFill>
                            <a:srgbClr val="000000"/>
                          </a:solidFill>
                          <a:effectLst/>
                          <a:latin typeface="Calibri"/>
                        </a:rPr>
                        <a:t>TRASFERIMENTI REGIONALI VINC.PARTE CORRENTE</a:t>
                      </a:r>
                    </a:p>
                  </a:txBody>
                  <a:tcPr marL="9525" marR="9525" marT="9525" marB="0" anchor="b"/>
                </a:tc>
                <a:tc>
                  <a:txBody>
                    <a:bodyPr/>
                    <a:lstStyle/>
                    <a:p>
                      <a:pPr algn="r" fontAlgn="b"/>
                      <a:r>
                        <a:rPr lang="it-IT" sz="1400" b="0" i="0" u="none" strike="noStrike">
                          <a:solidFill>
                            <a:srgbClr val="000000"/>
                          </a:solidFill>
                          <a:effectLst/>
                          <a:latin typeface="Calibri"/>
                        </a:rPr>
                        <a:t>1.700.000,00 €</a:t>
                      </a:r>
                    </a:p>
                  </a:txBody>
                  <a:tcPr marL="9525" marR="9525" marT="9525" marB="0" anchor="b"/>
                </a:tc>
                <a:tc>
                  <a:txBody>
                    <a:bodyPr/>
                    <a:lstStyle/>
                    <a:p>
                      <a:pPr algn="r" fontAlgn="b"/>
                      <a:r>
                        <a:rPr lang="it-IT" sz="1400" b="0" i="0" u="none" strike="noStrike">
                          <a:solidFill>
                            <a:srgbClr val="000000"/>
                          </a:solidFill>
                          <a:effectLst/>
                          <a:latin typeface="Calibri"/>
                        </a:rPr>
                        <a:t>2.100.000,00 €</a:t>
                      </a:r>
                    </a:p>
                  </a:txBody>
                  <a:tcPr marL="9525" marR="9525" marT="9525" marB="0" anchor="b"/>
                </a:tc>
                <a:tc>
                  <a:txBody>
                    <a:bodyPr/>
                    <a:lstStyle/>
                    <a:p>
                      <a:pPr algn="r" fontAlgn="b"/>
                      <a:r>
                        <a:rPr lang="it-IT" sz="1400" b="0" i="0" u="none" strike="noStrike">
                          <a:solidFill>
                            <a:srgbClr val="000000"/>
                          </a:solidFill>
                          <a:effectLst/>
                          <a:latin typeface="Calibri"/>
                        </a:rPr>
                        <a:t>2.800.000,00 €</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370840">
                <a:tc>
                  <a:txBody>
                    <a:bodyPr/>
                    <a:lstStyle/>
                    <a:p>
                      <a:pPr algn="l" fontAlgn="b"/>
                      <a:r>
                        <a:rPr lang="it-IT" sz="1400" b="0" i="0" u="none" strike="noStrike" dirty="0">
                          <a:solidFill>
                            <a:srgbClr val="000000"/>
                          </a:solidFill>
                          <a:effectLst/>
                          <a:latin typeface="Calibri"/>
                        </a:rPr>
                        <a:t>TRASFERIMENTI REGIONALI A RENDICONTAZIONE</a:t>
                      </a:r>
                    </a:p>
                  </a:txBody>
                  <a:tcPr marL="9525" marR="9525" marT="9525" marB="0" anchor="b"/>
                </a:tc>
                <a:tc>
                  <a:txBody>
                    <a:bodyPr/>
                    <a:lstStyle/>
                    <a:p>
                      <a:pPr algn="r" fontAlgn="b"/>
                      <a:r>
                        <a:rPr lang="it-IT" sz="1400" b="0" i="0" u="none" strike="noStrike">
                          <a:solidFill>
                            <a:srgbClr val="000000"/>
                          </a:solidFill>
                          <a:effectLst/>
                          <a:latin typeface="Calibri"/>
                        </a:rPr>
                        <a:t>400.000,00 €</a:t>
                      </a:r>
                    </a:p>
                  </a:txBody>
                  <a:tcPr marL="9525" marR="9525" marT="9525" marB="0" anchor="b"/>
                </a:tc>
                <a:tc>
                  <a:txBody>
                    <a:bodyPr/>
                    <a:lstStyle/>
                    <a:p>
                      <a:pPr algn="r" fontAlgn="b"/>
                      <a:r>
                        <a:rPr lang="it-IT" sz="1400" b="0" i="0" u="none" strike="noStrike">
                          <a:solidFill>
                            <a:srgbClr val="000000"/>
                          </a:solidFill>
                          <a:effectLst/>
                          <a:latin typeface="Calibri"/>
                        </a:rPr>
                        <a:t>400.000,00 €</a:t>
                      </a:r>
                    </a:p>
                  </a:txBody>
                  <a:tcPr marL="9525" marR="9525" marT="9525" marB="0" anchor="b"/>
                </a:tc>
                <a:tc>
                  <a:txBody>
                    <a:bodyPr/>
                    <a:lstStyle/>
                    <a:p>
                      <a:pPr algn="r" fontAlgn="b"/>
                      <a:r>
                        <a:rPr lang="it-IT" sz="1400" b="0" i="0" u="none" strike="noStrike">
                          <a:solidFill>
                            <a:srgbClr val="000000"/>
                          </a:solidFill>
                          <a:effectLst/>
                          <a:latin typeface="Calibri"/>
                        </a:rPr>
                        <a:t>800.000,00 €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37084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Programmazione riscossione entrate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069507239"/>
              </p:ext>
            </p:extLst>
          </p:nvPr>
        </p:nvGraphicFramePr>
        <p:xfrm>
          <a:off x="1981200" y="1600200"/>
          <a:ext cx="8229600" cy="35229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algn="l" fontAlgn="b"/>
                      <a:r>
                        <a:rPr lang="it-IT" sz="1800" b="0" i="0" u="none" strike="noStrike" dirty="0">
                          <a:solidFill>
                            <a:srgbClr val="FFFFFF"/>
                          </a:solidFill>
                          <a:effectLst/>
                          <a:latin typeface="Calibri"/>
                        </a:rPr>
                        <a:t>PROVENTI DA SERVIZI</a:t>
                      </a:r>
                    </a:p>
                  </a:txBody>
                  <a:tcPr marL="9525" marR="9525" marT="9525" marB="0" anchor="b"/>
                </a:tc>
                <a:tc>
                  <a:txBody>
                    <a:bodyPr/>
                    <a:lstStyle/>
                    <a:p>
                      <a:pPr algn="r" fontAlgn="b"/>
                      <a:r>
                        <a:rPr lang="it-IT" sz="1800" b="0" i="0" u="none" strike="noStrike" dirty="0">
                          <a:solidFill>
                            <a:srgbClr val="FFFFFF"/>
                          </a:solidFill>
                          <a:effectLst/>
                          <a:latin typeface="Calibri"/>
                        </a:rPr>
                        <a:t>169.250,00 €</a:t>
                      </a:r>
                    </a:p>
                  </a:txBody>
                  <a:tcPr marL="9525" marR="9525" marT="9525" marB="0" anchor="b"/>
                </a:tc>
                <a:tc>
                  <a:txBody>
                    <a:bodyPr/>
                    <a:lstStyle/>
                    <a:p>
                      <a:pPr algn="r" fontAlgn="b"/>
                      <a:r>
                        <a:rPr lang="it-IT" sz="1800" b="0" i="0" u="none" strike="noStrike" dirty="0">
                          <a:solidFill>
                            <a:srgbClr val="FFFFFF"/>
                          </a:solidFill>
                          <a:effectLst/>
                          <a:latin typeface="Calibri"/>
                        </a:rPr>
                        <a:t>199.250,00 €</a:t>
                      </a:r>
                    </a:p>
                  </a:txBody>
                  <a:tcPr marL="9525" marR="9525" marT="9525" marB="0" anchor="b"/>
                </a:tc>
                <a:tc>
                  <a:txBody>
                    <a:bodyPr/>
                    <a:lstStyle/>
                    <a:p>
                      <a:pPr algn="r" fontAlgn="b"/>
                      <a:r>
                        <a:rPr lang="it-IT" sz="1800" b="0" i="0" u="none" strike="noStrike" dirty="0">
                          <a:solidFill>
                            <a:srgbClr val="FFFFFF"/>
                          </a:solidFill>
                          <a:effectLst/>
                          <a:latin typeface="Calibri"/>
                        </a:rPr>
                        <a:t>259.250,00 €</a:t>
                      </a:r>
                    </a:p>
                  </a:txBody>
                  <a:tcPr marL="9525" marR="9525" marT="9525" marB="0" anchor="b"/>
                </a:tc>
                <a:extLst>
                  <a:ext uri="{0D108BD9-81ED-4DB2-BD59-A6C34878D82A}">
                    <a16:rowId xmlns:a16="http://schemas.microsoft.com/office/drawing/2014/main" val="10000"/>
                  </a:ext>
                </a:extLst>
              </a:tr>
              <a:tr h="370840">
                <a:tc>
                  <a:txBody>
                    <a:bodyPr/>
                    <a:lstStyle/>
                    <a:p>
                      <a:r>
                        <a:rPr lang="it-IT" sz="1800" dirty="0" smtClean="0"/>
                        <a:t>DI CUI</a:t>
                      </a:r>
                      <a:endParaRPr lang="it-IT" sz="1800" dirty="0"/>
                    </a:p>
                  </a:txBody>
                  <a:tcPr/>
                </a:tc>
                <a:tc>
                  <a:txBody>
                    <a:bodyPr/>
                    <a:lstStyle/>
                    <a:p>
                      <a:endParaRPr lang="it-IT" sz="1800" dirty="0"/>
                    </a:p>
                  </a:txBody>
                  <a:tcPr/>
                </a:tc>
                <a:tc>
                  <a:txBody>
                    <a:bodyPr/>
                    <a:lstStyle/>
                    <a:p>
                      <a:endParaRPr lang="it-IT" sz="1800" dirty="0"/>
                    </a:p>
                  </a:txBody>
                  <a:tcPr/>
                </a:tc>
                <a:tc>
                  <a:txBody>
                    <a:bodyPr/>
                    <a:lstStyle/>
                    <a:p>
                      <a:endParaRPr lang="it-IT" sz="1800"/>
                    </a:p>
                  </a:txBody>
                  <a:tcPr/>
                </a:tc>
                <a:extLst>
                  <a:ext uri="{0D108BD9-81ED-4DB2-BD59-A6C34878D82A}">
                    <a16:rowId xmlns:a16="http://schemas.microsoft.com/office/drawing/2014/main" val="10001"/>
                  </a:ext>
                </a:extLst>
              </a:tr>
              <a:tr h="370840">
                <a:tc>
                  <a:txBody>
                    <a:bodyPr/>
                    <a:lstStyle/>
                    <a:p>
                      <a:pPr algn="l" fontAlgn="b"/>
                      <a:r>
                        <a:rPr lang="it-IT" sz="1800" b="0" i="0" u="none" strike="noStrike" dirty="0">
                          <a:solidFill>
                            <a:srgbClr val="000000"/>
                          </a:solidFill>
                          <a:effectLst/>
                          <a:latin typeface="Calibri"/>
                        </a:rPr>
                        <a:t>PROVENTI DEGLI IMPIANTI SPORTIVI PISCINA</a:t>
                      </a:r>
                    </a:p>
                  </a:txBody>
                  <a:tcPr marL="9525" marR="9525" marT="9525" marB="0" anchor="b"/>
                </a:tc>
                <a:tc>
                  <a:txBody>
                    <a:bodyPr/>
                    <a:lstStyle/>
                    <a:p>
                      <a:pPr algn="r" fontAlgn="b"/>
                      <a:r>
                        <a:rPr lang="it-IT" sz="1800" b="0" i="0" u="none" strike="noStrike" dirty="0">
                          <a:solidFill>
                            <a:srgbClr val="000000"/>
                          </a:solidFill>
                          <a:effectLst/>
                          <a:latin typeface="Calibri"/>
                        </a:rPr>
                        <a:t>10.000,00</a:t>
                      </a:r>
                    </a:p>
                  </a:txBody>
                  <a:tcPr marL="9525" marR="9525" marT="9525" marB="0" anchor="b"/>
                </a:tc>
                <a:tc>
                  <a:txBody>
                    <a:bodyPr/>
                    <a:lstStyle/>
                    <a:p>
                      <a:pPr algn="r" fontAlgn="b"/>
                      <a:r>
                        <a:rPr lang="it-IT" sz="1800" b="0" i="0" u="none" strike="noStrike" dirty="0">
                          <a:solidFill>
                            <a:srgbClr val="000000"/>
                          </a:solidFill>
                          <a:effectLst/>
                          <a:latin typeface="Calibri"/>
                        </a:rPr>
                        <a:t>40.000,00</a:t>
                      </a:r>
                    </a:p>
                  </a:txBody>
                  <a:tcPr marL="9525" marR="9525" marT="9525" marB="0" anchor="b"/>
                </a:tc>
                <a:tc>
                  <a:txBody>
                    <a:bodyPr/>
                    <a:lstStyle/>
                    <a:p>
                      <a:pPr algn="r" fontAlgn="b"/>
                      <a:r>
                        <a:rPr lang="it-IT" sz="1800" b="0" i="0" u="none" strike="noStrike" dirty="0">
                          <a:solidFill>
                            <a:srgbClr val="000000"/>
                          </a:solidFill>
                          <a:effectLst/>
                          <a:latin typeface="Calibri"/>
                        </a:rPr>
                        <a:t>10.000,00</a:t>
                      </a:r>
                    </a:p>
                  </a:txBody>
                  <a:tcPr marL="9525" marR="9525" marT="9525" marB="0" anchor="b"/>
                </a:tc>
                <a:extLst>
                  <a:ext uri="{0D108BD9-81ED-4DB2-BD59-A6C34878D82A}">
                    <a16:rowId xmlns:a16="http://schemas.microsoft.com/office/drawing/2014/main" val="10002"/>
                  </a:ext>
                </a:extLst>
              </a:tr>
              <a:tr h="370840">
                <a:tc>
                  <a:txBody>
                    <a:bodyPr/>
                    <a:lstStyle/>
                    <a:p>
                      <a:pPr algn="l" fontAlgn="b"/>
                      <a:r>
                        <a:rPr lang="it-IT" sz="1800" b="0" i="0" u="none" strike="noStrike" dirty="0">
                          <a:solidFill>
                            <a:srgbClr val="000000"/>
                          </a:solidFill>
                          <a:effectLst/>
                          <a:latin typeface="Calibri"/>
                        </a:rPr>
                        <a:t>PROVENTI MENSA SCOLASTICA</a:t>
                      </a:r>
                    </a:p>
                  </a:txBody>
                  <a:tcPr marL="9525" marR="9525" marT="9525" marB="0" anchor="b"/>
                </a:tc>
                <a:tc>
                  <a:txBody>
                    <a:bodyPr/>
                    <a:lstStyle/>
                    <a:p>
                      <a:pPr algn="r" fontAlgn="b"/>
                      <a:r>
                        <a:rPr lang="it-IT" sz="1800" b="0" i="0" u="none" strike="noStrike">
                          <a:solidFill>
                            <a:srgbClr val="000000"/>
                          </a:solidFill>
                          <a:effectLst/>
                          <a:latin typeface="Calibri"/>
                        </a:rPr>
                        <a:t>0,00</a:t>
                      </a:r>
                    </a:p>
                  </a:txBody>
                  <a:tcPr marL="9525" marR="9525" marT="9525" marB="0" anchor="b"/>
                </a:tc>
                <a:tc>
                  <a:txBody>
                    <a:bodyPr/>
                    <a:lstStyle/>
                    <a:p>
                      <a:pPr algn="r" fontAlgn="b"/>
                      <a:r>
                        <a:rPr lang="it-IT" sz="1800" b="0" i="0" u="none" strike="noStrike">
                          <a:solidFill>
                            <a:srgbClr val="000000"/>
                          </a:solidFill>
                          <a:effectLst/>
                          <a:latin typeface="Calibri"/>
                        </a:rPr>
                        <a:t>0,00</a:t>
                      </a:r>
                    </a:p>
                  </a:txBody>
                  <a:tcPr marL="9525" marR="9525" marT="9525" marB="0" anchor="b"/>
                </a:tc>
                <a:tc>
                  <a:txBody>
                    <a:bodyPr/>
                    <a:lstStyle/>
                    <a:p>
                      <a:pPr algn="r" fontAlgn="b"/>
                      <a:r>
                        <a:rPr lang="it-IT" sz="1800" b="0" i="0" u="none" strike="noStrike" dirty="0">
                          <a:solidFill>
                            <a:srgbClr val="000000"/>
                          </a:solidFill>
                          <a:effectLst/>
                          <a:latin typeface="Calibri"/>
                        </a:rPr>
                        <a:t>8.000,00</a:t>
                      </a:r>
                    </a:p>
                  </a:txBody>
                  <a:tcPr marL="9525" marR="9525" marT="9525" marB="0" anchor="b"/>
                </a:tc>
                <a:extLst>
                  <a:ext uri="{0D108BD9-81ED-4DB2-BD59-A6C34878D82A}">
                    <a16:rowId xmlns:a16="http://schemas.microsoft.com/office/drawing/2014/main" val="10003"/>
                  </a:ext>
                </a:extLst>
              </a:tr>
              <a:tr h="370840">
                <a:tc>
                  <a:txBody>
                    <a:bodyPr/>
                    <a:lstStyle/>
                    <a:p>
                      <a:pPr algn="l" fontAlgn="b"/>
                      <a:r>
                        <a:rPr lang="it-IT" sz="1800" b="0" i="0" u="none" strike="noStrike">
                          <a:solidFill>
                            <a:srgbClr val="000000"/>
                          </a:solidFill>
                          <a:effectLst/>
                          <a:latin typeface="Calibri"/>
                        </a:rPr>
                        <a:t>PROVENTI TEATRO GARIBALDI E SALA NEGLIA</a:t>
                      </a:r>
                    </a:p>
                  </a:txBody>
                  <a:tcPr marL="9525" marR="9525" marT="9525" marB="0" anchor="b"/>
                </a:tc>
                <a:tc>
                  <a:txBody>
                    <a:bodyPr/>
                    <a:lstStyle/>
                    <a:p>
                      <a:pPr algn="r" fontAlgn="b"/>
                      <a:r>
                        <a:rPr lang="it-IT" sz="1800" b="0" i="0" u="none" strike="noStrike">
                          <a:solidFill>
                            <a:srgbClr val="000000"/>
                          </a:solidFill>
                          <a:effectLst/>
                          <a:latin typeface="Calibri"/>
                        </a:rPr>
                        <a:t>0,00</a:t>
                      </a:r>
                    </a:p>
                  </a:txBody>
                  <a:tcPr marL="9525" marR="9525" marT="9525" marB="0" anchor="b"/>
                </a:tc>
                <a:tc>
                  <a:txBody>
                    <a:bodyPr/>
                    <a:lstStyle/>
                    <a:p>
                      <a:pPr algn="r" fontAlgn="b"/>
                      <a:r>
                        <a:rPr lang="it-IT" sz="1800" b="0" i="0" u="none" strike="noStrike">
                          <a:solidFill>
                            <a:srgbClr val="000000"/>
                          </a:solidFill>
                          <a:effectLst/>
                          <a:latin typeface="Calibri"/>
                        </a:rPr>
                        <a:t>0,00</a:t>
                      </a:r>
                    </a:p>
                  </a:txBody>
                  <a:tcPr marL="9525" marR="9525" marT="9525" marB="0" anchor="b"/>
                </a:tc>
                <a:tc>
                  <a:txBody>
                    <a:bodyPr/>
                    <a:lstStyle/>
                    <a:p>
                      <a:pPr algn="r" fontAlgn="b"/>
                      <a:r>
                        <a:rPr lang="it-IT" sz="1800" b="0" i="0" u="none" strike="noStrike" dirty="0">
                          <a:solidFill>
                            <a:srgbClr val="000000"/>
                          </a:solidFill>
                          <a:effectLst/>
                          <a:latin typeface="Calibri"/>
                        </a:rPr>
                        <a:t>60.000,00</a:t>
                      </a:r>
                    </a:p>
                  </a:txBody>
                  <a:tcPr marL="9525" marR="9525" marT="9525" marB="0" anchor="b"/>
                </a:tc>
                <a:extLst>
                  <a:ext uri="{0D108BD9-81ED-4DB2-BD59-A6C34878D82A}">
                    <a16:rowId xmlns:a16="http://schemas.microsoft.com/office/drawing/2014/main" val="10004"/>
                  </a:ext>
                </a:extLst>
              </a:tr>
              <a:tr h="370840">
                <a:tc>
                  <a:txBody>
                    <a:bodyPr/>
                    <a:lstStyle/>
                    <a:p>
                      <a:pPr algn="l" fontAlgn="b"/>
                      <a:r>
                        <a:rPr lang="it-IT" sz="1800" b="0" i="0" u="none" strike="noStrike" dirty="0">
                          <a:solidFill>
                            <a:srgbClr val="000000"/>
                          </a:solidFill>
                          <a:effectLst/>
                          <a:latin typeface="Calibri"/>
                        </a:rPr>
                        <a:t>PROVENTI TRASPORTO ALUNNI</a:t>
                      </a:r>
                    </a:p>
                  </a:txBody>
                  <a:tcPr marL="9525" marR="9525" marT="9525" marB="0" anchor="b"/>
                </a:tc>
                <a:tc>
                  <a:txBody>
                    <a:bodyPr/>
                    <a:lstStyle/>
                    <a:p>
                      <a:pPr algn="r" fontAlgn="b"/>
                      <a:r>
                        <a:rPr lang="it-IT" sz="1800" b="0" i="0" u="none" strike="noStrike">
                          <a:solidFill>
                            <a:srgbClr val="000000"/>
                          </a:solidFill>
                          <a:effectLst/>
                          <a:latin typeface="Calibri"/>
                        </a:rPr>
                        <a:t>0,00</a:t>
                      </a:r>
                    </a:p>
                  </a:txBody>
                  <a:tcPr marL="9525" marR="9525" marT="9525" marB="0" anchor="b"/>
                </a:tc>
                <a:tc>
                  <a:txBody>
                    <a:bodyPr/>
                    <a:lstStyle/>
                    <a:p>
                      <a:pPr algn="r" fontAlgn="b"/>
                      <a:r>
                        <a:rPr lang="it-IT" sz="1800" b="0" i="0" u="none" strike="noStrike">
                          <a:solidFill>
                            <a:srgbClr val="000000"/>
                          </a:solidFill>
                          <a:effectLst/>
                          <a:latin typeface="Calibri"/>
                        </a:rPr>
                        <a:t>0,00</a:t>
                      </a:r>
                    </a:p>
                  </a:txBody>
                  <a:tcPr marL="9525" marR="9525" marT="9525" marB="0" anchor="b"/>
                </a:tc>
                <a:tc>
                  <a:txBody>
                    <a:bodyPr/>
                    <a:lstStyle/>
                    <a:p>
                      <a:pPr algn="r" fontAlgn="b"/>
                      <a:r>
                        <a:rPr lang="it-IT" sz="1800" b="0" i="0" u="none" strike="noStrike" dirty="0">
                          <a:solidFill>
                            <a:srgbClr val="000000"/>
                          </a:solidFill>
                          <a:effectLst/>
                          <a:latin typeface="Calibri"/>
                        </a:rPr>
                        <a:t>22.000,00</a:t>
                      </a:r>
                    </a:p>
                  </a:txBody>
                  <a:tcPr marL="9525" marR="9525" marT="9525"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29768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FCDE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581977423"/>
              </p:ext>
            </p:extLst>
          </p:nvPr>
        </p:nvGraphicFramePr>
        <p:xfrm>
          <a:off x="2152650" y="1557006"/>
          <a:ext cx="7886700" cy="4526280"/>
        </p:xfrm>
        <a:graphic>
          <a:graphicData uri="http://schemas.openxmlformats.org/drawingml/2006/table">
            <a:tbl>
              <a:tblPr firstRow="1" bandRow="1">
                <a:tableStyleId>{5C22544A-7EE6-4342-B048-85BDC9FD1C3A}</a:tableStyleId>
              </a:tblPr>
              <a:tblGrid>
                <a:gridCol w="7886700">
                  <a:extLst>
                    <a:ext uri="{9D8B030D-6E8A-4147-A177-3AD203B41FA5}">
                      <a16:colId xmlns:a16="http://schemas.microsoft.com/office/drawing/2014/main" val="742902167"/>
                    </a:ext>
                  </a:extLst>
                </a:gridCol>
              </a:tblGrid>
              <a:tr h="0">
                <a:tc>
                  <a:txBody>
                    <a:bodyPr/>
                    <a:lstStyle/>
                    <a:p>
                      <a:pPr algn="l" fontAlgn="b"/>
                      <a:r>
                        <a:rPr lang="it-IT" sz="2800" b="0" i="0" u="none" strike="noStrike" dirty="0">
                          <a:solidFill>
                            <a:srgbClr val="FFFFFF"/>
                          </a:solidFill>
                          <a:effectLst/>
                          <a:latin typeface="Calibri" panose="020F0502020204030204" pitchFamily="34" charset="0"/>
                        </a:rPr>
                        <a:t>Metodo di calcolo</a:t>
                      </a:r>
                    </a:p>
                  </a:txBody>
                  <a:tcPr marL="7144" marR="7144" marT="9525" marB="0" anchor="b"/>
                </a:tc>
                <a:extLst>
                  <a:ext uri="{0D108BD9-81ED-4DB2-BD59-A6C34878D82A}">
                    <a16:rowId xmlns:a16="http://schemas.microsoft.com/office/drawing/2014/main" val="1446158030"/>
                  </a:ext>
                </a:extLst>
              </a:tr>
              <a:tr h="370840">
                <a:tc>
                  <a:txBody>
                    <a:bodyPr/>
                    <a:lstStyle/>
                    <a:p>
                      <a:pPr algn="l" fontAlgn="b"/>
                      <a:r>
                        <a:rPr lang="it-IT" sz="2400" b="0" i="0" u="none" strike="noStrike" dirty="0">
                          <a:solidFill>
                            <a:srgbClr val="000000"/>
                          </a:solidFill>
                          <a:effectLst/>
                          <a:latin typeface="Arial" panose="020B0604020202020204" pitchFamily="34" charset="0"/>
                        </a:rPr>
                        <a:t>Dati dell'ultimo quinquennio chiuso (rendiconto approvato)</a:t>
                      </a:r>
                    </a:p>
                  </a:txBody>
                  <a:tcPr marL="7144" marR="7144" marT="9525" marB="0" anchor="b"/>
                </a:tc>
                <a:extLst>
                  <a:ext uri="{0D108BD9-81ED-4DB2-BD59-A6C34878D82A}">
                    <a16:rowId xmlns:a16="http://schemas.microsoft.com/office/drawing/2014/main" val="626507875"/>
                  </a:ext>
                </a:extLst>
              </a:tr>
              <a:tr h="370840">
                <a:tc>
                  <a:txBody>
                    <a:bodyPr/>
                    <a:lstStyle/>
                    <a:p>
                      <a:pPr algn="l" fontAlgn="b"/>
                      <a:r>
                        <a:rPr lang="it-IT" sz="2400" b="0" i="0" u="none" strike="noStrike" dirty="0">
                          <a:solidFill>
                            <a:srgbClr val="000000"/>
                          </a:solidFill>
                          <a:effectLst/>
                          <a:latin typeface="Calibri" panose="020F0502020204030204" pitchFamily="34" charset="0"/>
                        </a:rPr>
                        <a:t>MEDIA SEMPLICE:</a:t>
                      </a:r>
                    </a:p>
                  </a:txBody>
                  <a:tcPr marL="7144" marR="7144" marT="9525" marB="0" anchor="b"/>
                </a:tc>
                <a:extLst>
                  <a:ext uri="{0D108BD9-81ED-4DB2-BD59-A6C34878D82A}">
                    <a16:rowId xmlns:a16="http://schemas.microsoft.com/office/drawing/2014/main" val="3507690043"/>
                  </a:ext>
                </a:extLst>
              </a:tr>
              <a:tr h="370840">
                <a:tc>
                  <a:txBody>
                    <a:bodyPr/>
                    <a:lstStyle/>
                    <a:p>
                      <a:pPr algn="just" fontAlgn="ctr"/>
                      <a:r>
                        <a:rPr lang="it-IT" sz="2400" b="0" i="0" u="none" strike="noStrike" dirty="0">
                          <a:solidFill>
                            <a:srgbClr val="000000"/>
                          </a:solidFill>
                          <a:effectLst/>
                          <a:latin typeface="Arial" panose="020B0604020202020204" pitchFamily="34" charset="0"/>
                          <a:ea typeface="Times New Roman" panose="02020603050405020304" pitchFamily="18" charset="0"/>
                        </a:rPr>
                        <a:t>per ogni anno, rapporto fra incassi e accertamenti, somma dei risultati e divisione per 5;</a:t>
                      </a:r>
                      <a:endParaRPr lang="it-IT" sz="2400" b="0" i="0" u="none" strike="noStrike" dirty="0">
                        <a:solidFill>
                          <a:srgbClr val="000000"/>
                        </a:solidFill>
                        <a:effectLst/>
                        <a:latin typeface="Arial" panose="020B0604020202020204" pitchFamily="34" charset="0"/>
                      </a:endParaRPr>
                    </a:p>
                  </a:txBody>
                  <a:tcPr marL="7144" marR="7144" marT="9525" marB="0" anchor="ctr"/>
                </a:tc>
                <a:extLst>
                  <a:ext uri="{0D108BD9-81ED-4DB2-BD59-A6C34878D82A}">
                    <a16:rowId xmlns:a16="http://schemas.microsoft.com/office/drawing/2014/main" val="3043997638"/>
                  </a:ext>
                </a:extLst>
              </a:tr>
              <a:tr h="370840">
                <a:tc>
                  <a:txBody>
                    <a:bodyPr/>
                    <a:lstStyle/>
                    <a:p>
                      <a:pPr algn="l" fontAlgn="b"/>
                      <a:r>
                        <a:rPr lang="it-IT" sz="2400" b="0" i="0" u="none" strike="noStrike" dirty="0">
                          <a:solidFill>
                            <a:srgbClr val="000000"/>
                          </a:solidFill>
                          <a:effectLst/>
                          <a:latin typeface="Calibri" panose="020F0502020204030204" pitchFamily="34" charset="0"/>
                        </a:rPr>
                        <a:t>RAPPORTI DELLE MEDIE ANNUE PONDERATE</a:t>
                      </a:r>
                    </a:p>
                  </a:txBody>
                  <a:tcPr marL="7144" marR="7144" marT="9525" marB="0" anchor="b"/>
                </a:tc>
                <a:extLst>
                  <a:ext uri="{0D108BD9-81ED-4DB2-BD59-A6C34878D82A}">
                    <a16:rowId xmlns:a16="http://schemas.microsoft.com/office/drawing/2014/main" val="3850838250"/>
                  </a:ext>
                </a:extLst>
              </a:tr>
              <a:tr h="370840">
                <a:tc>
                  <a:txBody>
                    <a:bodyPr/>
                    <a:lstStyle/>
                    <a:p>
                      <a:pPr algn="l" fontAlgn="b"/>
                      <a:r>
                        <a:rPr lang="it-IT" sz="2400" b="0" i="0" u="none" strike="noStrike" dirty="0">
                          <a:solidFill>
                            <a:srgbClr val="000000"/>
                          </a:solidFill>
                          <a:effectLst/>
                          <a:latin typeface="Calibri" panose="020F0502020204030204" pitchFamily="34" charset="0"/>
                        </a:rPr>
                        <a:t>(pesi: 0,10 per i primi 3 anni e 0,35 per gli altri) da rapportare con la somma degli accertamenti annuali ponderati con gli stessi pesi</a:t>
                      </a:r>
                    </a:p>
                  </a:txBody>
                  <a:tcPr marL="7144" marR="7144" marT="9525" marB="0" anchor="b"/>
                </a:tc>
                <a:extLst>
                  <a:ext uri="{0D108BD9-81ED-4DB2-BD59-A6C34878D82A}">
                    <a16:rowId xmlns:a16="http://schemas.microsoft.com/office/drawing/2014/main" val="47106441"/>
                  </a:ext>
                </a:extLst>
              </a:tr>
              <a:tr h="370840">
                <a:tc>
                  <a:txBody>
                    <a:bodyPr/>
                    <a:lstStyle/>
                    <a:p>
                      <a:pPr algn="l" fontAlgn="b"/>
                      <a:r>
                        <a:rPr lang="it-IT" sz="2400" b="0" i="0" u="none" strike="noStrike" dirty="0">
                          <a:solidFill>
                            <a:srgbClr val="000000"/>
                          </a:solidFill>
                          <a:effectLst/>
                          <a:latin typeface="Calibri" panose="020F0502020204030204" pitchFamily="34" charset="0"/>
                        </a:rPr>
                        <a:t>MEDIA PONDERATA DEI RAPPORTI: </a:t>
                      </a:r>
                    </a:p>
                  </a:txBody>
                  <a:tcPr marL="7144" marR="7144" marT="9525" marB="0" anchor="b"/>
                </a:tc>
                <a:extLst>
                  <a:ext uri="{0D108BD9-81ED-4DB2-BD59-A6C34878D82A}">
                    <a16:rowId xmlns:a16="http://schemas.microsoft.com/office/drawing/2014/main" val="1394499191"/>
                  </a:ext>
                </a:extLst>
              </a:tr>
              <a:tr h="370840">
                <a:tc>
                  <a:txBody>
                    <a:bodyPr/>
                    <a:lstStyle/>
                    <a:p>
                      <a:pPr algn="l" fontAlgn="b"/>
                      <a:r>
                        <a:rPr lang="it-IT" sz="2400" b="0" i="0" u="none" strike="noStrike" dirty="0">
                          <a:solidFill>
                            <a:srgbClr val="000000"/>
                          </a:solidFill>
                          <a:effectLst/>
                          <a:latin typeface="Arial" panose="020B0604020202020204" pitchFamily="34" charset="0"/>
                        </a:rPr>
                        <a:t>somma dei rapporti fra incassi e accertamenti annui pesati con i coefficienti di cui sopra</a:t>
                      </a:r>
                    </a:p>
                  </a:txBody>
                  <a:tcPr marL="7144" marR="7144" marT="9525" marB="0" anchor="b"/>
                </a:tc>
                <a:extLst>
                  <a:ext uri="{0D108BD9-81ED-4DB2-BD59-A6C34878D82A}">
                    <a16:rowId xmlns:a16="http://schemas.microsoft.com/office/drawing/2014/main" val="1968865478"/>
                  </a:ext>
                </a:extLst>
              </a:tr>
            </a:tbl>
          </a:graphicData>
        </a:graphic>
      </p:graphicFrame>
    </p:spTree>
    <p:extLst>
      <p:ext uri="{BB962C8B-B14F-4D97-AF65-F5344CB8AC3E}">
        <p14:creationId xmlns:p14="http://schemas.microsoft.com/office/powerpoint/2010/main" val="2162850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FCDE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774122226"/>
              </p:ext>
            </p:extLst>
          </p:nvPr>
        </p:nvGraphicFramePr>
        <p:xfrm>
          <a:off x="2152650" y="1825626"/>
          <a:ext cx="7886700" cy="4943475"/>
        </p:xfrm>
        <a:graphic>
          <a:graphicData uri="http://schemas.openxmlformats.org/drawingml/2006/table">
            <a:tbl>
              <a:tblPr firstRow="1" bandRow="1">
                <a:tableStyleId>{5C22544A-7EE6-4342-B048-85BDC9FD1C3A}</a:tableStyleId>
              </a:tblPr>
              <a:tblGrid>
                <a:gridCol w="7886700">
                  <a:extLst>
                    <a:ext uri="{9D8B030D-6E8A-4147-A177-3AD203B41FA5}">
                      <a16:colId xmlns:a16="http://schemas.microsoft.com/office/drawing/2014/main" val="457187073"/>
                    </a:ext>
                  </a:extLst>
                </a:gridCol>
              </a:tblGrid>
              <a:tr h="370840">
                <a:tc>
                  <a:txBody>
                    <a:bodyPr/>
                    <a:lstStyle/>
                    <a:p>
                      <a:pPr algn="l" fontAlgn="b"/>
                      <a:r>
                        <a:rPr lang="it-IT" sz="3200" b="0" i="0" u="none" strike="noStrike" dirty="0">
                          <a:solidFill>
                            <a:srgbClr val="FFFFFF"/>
                          </a:solidFill>
                          <a:effectLst/>
                          <a:latin typeface="+mn-lt"/>
                        </a:rPr>
                        <a:t>Percentuali di copertura minima delle quote di dubbia esigibilità</a:t>
                      </a:r>
                    </a:p>
                  </a:txBody>
                  <a:tcPr marL="7144" marR="7144" marT="9525" marB="0" anchor="b"/>
                </a:tc>
                <a:extLst>
                  <a:ext uri="{0D108BD9-81ED-4DB2-BD59-A6C34878D82A}">
                    <a16:rowId xmlns:a16="http://schemas.microsoft.com/office/drawing/2014/main" val="4250781018"/>
                  </a:ext>
                </a:extLst>
              </a:tr>
              <a:tr h="370840">
                <a:tc>
                  <a:txBody>
                    <a:bodyPr/>
                    <a:lstStyle/>
                    <a:p>
                      <a:pPr algn="l" fontAlgn="b"/>
                      <a:r>
                        <a:rPr lang="it-IT" sz="3200" b="0" i="0" u="none" strike="noStrike">
                          <a:solidFill>
                            <a:srgbClr val="000000"/>
                          </a:solidFill>
                          <a:effectLst/>
                          <a:latin typeface="+mn-lt"/>
                        </a:rPr>
                        <a:t>Calcolate sugli stanziamenti di competenza</a:t>
                      </a:r>
                    </a:p>
                  </a:txBody>
                  <a:tcPr marL="7144" marR="7144" marT="9525" marB="0" anchor="b"/>
                </a:tc>
                <a:extLst>
                  <a:ext uri="{0D108BD9-81ED-4DB2-BD59-A6C34878D82A}">
                    <a16:rowId xmlns:a16="http://schemas.microsoft.com/office/drawing/2014/main" val="3985064752"/>
                  </a:ext>
                </a:extLst>
              </a:tr>
              <a:tr h="370840">
                <a:tc>
                  <a:txBody>
                    <a:bodyPr/>
                    <a:lstStyle/>
                    <a:p>
                      <a:pPr algn="l" fontAlgn="b"/>
                      <a:r>
                        <a:rPr lang="it-IT" sz="3200" b="0" i="0" u="none" strike="noStrike">
                          <a:solidFill>
                            <a:srgbClr val="000000"/>
                          </a:solidFill>
                          <a:effectLst/>
                          <a:latin typeface="+mn-lt"/>
                        </a:rPr>
                        <a:t>A copertura delle quote di inesigibilità degli accertamenti a competenza che in futuro si rivelano inesigibili</a:t>
                      </a:r>
                    </a:p>
                  </a:txBody>
                  <a:tcPr marL="7144" marR="7144" marT="9525" marB="0" anchor="b"/>
                </a:tc>
                <a:extLst>
                  <a:ext uri="{0D108BD9-81ED-4DB2-BD59-A6C34878D82A}">
                    <a16:rowId xmlns:a16="http://schemas.microsoft.com/office/drawing/2014/main" val="753120799"/>
                  </a:ext>
                </a:extLst>
              </a:tr>
              <a:tr h="370840">
                <a:tc>
                  <a:txBody>
                    <a:bodyPr/>
                    <a:lstStyle/>
                    <a:p>
                      <a:pPr algn="just" fontAlgn="ctr"/>
                      <a:r>
                        <a:rPr lang="it-IT" sz="3200" b="0" i="0" u="none" strike="noStrike">
                          <a:solidFill>
                            <a:srgbClr val="5E5E5E"/>
                          </a:solidFill>
                          <a:effectLst/>
                          <a:latin typeface="+mn-lt"/>
                        </a:rPr>
                        <a:t>2018: 75%</a:t>
                      </a:r>
                    </a:p>
                  </a:txBody>
                  <a:tcPr marL="7144" marR="7144" marT="9525" marB="0" anchor="ctr"/>
                </a:tc>
                <a:extLst>
                  <a:ext uri="{0D108BD9-81ED-4DB2-BD59-A6C34878D82A}">
                    <a16:rowId xmlns:a16="http://schemas.microsoft.com/office/drawing/2014/main" val="2131023199"/>
                  </a:ext>
                </a:extLst>
              </a:tr>
              <a:tr h="370840">
                <a:tc>
                  <a:txBody>
                    <a:bodyPr/>
                    <a:lstStyle/>
                    <a:p>
                      <a:pPr algn="just" fontAlgn="ctr"/>
                      <a:r>
                        <a:rPr lang="it-IT" sz="3200" b="0" i="0" u="none" strike="noStrike">
                          <a:solidFill>
                            <a:srgbClr val="5E5E5E"/>
                          </a:solidFill>
                          <a:effectLst/>
                          <a:latin typeface="+mn-lt"/>
                        </a:rPr>
                        <a:t>2019: 85%</a:t>
                      </a:r>
                    </a:p>
                  </a:txBody>
                  <a:tcPr marL="7144" marR="7144" marT="9525" marB="0" anchor="ctr"/>
                </a:tc>
                <a:extLst>
                  <a:ext uri="{0D108BD9-81ED-4DB2-BD59-A6C34878D82A}">
                    <a16:rowId xmlns:a16="http://schemas.microsoft.com/office/drawing/2014/main" val="2457489201"/>
                  </a:ext>
                </a:extLst>
              </a:tr>
              <a:tr h="370840">
                <a:tc>
                  <a:txBody>
                    <a:bodyPr/>
                    <a:lstStyle/>
                    <a:p>
                      <a:pPr algn="just" fontAlgn="ctr"/>
                      <a:r>
                        <a:rPr lang="it-IT" sz="3200" b="0" i="0" u="none" strike="noStrike">
                          <a:solidFill>
                            <a:srgbClr val="5E5E5E"/>
                          </a:solidFill>
                          <a:effectLst/>
                          <a:latin typeface="+mn-lt"/>
                        </a:rPr>
                        <a:t>2020: 95%</a:t>
                      </a:r>
                    </a:p>
                  </a:txBody>
                  <a:tcPr marL="7144" marR="7144" marT="9525" marB="0" anchor="ctr"/>
                </a:tc>
                <a:extLst>
                  <a:ext uri="{0D108BD9-81ED-4DB2-BD59-A6C34878D82A}">
                    <a16:rowId xmlns:a16="http://schemas.microsoft.com/office/drawing/2014/main" val="1770556297"/>
                  </a:ext>
                </a:extLst>
              </a:tr>
              <a:tr h="370840">
                <a:tc>
                  <a:txBody>
                    <a:bodyPr/>
                    <a:lstStyle/>
                    <a:p>
                      <a:pPr algn="just" fontAlgn="ctr"/>
                      <a:r>
                        <a:rPr lang="it-IT" sz="3200" b="0" i="0" u="none" strike="noStrike" dirty="0">
                          <a:solidFill>
                            <a:srgbClr val="5E5E5E"/>
                          </a:solidFill>
                          <a:effectLst/>
                          <a:latin typeface="+mn-lt"/>
                        </a:rPr>
                        <a:t>2021: 100%</a:t>
                      </a:r>
                    </a:p>
                  </a:txBody>
                  <a:tcPr marL="7144" marR="7144" marT="9525" marB="0" anchor="ctr"/>
                </a:tc>
                <a:extLst>
                  <a:ext uri="{0D108BD9-81ED-4DB2-BD59-A6C34878D82A}">
                    <a16:rowId xmlns:a16="http://schemas.microsoft.com/office/drawing/2014/main" val="4231731753"/>
                  </a:ext>
                </a:extLst>
              </a:tr>
            </a:tbl>
          </a:graphicData>
        </a:graphic>
      </p:graphicFrame>
    </p:spTree>
    <p:extLst>
      <p:ext uri="{BB962C8B-B14F-4D97-AF65-F5344CB8AC3E}">
        <p14:creationId xmlns:p14="http://schemas.microsoft.com/office/powerpoint/2010/main" val="4199787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FCDE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303621651"/>
              </p:ext>
            </p:extLst>
          </p:nvPr>
        </p:nvGraphicFramePr>
        <p:xfrm>
          <a:off x="2152650" y="1825625"/>
          <a:ext cx="7886700" cy="4324350"/>
        </p:xfrm>
        <a:graphic>
          <a:graphicData uri="http://schemas.openxmlformats.org/drawingml/2006/table">
            <a:tbl>
              <a:tblPr firstRow="1" bandRow="1">
                <a:tableStyleId>{5C22544A-7EE6-4342-B048-85BDC9FD1C3A}</a:tableStyleId>
              </a:tblPr>
              <a:tblGrid>
                <a:gridCol w="7886700">
                  <a:extLst>
                    <a:ext uri="{9D8B030D-6E8A-4147-A177-3AD203B41FA5}">
                      <a16:colId xmlns:a16="http://schemas.microsoft.com/office/drawing/2014/main" val="1445340271"/>
                    </a:ext>
                  </a:extLst>
                </a:gridCol>
              </a:tblGrid>
              <a:tr h="370840">
                <a:tc>
                  <a:txBody>
                    <a:bodyPr/>
                    <a:lstStyle/>
                    <a:p>
                      <a:pPr algn="l" fontAlgn="b"/>
                      <a:r>
                        <a:rPr lang="it-IT" sz="2800" b="0" i="0" u="none" strike="noStrike" dirty="0">
                          <a:solidFill>
                            <a:srgbClr val="FFFFFF"/>
                          </a:solidFill>
                          <a:effectLst/>
                          <a:latin typeface="Calibri" panose="020F0502020204030204" pitchFamily="34" charset="0"/>
                        </a:rPr>
                        <a:t>Metodo semplificato</a:t>
                      </a:r>
                    </a:p>
                  </a:txBody>
                  <a:tcPr marL="7144" marR="7144" marT="9525" marB="0" anchor="b"/>
                </a:tc>
                <a:extLst>
                  <a:ext uri="{0D108BD9-81ED-4DB2-BD59-A6C34878D82A}">
                    <a16:rowId xmlns:a16="http://schemas.microsoft.com/office/drawing/2014/main" val="1898846942"/>
                  </a:ext>
                </a:extLst>
              </a:tr>
              <a:tr h="370840">
                <a:tc>
                  <a:txBody>
                    <a:bodyPr/>
                    <a:lstStyle/>
                    <a:p>
                      <a:pPr algn="l" fontAlgn="b"/>
                      <a:r>
                        <a:rPr lang="it-IT" sz="2800" b="0" i="0" u="none" strike="noStrike">
                          <a:solidFill>
                            <a:srgbClr val="000000"/>
                          </a:solidFill>
                          <a:effectLst/>
                          <a:latin typeface="Calibri" panose="020F0502020204030204" pitchFamily="34" charset="0"/>
                        </a:rPr>
                        <a:t>Dal rendiconto 2015 al rendiconto 2018</a:t>
                      </a:r>
                    </a:p>
                  </a:txBody>
                  <a:tcPr marL="7144" marR="7144" marT="9525" marB="0" anchor="b"/>
                </a:tc>
                <a:extLst>
                  <a:ext uri="{0D108BD9-81ED-4DB2-BD59-A6C34878D82A}">
                    <a16:rowId xmlns:a16="http://schemas.microsoft.com/office/drawing/2014/main" val="511118848"/>
                  </a:ext>
                </a:extLst>
              </a:tr>
              <a:tr h="370840">
                <a:tc>
                  <a:txBody>
                    <a:bodyPr/>
                    <a:lstStyle/>
                    <a:p>
                      <a:pPr algn="just" fontAlgn="ctr"/>
                      <a:r>
                        <a:rPr lang="it-IT" sz="2800" b="0" i="0" u="none" strike="noStrike">
                          <a:solidFill>
                            <a:srgbClr val="000000"/>
                          </a:solidFill>
                          <a:effectLst/>
                          <a:latin typeface="Arial" panose="020B0604020202020204" pitchFamily="34" charset="0"/>
                        </a:rPr>
                        <a:t>+ FCDE accantonato nel risultato di amministrazione al 1° gennaio 201X,</a:t>
                      </a:r>
                    </a:p>
                  </a:txBody>
                  <a:tcPr marL="7144" marR="7144" marT="9525" marB="0" anchor="ctr"/>
                </a:tc>
                <a:extLst>
                  <a:ext uri="{0D108BD9-81ED-4DB2-BD59-A6C34878D82A}">
                    <a16:rowId xmlns:a16="http://schemas.microsoft.com/office/drawing/2014/main" val="3006287588"/>
                  </a:ext>
                </a:extLst>
              </a:tr>
              <a:tr h="370840">
                <a:tc>
                  <a:txBody>
                    <a:bodyPr/>
                    <a:lstStyle/>
                    <a:p>
                      <a:pPr algn="just" fontAlgn="ctr"/>
                      <a:r>
                        <a:rPr lang="it-IT" sz="2800" b="0" i="0" u="none" strike="noStrike">
                          <a:solidFill>
                            <a:srgbClr val="000000"/>
                          </a:solidFill>
                          <a:effectLst/>
                          <a:latin typeface="Arial" panose="020B0604020202020204" pitchFamily="34" charset="0"/>
                        </a:rPr>
                        <a:t>-  Utilizzi del FCDE per la cancellazione dei crediti inesigibili,</a:t>
                      </a:r>
                    </a:p>
                  </a:txBody>
                  <a:tcPr marL="7144" marR="7144" marT="9525" marB="0" anchor="ctr"/>
                </a:tc>
                <a:extLst>
                  <a:ext uri="{0D108BD9-81ED-4DB2-BD59-A6C34878D82A}">
                    <a16:rowId xmlns:a16="http://schemas.microsoft.com/office/drawing/2014/main" val="4099111856"/>
                  </a:ext>
                </a:extLst>
              </a:tr>
              <a:tr h="370840">
                <a:tc>
                  <a:txBody>
                    <a:bodyPr/>
                    <a:lstStyle/>
                    <a:p>
                      <a:pPr algn="just" fontAlgn="ctr"/>
                      <a:r>
                        <a:rPr lang="it-IT" sz="2800" b="0" i="0" u="none" strike="noStrike">
                          <a:solidFill>
                            <a:srgbClr val="000000"/>
                          </a:solidFill>
                          <a:effectLst/>
                          <a:latin typeface="Arial" panose="020B0604020202020204" pitchFamily="34" charset="0"/>
                        </a:rPr>
                        <a:t>+ FCDE definitivamente accantonato nel bilancio di previsione 201X,</a:t>
                      </a:r>
                    </a:p>
                  </a:txBody>
                  <a:tcPr marL="7144" marR="7144" marT="9525" marB="0" anchor="ctr"/>
                </a:tc>
                <a:extLst>
                  <a:ext uri="{0D108BD9-81ED-4DB2-BD59-A6C34878D82A}">
                    <a16:rowId xmlns:a16="http://schemas.microsoft.com/office/drawing/2014/main" val="3851183862"/>
                  </a:ext>
                </a:extLst>
              </a:tr>
              <a:tr h="370840">
                <a:tc>
                  <a:txBody>
                    <a:bodyPr/>
                    <a:lstStyle/>
                    <a:p>
                      <a:pPr algn="just" fontAlgn="ctr"/>
                      <a:r>
                        <a:rPr lang="it-IT" sz="2800" b="0" i="0" u="none" strike="noStrike" dirty="0">
                          <a:solidFill>
                            <a:srgbClr val="000000"/>
                          </a:solidFill>
                          <a:effectLst/>
                          <a:latin typeface="Arial" panose="020B0604020202020204" pitchFamily="34" charset="0"/>
                        </a:rPr>
                        <a:t>= Plafond disponibile per l’accantonamento del FCDE nel rendiconto 201X;</a:t>
                      </a:r>
                    </a:p>
                  </a:txBody>
                  <a:tcPr marL="7144" marR="7144" marT="9525" marB="0" anchor="ctr"/>
                </a:tc>
                <a:extLst>
                  <a:ext uri="{0D108BD9-81ED-4DB2-BD59-A6C34878D82A}">
                    <a16:rowId xmlns:a16="http://schemas.microsoft.com/office/drawing/2014/main" val="2194124867"/>
                  </a:ext>
                </a:extLst>
              </a:tr>
            </a:tbl>
          </a:graphicData>
        </a:graphic>
      </p:graphicFrame>
    </p:spTree>
    <p:extLst>
      <p:ext uri="{BB962C8B-B14F-4D97-AF65-F5344CB8AC3E}">
        <p14:creationId xmlns:p14="http://schemas.microsoft.com/office/powerpoint/2010/main" val="2539666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FCDE</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3467281700"/>
              </p:ext>
            </p:extLst>
          </p:nvPr>
        </p:nvGraphicFramePr>
        <p:xfrm>
          <a:off x="2152650" y="1825627"/>
          <a:ext cx="7886700" cy="3705225"/>
        </p:xfrm>
        <a:graphic>
          <a:graphicData uri="http://schemas.openxmlformats.org/drawingml/2006/table">
            <a:tbl>
              <a:tblPr firstRow="1" bandRow="1">
                <a:tableStyleId>{5C22544A-7EE6-4342-B048-85BDC9FD1C3A}</a:tableStyleId>
              </a:tblPr>
              <a:tblGrid>
                <a:gridCol w="1577340">
                  <a:extLst>
                    <a:ext uri="{9D8B030D-6E8A-4147-A177-3AD203B41FA5}">
                      <a16:colId xmlns:a16="http://schemas.microsoft.com/office/drawing/2014/main" val="1693279690"/>
                    </a:ext>
                  </a:extLst>
                </a:gridCol>
                <a:gridCol w="1577340">
                  <a:extLst>
                    <a:ext uri="{9D8B030D-6E8A-4147-A177-3AD203B41FA5}">
                      <a16:colId xmlns:a16="http://schemas.microsoft.com/office/drawing/2014/main" val="2253997717"/>
                    </a:ext>
                  </a:extLst>
                </a:gridCol>
                <a:gridCol w="1577340">
                  <a:extLst>
                    <a:ext uri="{9D8B030D-6E8A-4147-A177-3AD203B41FA5}">
                      <a16:colId xmlns:a16="http://schemas.microsoft.com/office/drawing/2014/main" val="1367491449"/>
                    </a:ext>
                  </a:extLst>
                </a:gridCol>
                <a:gridCol w="1577340">
                  <a:extLst>
                    <a:ext uri="{9D8B030D-6E8A-4147-A177-3AD203B41FA5}">
                      <a16:colId xmlns:a16="http://schemas.microsoft.com/office/drawing/2014/main" val="2536769793"/>
                    </a:ext>
                  </a:extLst>
                </a:gridCol>
                <a:gridCol w="1577340">
                  <a:extLst>
                    <a:ext uri="{9D8B030D-6E8A-4147-A177-3AD203B41FA5}">
                      <a16:colId xmlns:a16="http://schemas.microsoft.com/office/drawing/2014/main" val="2944425919"/>
                    </a:ext>
                  </a:extLst>
                </a:gridCol>
              </a:tblGrid>
              <a:tr h="370840">
                <a:tc gridSpan="5">
                  <a:txBody>
                    <a:bodyPr/>
                    <a:lstStyle/>
                    <a:p>
                      <a:pPr algn="l" fontAlgn="ctr"/>
                      <a:r>
                        <a:rPr lang="it-IT" sz="2400" b="0" i="0" u="none" strike="noStrike" dirty="0">
                          <a:solidFill>
                            <a:srgbClr val="FFFFFF"/>
                          </a:solidFill>
                          <a:effectLst/>
                          <a:latin typeface="Arial" panose="020B0604020202020204" pitchFamily="34" charset="0"/>
                        </a:rPr>
                        <a:t>Metodo ordinario</a:t>
                      </a:r>
                    </a:p>
                  </a:txBody>
                  <a:tcPr marL="7144" marR="7144" marT="9525" marB="0" anchor="ct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708362054"/>
                  </a:ext>
                </a:extLst>
              </a:tr>
              <a:tr h="370840">
                <a:tc gridSpan="5">
                  <a:txBody>
                    <a:bodyPr/>
                    <a:lstStyle/>
                    <a:p>
                      <a:pPr algn="l" fontAlgn="ctr"/>
                      <a:r>
                        <a:rPr lang="it-IT" sz="2400" b="0" i="0" u="none" strike="noStrike">
                          <a:solidFill>
                            <a:srgbClr val="000000"/>
                          </a:solidFill>
                          <a:effectLst/>
                          <a:latin typeface="Arial" panose="020B0604020202020204" pitchFamily="34" charset="0"/>
                        </a:rPr>
                        <a:t>Dal bilancio 2019 </a:t>
                      </a:r>
                    </a:p>
                  </a:txBody>
                  <a:tcPr marL="7144" marR="7144" marT="9525" marB="0" anchor="ct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934066007"/>
                  </a:ext>
                </a:extLst>
              </a:tr>
              <a:tr h="370840">
                <a:tc>
                  <a:txBody>
                    <a:bodyPr/>
                    <a:lstStyle/>
                    <a:p>
                      <a:pPr algn="r" fontAlgn="b"/>
                      <a:r>
                        <a:rPr lang="it-IT" sz="2400" b="0" i="0" u="none" strike="noStrike">
                          <a:solidFill>
                            <a:srgbClr val="000000"/>
                          </a:solidFill>
                          <a:effectLst/>
                          <a:latin typeface="Calibri" panose="020F0502020204030204" pitchFamily="34" charset="0"/>
                        </a:rPr>
                        <a:t>2013</a:t>
                      </a:r>
                    </a:p>
                  </a:txBody>
                  <a:tcPr marL="7144" marR="7144" marT="9525" marB="0" anchor="b"/>
                </a:tc>
                <a:tc>
                  <a:txBody>
                    <a:bodyPr/>
                    <a:lstStyle/>
                    <a:p>
                      <a:pPr algn="r" fontAlgn="b"/>
                      <a:r>
                        <a:rPr lang="it-IT" sz="2400" b="0" i="0" u="none" strike="noStrike">
                          <a:solidFill>
                            <a:srgbClr val="000000"/>
                          </a:solidFill>
                          <a:effectLst/>
                          <a:latin typeface="Calibri" panose="020F0502020204030204" pitchFamily="34" charset="0"/>
                        </a:rPr>
                        <a:t>2014</a:t>
                      </a:r>
                    </a:p>
                  </a:txBody>
                  <a:tcPr marL="7144" marR="7144" marT="9525" marB="0" anchor="b"/>
                </a:tc>
                <a:tc>
                  <a:txBody>
                    <a:bodyPr/>
                    <a:lstStyle/>
                    <a:p>
                      <a:pPr algn="r" fontAlgn="b"/>
                      <a:r>
                        <a:rPr lang="it-IT" sz="2400" b="0" i="0" u="none" strike="noStrike">
                          <a:solidFill>
                            <a:srgbClr val="000000"/>
                          </a:solidFill>
                          <a:effectLst/>
                          <a:latin typeface="Calibri" panose="020F0502020204030204" pitchFamily="34" charset="0"/>
                        </a:rPr>
                        <a:t>2015</a:t>
                      </a:r>
                    </a:p>
                  </a:txBody>
                  <a:tcPr marL="7144" marR="7144" marT="9525" marB="0" anchor="b"/>
                </a:tc>
                <a:tc>
                  <a:txBody>
                    <a:bodyPr/>
                    <a:lstStyle/>
                    <a:p>
                      <a:pPr algn="r" fontAlgn="b"/>
                      <a:r>
                        <a:rPr lang="it-IT" sz="2400" b="0" i="0" u="none" strike="noStrike">
                          <a:solidFill>
                            <a:srgbClr val="000000"/>
                          </a:solidFill>
                          <a:effectLst/>
                          <a:latin typeface="Calibri" panose="020F0502020204030204" pitchFamily="34" charset="0"/>
                        </a:rPr>
                        <a:t>2016</a:t>
                      </a:r>
                    </a:p>
                  </a:txBody>
                  <a:tcPr marL="7144" marR="7144" marT="9525" marB="0" anchor="b"/>
                </a:tc>
                <a:tc>
                  <a:txBody>
                    <a:bodyPr/>
                    <a:lstStyle/>
                    <a:p>
                      <a:pPr algn="r" fontAlgn="b"/>
                      <a:r>
                        <a:rPr lang="it-IT" sz="2400" b="0" i="0" u="none" strike="noStrike">
                          <a:solidFill>
                            <a:srgbClr val="000000"/>
                          </a:solidFill>
                          <a:effectLst/>
                          <a:latin typeface="Calibri" panose="020F0502020204030204" pitchFamily="34" charset="0"/>
                        </a:rPr>
                        <a:t>2017</a:t>
                      </a:r>
                    </a:p>
                  </a:txBody>
                  <a:tcPr marL="7144" marR="7144" marT="9525" marB="0" anchor="b"/>
                </a:tc>
                <a:extLst>
                  <a:ext uri="{0D108BD9-81ED-4DB2-BD59-A6C34878D82A}">
                    <a16:rowId xmlns:a16="http://schemas.microsoft.com/office/drawing/2014/main" val="2967676636"/>
                  </a:ext>
                </a:extLst>
              </a:tr>
              <a:tr h="370840">
                <a:tc>
                  <a:txBody>
                    <a:bodyPr/>
                    <a:lstStyle/>
                    <a:p>
                      <a:pPr algn="l" fontAlgn="b"/>
                      <a:r>
                        <a:rPr lang="pt-BR" sz="2400" b="0" i="0" u="none" strike="noStrike">
                          <a:solidFill>
                            <a:srgbClr val="000000"/>
                          </a:solidFill>
                          <a:effectLst/>
                          <a:latin typeface="Calibri" panose="020F0502020204030204" pitchFamily="34" charset="0"/>
                        </a:rPr>
                        <a:t>Inc  CP+Inc R/ Acc CP</a:t>
                      </a:r>
                    </a:p>
                  </a:txBody>
                  <a:tcPr marL="7144" marR="7144" marT="9525" marB="0" anchor="b"/>
                </a:tc>
                <a:tc>
                  <a:txBody>
                    <a:bodyPr/>
                    <a:lstStyle/>
                    <a:p>
                      <a:pPr algn="l" fontAlgn="b"/>
                      <a:r>
                        <a:rPr lang="pt-BR" sz="2400" b="0" i="0" u="none" strike="noStrike">
                          <a:solidFill>
                            <a:srgbClr val="000000"/>
                          </a:solidFill>
                          <a:effectLst/>
                          <a:latin typeface="Calibri" panose="020F0502020204030204" pitchFamily="34" charset="0"/>
                        </a:rPr>
                        <a:t>Inc  CP+Inc R/ Acc CP</a:t>
                      </a:r>
                    </a:p>
                  </a:txBody>
                  <a:tcPr marL="7144" marR="7144" marT="9525" marB="0" anchor="b"/>
                </a:tc>
                <a:tc>
                  <a:txBody>
                    <a:bodyPr/>
                    <a:lstStyle/>
                    <a:p>
                      <a:pPr algn="l" fontAlgn="b"/>
                      <a:r>
                        <a:rPr lang="it-IT" sz="2400" b="0" i="0" u="none" strike="noStrike">
                          <a:solidFill>
                            <a:srgbClr val="000000"/>
                          </a:solidFill>
                          <a:effectLst/>
                          <a:latin typeface="Calibri" panose="020F0502020204030204" pitchFamily="34" charset="0"/>
                        </a:rPr>
                        <a:t>Inc CP /Acc CP</a:t>
                      </a:r>
                    </a:p>
                  </a:txBody>
                  <a:tcPr marL="7144" marR="7144" marT="9525" marB="0" anchor="b"/>
                </a:tc>
                <a:tc>
                  <a:txBody>
                    <a:bodyPr/>
                    <a:lstStyle/>
                    <a:p>
                      <a:pPr algn="l" fontAlgn="b"/>
                      <a:r>
                        <a:rPr lang="it-IT" sz="2400" b="0" i="0" u="none" strike="noStrike">
                          <a:solidFill>
                            <a:srgbClr val="000000"/>
                          </a:solidFill>
                          <a:effectLst/>
                          <a:latin typeface="Calibri" panose="020F0502020204030204" pitchFamily="34" charset="0"/>
                        </a:rPr>
                        <a:t>Inc CP /Acc CP</a:t>
                      </a:r>
                    </a:p>
                  </a:txBody>
                  <a:tcPr marL="7144" marR="7144" marT="9525" marB="0" anchor="b"/>
                </a:tc>
                <a:tc>
                  <a:txBody>
                    <a:bodyPr/>
                    <a:lstStyle/>
                    <a:p>
                      <a:pPr algn="l" fontAlgn="b"/>
                      <a:r>
                        <a:rPr lang="it-IT" sz="2400" b="0" i="0" u="none" strike="noStrike">
                          <a:solidFill>
                            <a:srgbClr val="000000"/>
                          </a:solidFill>
                          <a:effectLst/>
                          <a:latin typeface="Calibri" panose="020F0502020204030204" pitchFamily="34" charset="0"/>
                        </a:rPr>
                        <a:t>Inc CP /Acc CP</a:t>
                      </a:r>
                    </a:p>
                  </a:txBody>
                  <a:tcPr marL="7144" marR="7144" marT="9525" marB="0" anchor="b"/>
                </a:tc>
                <a:extLst>
                  <a:ext uri="{0D108BD9-81ED-4DB2-BD59-A6C34878D82A}">
                    <a16:rowId xmlns:a16="http://schemas.microsoft.com/office/drawing/2014/main" val="2956560346"/>
                  </a:ext>
                </a:extLst>
              </a:tr>
              <a:tr h="370840">
                <a:tc>
                  <a:txBody>
                    <a:bodyPr/>
                    <a:lstStyle/>
                    <a:p>
                      <a:pPr algn="l" fontAlgn="b"/>
                      <a:r>
                        <a:rPr lang="pt-BR" sz="2400" b="0" i="0" u="none" strike="noStrike">
                          <a:solidFill>
                            <a:srgbClr val="000000"/>
                          </a:solidFill>
                          <a:effectLst/>
                          <a:latin typeface="Calibri" panose="020F0502020204030204" pitchFamily="34" charset="0"/>
                        </a:rPr>
                        <a:t>Inc  CP+Inc R/ Acc CP</a:t>
                      </a:r>
                    </a:p>
                  </a:txBody>
                  <a:tcPr marL="7144" marR="7144" marT="9525" marB="0" anchor="b"/>
                </a:tc>
                <a:tc>
                  <a:txBody>
                    <a:bodyPr/>
                    <a:lstStyle/>
                    <a:p>
                      <a:pPr algn="l" fontAlgn="b"/>
                      <a:r>
                        <a:rPr lang="pt-BR" sz="2400" b="0" i="0" u="none" strike="noStrike">
                          <a:solidFill>
                            <a:srgbClr val="000000"/>
                          </a:solidFill>
                          <a:effectLst/>
                          <a:latin typeface="Calibri" panose="020F0502020204030204" pitchFamily="34" charset="0"/>
                        </a:rPr>
                        <a:t>Inc  CP+Inc R/ Acc CP</a:t>
                      </a:r>
                    </a:p>
                  </a:txBody>
                  <a:tcPr marL="7144" marR="7144" marT="9525" marB="0" anchor="b"/>
                </a:tc>
                <a:tc>
                  <a:txBody>
                    <a:bodyPr/>
                    <a:lstStyle/>
                    <a:p>
                      <a:pPr algn="l" fontAlgn="b"/>
                      <a:r>
                        <a:rPr lang="en-US" sz="2400" b="0" i="0" u="none" strike="noStrike">
                          <a:solidFill>
                            <a:srgbClr val="000000"/>
                          </a:solidFill>
                          <a:effectLst/>
                          <a:latin typeface="Calibri" panose="020F0502020204030204" pitchFamily="34" charset="0"/>
                        </a:rPr>
                        <a:t>Inc CP 2015+Inc 2016 in c/Res 2015/ ACC 2015</a:t>
                      </a:r>
                    </a:p>
                  </a:txBody>
                  <a:tcPr marL="7144" marR="7144" marT="9525" marB="0" anchor="b"/>
                </a:tc>
                <a:tc>
                  <a:txBody>
                    <a:bodyPr/>
                    <a:lstStyle/>
                    <a:p>
                      <a:pPr algn="l" fontAlgn="b"/>
                      <a:r>
                        <a:rPr lang="en-US" sz="2400" b="0" i="0" u="none" strike="noStrike">
                          <a:solidFill>
                            <a:srgbClr val="000000"/>
                          </a:solidFill>
                          <a:effectLst/>
                          <a:latin typeface="Calibri" panose="020F0502020204030204" pitchFamily="34" charset="0"/>
                        </a:rPr>
                        <a:t>Inc CP 2016+Inc 2017 in c/Res 2016/ ACC 2016</a:t>
                      </a:r>
                    </a:p>
                  </a:txBody>
                  <a:tcPr marL="7144" marR="7144" marT="9525" marB="0" anchor="b"/>
                </a:tc>
                <a:tc>
                  <a:txBody>
                    <a:bodyPr/>
                    <a:lstStyle/>
                    <a:p>
                      <a:pPr algn="l" fontAlgn="b"/>
                      <a:r>
                        <a:rPr lang="en-US" sz="2400" b="0" i="0" u="none" strike="noStrike" dirty="0" err="1">
                          <a:solidFill>
                            <a:srgbClr val="000000"/>
                          </a:solidFill>
                          <a:effectLst/>
                          <a:latin typeface="Calibri" panose="020F0502020204030204" pitchFamily="34" charset="0"/>
                        </a:rPr>
                        <a:t>Inc</a:t>
                      </a:r>
                      <a:r>
                        <a:rPr lang="en-US" sz="2400" b="0" i="0" u="none" strike="noStrike" dirty="0">
                          <a:solidFill>
                            <a:srgbClr val="000000"/>
                          </a:solidFill>
                          <a:effectLst/>
                          <a:latin typeface="Calibri" panose="020F0502020204030204" pitchFamily="34" charset="0"/>
                        </a:rPr>
                        <a:t> CP 2017+Inc 2018 in c/Res 2017/ ACC 2017</a:t>
                      </a:r>
                    </a:p>
                  </a:txBody>
                  <a:tcPr marL="7144" marR="7144" marT="9525" marB="0" anchor="b"/>
                </a:tc>
                <a:extLst>
                  <a:ext uri="{0D108BD9-81ED-4DB2-BD59-A6C34878D82A}">
                    <a16:rowId xmlns:a16="http://schemas.microsoft.com/office/drawing/2014/main" val="1993956466"/>
                  </a:ext>
                </a:extLst>
              </a:tr>
            </a:tbl>
          </a:graphicData>
        </a:graphic>
      </p:graphicFrame>
    </p:spTree>
    <p:extLst>
      <p:ext uri="{BB962C8B-B14F-4D97-AF65-F5344CB8AC3E}">
        <p14:creationId xmlns:p14="http://schemas.microsoft.com/office/powerpoint/2010/main" val="408806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FCDE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252793536"/>
              </p:ext>
            </p:extLst>
          </p:nvPr>
        </p:nvGraphicFramePr>
        <p:xfrm>
          <a:off x="2152650" y="1825627"/>
          <a:ext cx="7886700" cy="4559935"/>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3335997587"/>
                    </a:ext>
                  </a:extLst>
                </a:gridCol>
                <a:gridCol w="3943350">
                  <a:extLst>
                    <a:ext uri="{9D8B030D-6E8A-4147-A177-3AD203B41FA5}">
                      <a16:colId xmlns:a16="http://schemas.microsoft.com/office/drawing/2014/main" val="3261390889"/>
                    </a:ext>
                  </a:extLst>
                </a:gridCol>
              </a:tblGrid>
              <a:tr h="370840">
                <a:tc gridSpan="2">
                  <a:txBody>
                    <a:bodyPr/>
                    <a:lstStyle/>
                    <a:p>
                      <a:pPr algn="l" fontAlgn="ctr"/>
                      <a:r>
                        <a:rPr lang="it-IT" sz="2000" b="0" i="0" u="none" strike="noStrike" dirty="0">
                          <a:solidFill>
                            <a:srgbClr val="FFFFFF"/>
                          </a:solidFill>
                          <a:effectLst/>
                          <a:latin typeface="Arial" panose="020B0604020202020204" pitchFamily="34" charset="0"/>
                        </a:rPr>
                        <a:t>In sede di </a:t>
                      </a:r>
                      <a:r>
                        <a:rPr lang="it-IT" sz="2000" b="0" i="0" u="none" strike="noStrike" dirty="0" smtClean="0">
                          <a:solidFill>
                            <a:srgbClr val="FFFFFF"/>
                          </a:solidFill>
                          <a:effectLst/>
                          <a:latin typeface="Arial" panose="020B0604020202020204" pitchFamily="34" charset="0"/>
                        </a:rPr>
                        <a:t>assestamento e di rendiconto</a:t>
                      </a:r>
                      <a:endParaRPr lang="it-IT" sz="2000" b="0" i="0" u="none" strike="noStrike" dirty="0">
                        <a:solidFill>
                          <a:srgbClr val="FFFFFF"/>
                        </a:solidFill>
                        <a:effectLst/>
                        <a:latin typeface="Arial" panose="020B0604020202020204" pitchFamily="34" charset="0"/>
                      </a:endParaRPr>
                    </a:p>
                  </a:txBody>
                  <a:tcPr marL="7144" marR="7144" marT="9525" marB="0" anchor="ctr"/>
                </a:tc>
                <a:tc hMerge="1">
                  <a:txBody>
                    <a:bodyPr/>
                    <a:lstStyle/>
                    <a:p>
                      <a:endParaRPr lang="it-IT"/>
                    </a:p>
                  </a:txBody>
                  <a:tcPr/>
                </a:tc>
                <a:extLst>
                  <a:ext uri="{0D108BD9-81ED-4DB2-BD59-A6C34878D82A}">
                    <a16:rowId xmlns:a16="http://schemas.microsoft.com/office/drawing/2014/main" val="3833824469"/>
                  </a:ext>
                </a:extLst>
              </a:tr>
              <a:tr h="370840">
                <a:tc gridSpan="2">
                  <a:txBody>
                    <a:bodyPr/>
                    <a:lstStyle/>
                    <a:p>
                      <a:pPr algn="l" fontAlgn="ctr"/>
                      <a:r>
                        <a:rPr lang="it-IT" sz="2000" b="0" i="0" u="none" strike="noStrike" dirty="0">
                          <a:solidFill>
                            <a:srgbClr val="000000"/>
                          </a:solidFill>
                          <a:effectLst/>
                          <a:latin typeface="Arial" panose="020B0604020202020204" pitchFamily="34" charset="0"/>
                        </a:rPr>
                        <a:t>Valore incassato residui</a:t>
                      </a:r>
                    </a:p>
                  </a:txBody>
                  <a:tcPr marL="7144" marR="7144" marT="9525" marB="0" anchor="ctr"/>
                </a:tc>
                <a:tc hMerge="1">
                  <a:txBody>
                    <a:bodyPr/>
                    <a:lstStyle/>
                    <a:p>
                      <a:endParaRPr lang="it-IT"/>
                    </a:p>
                  </a:txBody>
                  <a:tcPr/>
                </a:tc>
                <a:extLst>
                  <a:ext uri="{0D108BD9-81ED-4DB2-BD59-A6C34878D82A}">
                    <a16:rowId xmlns:a16="http://schemas.microsoft.com/office/drawing/2014/main" val="802555454"/>
                  </a:ext>
                </a:extLst>
              </a:tr>
              <a:tr h="370840">
                <a:tc gridSpan="2">
                  <a:txBody>
                    <a:bodyPr/>
                    <a:lstStyle/>
                    <a:p>
                      <a:pPr algn="l" fontAlgn="ctr"/>
                      <a:r>
                        <a:rPr lang="it-IT" sz="2000" b="0" i="0" u="none" strike="noStrike">
                          <a:solidFill>
                            <a:srgbClr val="000000"/>
                          </a:solidFill>
                          <a:effectLst/>
                          <a:latin typeface="Arial" panose="020B0604020202020204" pitchFamily="34" charset="0"/>
                        </a:rPr>
                        <a:t>Valore residui attivi all'01/01 di ogni anno del quinquennio</a:t>
                      </a:r>
                    </a:p>
                  </a:txBody>
                  <a:tcPr marL="7144" marR="7144" marT="9525" marB="0" anchor="ctr"/>
                </a:tc>
                <a:tc hMerge="1">
                  <a:txBody>
                    <a:bodyPr/>
                    <a:lstStyle/>
                    <a:p>
                      <a:endParaRPr lang="it-IT"/>
                    </a:p>
                  </a:txBody>
                  <a:tcPr/>
                </a:tc>
                <a:extLst>
                  <a:ext uri="{0D108BD9-81ED-4DB2-BD59-A6C34878D82A}">
                    <a16:rowId xmlns:a16="http://schemas.microsoft.com/office/drawing/2014/main" val="1225013812"/>
                  </a:ext>
                </a:extLst>
              </a:tr>
              <a:tr h="370840">
                <a:tc gridSpan="2">
                  <a:txBody>
                    <a:bodyPr/>
                    <a:lstStyle/>
                    <a:p>
                      <a:pPr algn="l" fontAlgn="ctr"/>
                      <a:r>
                        <a:rPr lang="it-IT" sz="2000" b="0" i="0" u="none" strike="noStrike" dirty="0">
                          <a:solidFill>
                            <a:srgbClr val="000000"/>
                          </a:solidFill>
                          <a:effectLst/>
                          <a:latin typeface="Arial" panose="020B0604020202020204" pitchFamily="34" charset="0"/>
                        </a:rPr>
                        <a:t>Includere anche il valore dei residui eliminati al 31/12</a:t>
                      </a:r>
                    </a:p>
                  </a:txBody>
                  <a:tcPr marL="7144" marR="7144" marT="9525" marB="0" anchor="ctr"/>
                </a:tc>
                <a:tc hMerge="1">
                  <a:txBody>
                    <a:bodyPr/>
                    <a:lstStyle/>
                    <a:p>
                      <a:endParaRPr lang="it-IT"/>
                    </a:p>
                  </a:txBody>
                  <a:tcPr/>
                </a:tc>
                <a:extLst>
                  <a:ext uri="{0D108BD9-81ED-4DB2-BD59-A6C34878D82A}">
                    <a16:rowId xmlns:a16="http://schemas.microsoft.com/office/drawing/2014/main" val="3019484188"/>
                  </a:ext>
                </a:extLst>
              </a:tr>
              <a:tr h="370840">
                <a:tc>
                  <a:txBody>
                    <a:bodyPr/>
                    <a:lstStyle/>
                    <a:p>
                      <a:pPr algn="just" fontAlgn="ctr"/>
                      <a:r>
                        <a:rPr lang="it-IT" sz="2000" b="0" i="0" u="none" strike="noStrike" dirty="0">
                          <a:solidFill>
                            <a:srgbClr val="000000"/>
                          </a:solidFill>
                          <a:effectLst/>
                          <a:latin typeface="Arial" panose="020B0604020202020204" pitchFamily="34" charset="0"/>
                        </a:rPr>
                        <a:t>Se la percentuale di riscossione è significativamente  inferiore a quella preventivata si adegua il fondo in sede di assestamento</a:t>
                      </a:r>
                    </a:p>
                  </a:txBody>
                  <a:tcPr marL="7144" marR="7144" marT="9525" marB="0" anchor="ctr"/>
                </a:tc>
                <a:tc>
                  <a:txBody>
                    <a:bodyPr/>
                    <a:lstStyle/>
                    <a:p>
                      <a:pPr algn="just" fontAlgn="ctr"/>
                      <a:r>
                        <a:rPr lang="it-IT" sz="2000" b="0" i="0" u="none" strike="noStrike">
                          <a:solidFill>
                            <a:srgbClr val="000000"/>
                          </a:solidFill>
                          <a:effectLst/>
                          <a:latin typeface="Arial" panose="020B0604020202020204" pitchFamily="34" charset="0"/>
                        </a:rPr>
                        <a:t>Se la percentuale di riscossione è significativamente  superiore a quella preventivata si adegua il fondo in sede di assestamento</a:t>
                      </a:r>
                    </a:p>
                  </a:txBody>
                  <a:tcPr marL="7144" marR="7144" marT="9525" marB="0" anchor="ctr"/>
                </a:tc>
                <a:extLst>
                  <a:ext uri="{0D108BD9-81ED-4DB2-BD59-A6C34878D82A}">
                    <a16:rowId xmlns:a16="http://schemas.microsoft.com/office/drawing/2014/main" val="1062900981"/>
                  </a:ext>
                </a:extLst>
              </a:tr>
              <a:tr h="370840">
                <a:tc>
                  <a:txBody>
                    <a:bodyPr/>
                    <a:lstStyle/>
                    <a:p>
                      <a:pPr algn="just" fontAlgn="ctr"/>
                      <a:r>
                        <a:rPr lang="it-IT" sz="2000" b="0" i="0" u="none" strike="noStrike">
                          <a:solidFill>
                            <a:srgbClr val="000000"/>
                          </a:solidFill>
                          <a:effectLst/>
                          <a:latin typeface="Arial" panose="020B0604020202020204" pitchFamily="34" charset="0"/>
                        </a:rPr>
                        <a:t>Sino all'adeguamento non si usa avanzo libero</a:t>
                      </a:r>
                    </a:p>
                  </a:txBody>
                  <a:tcPr marL="7144" marR="7144" marT="9525" marB="0" anchor="ctr"/>
                </a:tc>
                <a:tc>
                  <a:txBody>
                    <a:bodyPr/>
                    <a:lstStyle/>
                    <a:p>
                      <a:pPr algn="l" fontAlgn="b"/>
                      <a:r>
                        <a:rPr lang="it-IT" sz="2000" b="0" i="0" u="none" strike="noStrike">
                          <a:solidFill>
                            <a:srgbClr val="000000"/>
                          </a:solidFill>
                          <a:effectLst/>
                          <a:latin typeface="Calibri" panose="020F0502020204030204" pitchFamily="34" charset="0"/>
                        </a:rPr>
                        <a:t>La differenza rispetto al dato reale si può svincolare quale avanzo libero</a:t>
                      </a:r>
                    </a:p>
                  </a:txBody>
                  <a:tcPr marL="7144" marR="7144" marT="9525" marB="0" anchor="b"/>
                </a:tc>
                <a:extLst>
                  <a:ext uri="{0D108BD9-81ED-4DB2-BD59-A6C34878D82A}">
                    <a16:rowId xmlns:a16="http://schemas.microsoft.com/office/drawing/2014/main" val="1072320679"/>
                  </a:ext>
                </a:extLst>
              </a:tr>
              <a:tr h="370840">
                <a:tc>
                  <a:txBody>
                    <a:bodyPr/>
                    <a:lstStyle/>
                    <a:p>
                      <a:pPr algn="just" fontAlgn="ctr"/>
                      <a:r>
                        <a:rPr lang="it-IT" sz="2000" b="0" i="0" u="none" strike="noStrike">
                          <a:solidFill>
                            <a:srgbClr val="000000"/>
                          </a:solidFill>
                          <a:effectLst/>
                          <a:latin typeface="Arial" panose="020B0604020202020204" pitchFamily="34" charset="0"/>
                        </a:rPr>
                        <a:t>Se non si dispone di avanzo libero si usano risorse correnti di competenza</a:t>
                      </a:r>
                    </a:p>
                  </a:txBody>
                  <a:tcPr marL="7144" marR="7144" marT="9525" marB="0" anchor="ctr"/>
                </a:tc>
                <a:tc>
                  <a:txBody>
                    <a:bodyPr/>
                    <a:lstStyle/>
                    <a:p>
                      <a:pPr algn="l" fontAlgn="b"/>
                      <a:r>
                        <a:rPr lang="it-IT" sz="2000" b="0" i="0" u="none" strike="noStrike" dirty="0">
                          <a:solidFill>
                            <a:srgbClr val="000000"/>
                          </a:solidFill>
                          <a:effectLst/>
                          <a:latin typeface="Calibri" panose="020F0502020204030204" pitchFamily="34" charset="0"/>
                        </a:rPr>
                        <a:t>E' obbligatorio lo svincolo se il fondo è superiore all'importo complessivo dei residui attivi da riscuotere cui si riferisce</a:t>
                      </a:r>
                    </a:p>
                  </a:txBody>
                  <a:tcPr marL="7144" marR="7144" marT="9525" marB="0" anchor="b"/>
                </a:tc>
                <a:extLst>
                  <a:ext uri="{0D108BD9-81ED-4DB2-BD59-A6C34878D82A}">
                    <a16:rowId xmlns:a16="http://schemas.microsoft.com/office/drawing/2014/main" val="2657644088"/>
                  </a:ext>
                </a:extLst>
              </a:tr>
            </a:tbl>
          </a:graphicData>
        </a:graphic>
      </p:graphicFrame>
    </p:spTree>
    <p:extLst>
      <p:ext uri="{BB962C8B-B14F-4D97-AF65-F5344CB8AC3E}">
        <p14:creationId xmlns:p14="http://schemas.microsoft.com/office/powerpoint/2010/main" val="1266146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188640"/>
            <a:ext cx="8229600" cy="1143000"/>
          </a:xfrm>
        </p:spPr>
        <p:txBody>
          <a:bodyPr/>
          <a:lstStyle/>
          <a:p>
            <a:pPr algn="ctr"/>
            <a:r>
              <a:rPr lang="it-IT" dirty="0" smtClean="0"/>
              <a:t>Avanzo accantonato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972950449"/>
              </p:ext>
            </p:extLst>
          </p:nvPr>
        </p:nvGraphicFramePr>
        <p:xfrm>
          <a:off x="2207568" y="1052737"/>
          <a:ext cx="7886700" cy="4985385"/>
        </p:xfrm>
        <a:graphic>
          <a:graphicData uri="http://schemas.openxmlformats.org/drawingml/2006/table">
            <a:tbl>
              <a:tblPr firstRow="1" bandRow="1">
                <a:tableStyleId>{7DF18680-E054-41AD-8BC1-D1AEF772440D}</a:tableStyleId>
              </a:tblPr>
              <a:tblGrid>
                <a:gridCol w="2628900">
                  <a:extLst>
                    <a:ext uri="{9D8B030D-6E8A-4147-A177-3AD203B41FA5}">
                      <a16:colId xmlns:a16="http://schemas.microsoft.com/office/drawing/2014/main" val="956557844"/>
                    </a:ext>
                  </a:extLst>
                </a:gridCol>
                <a:gridCol w="2628900">
                  <a:extLst>
                    <a:ext uri="{9D8B030D-6E8A-4147-A177-3AD203B41FA5}">
                      <a16:colId xmlns:a16="http://schemas.microsoft.com/office/drawing/2014/main" val="2380863"/>
                    </a:ext>
                  </a:extLst>
                </a:gridCol>
                <a:gridCol w="2628900">
                  <a:extLst>
                    <a:ext uri="{9D8B030D-6E8A-4147-A177-3AD203B41FA5}">
                      <a16:colId xmlns:a16="http://schemas.microsoft.com/office/drawing/2014/main" val="1565291886"/>
                    </a:ext>
                  </a:extLst>
                </a:gridCol>
              </a:tblGrid>
              <a:tr h="370840">
                <a:tc>
                  <a:txBody>
                    <a:bodyPr/>
                    <a:lstStyle/>
                    <a:p>
                      <a:pPr algn="just" fontAlgn="ctr"/>
                      <a:r>
                        <a:rPr lang="it-IT" sz="2400" u="none" strike="noStrike" dirty="0">
                          <a:effectLst/>
                        </a:rPr>
                        <a:t>Tipologia</a:t>
                      </a:r>
                      <a:endParaRPr lang="it-IT" sz="2400" b="0" i="0" u="none" strike="noStrike" dirty="0">
                        <a:solidFill>
                          <a:srgbClr val="FFFFFF"/>
                        </a:solidFill>
                        <a:effectLst/>
                        <a:latin typeface="Arial" panose="020B0604020202020204" pitchFamily="34" charset="0"/>
                      </a:endParaRPr>
                    </a:p>
                  </a:txBody>
                  <a:tcPr marL="7144" marR="7144" marT="9525" marB="0" anchor="ctr"/>
                </a:tc>
                <a:tc>
                  <a:txBody>
                    <a:bodyPr/>
                    <a:lstStyle/>
                    <a:p>
                      <a:pPr algn="just" fontAlgn="ctr"/>
                      <a:r>
                        <a:rPr lang="it-IT" sz="2400" u="none" strike="noStrike" dirty="0">
                          <a:effectLst/>
                        </a:rPr>
                        <a:t>Fase</a:t>
                      </a:r>
                      <a:endParaRPr lang="it-IT" sz="2400" b="0" i="0" u="none" strike="noStrike" dirty="0">
                        <a:solidFill>
                          <a:srgbClr val="FFFFFF"/>
                        </a:solidFill>
                        <a:effectLst/>
                        <a:latin typeface="Arial" panose="020B0604020202020204" pitchFamily="34" charset="0"/>
                      </a:endParaRPr>
                    </a:p>
                  </a:txBody>
                  <a:tcPr marL="7144" marR="7144" marT="9525" marB="0" anchor="ctr"/>
                </a:tc>
                <a:tc>
                  <a:txBody>
                    <a:bodyPr/>
                    <a:lstStyle/>
                    <a:p>
                      <a:pPr algn="just" fontAlgn="ctr"/>
                      <a:r>
                        <a:rPr lang="it-IT" sz="2400" u="none" strike="noStrike">
                          <a:effectLst/>
                        </a:rPr>
                        <a:t>Note</a:t>
                      </a:r>
                      <a:endParaRPr lang="it-IT" sz="2400" b="0" i="0" u="none" strike="noStrike">
                        <a:solidFill>
                          <a:srgbClr val="FFFFFF"/>
                        </a:solidFill>
                        <a:effectLst/>
                        <a:latin typeface="Arial" panose="020B0604020202020204" pitchFamily="34" charset="0"/>
                      </a:endParaRPr>
                    </a:p>
                  </a:txBody>
                  <a:tcPr marL="7144" marR="7144" marT="9525" marB="0" anchor="ctr"/>
                </a:tc>
                <a:extLst>
                  <a:ext uri="{0D108BD9-81ED-4DB2-BD59-A6C34878D82A}">
                    <a16:rowId xmlns:a16="http://schemas.microsoft.com/office/drawing/2014/main" val="1479115208"/>
                  </a:ext>
                </a:extLst>
              </a:tr>
              <a:tr h="370840">
                <a:tc>
                  <a:txBody>
                    <a:bodyPr/>
                    <a:lstStyle/>
                    <a:p>
                      <a:pPr algn="just" fontAlgn="ctr"/>
                      <a:r>
                        <a:rPr lang="it-IT" sz="2000" u="none" strike="noStrike">
                          <a:effectLst/>
                        </a:rPr>
                        <a:t>Accantonamento al fondo crediti di dubbia esigibilità</a:t>
                      </a:r>
                      <a:endParaRPr lang="it-IT" sz="2000" b="0" i="0" u="none" strike="noStrike">
                        <a:solidFill>
                          <a:srgbClr val="000000"/>
                        </a:solidFill>
                        <a:effectLst/>
                        <a:latin typeface="Arial" panose="020B0604020202020204" pitchFamily="34" charset="0"/>
                      </a:endParaRPr>
                    </a:p>
                  </a:txBody>
                  <a:tcPr marL="7144" marR="7144" marT="9525" marB="0" anchor="ctr"/>
                </a:tc>
                <a:tc>
                  <a:txBody>
                    <a:bodyPr/>
                    <a:lstStyle/>
                    <a:p>
                      <a:pPr algn="l" fontAlgn="b"/>
                      <a:r>
                        <a:rPr lang="it-IT" sz="2000" u="none" strike="noStrike" dirty="0">
                          <a:effectLst/>
                        </a:rPr>
                        <a:t>In fase di rendicontazione</a:t>
                      </a:r>
                      <a:endParaRPr lang="it-IT"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2000" u="none" strike="noStrike">
                          <a:effectLst/>
                        </a:rPr>
                        <a:t>Stralcio residui attivi eliminati</a:t>
                      </a:r>
                      <a:endParaRPr lang="it-IT" sz="20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3393273796"/>
                  </a:ext>
                </a:extLst>
              </a:tr>
              <a:tr h="370840">
                <a:tc>
                  <a:txBody>
                    <a:bodyPr/>
                    <a:lstStyle/>
                    <a:p>
                      <a:pPr algn="just" fontAlgn="ctr"/>
                      <a:r>
                        <a:rPr lang="it-IT" sz="2000" u="none" strike="noStrike">
                          <a:effectLst/>
                        </a:rPr>
                        <a:t>Accantonamento al fondo rischi</a:t>
                      </a:r>
                      <a:endParaRPr lang="it-IT" sz="2000" b="0" i="0" u="none" strike="noStrike">
                        <a:solidFill>
                          <a:srgbClr val="000000"/>
                        </a:solidFill>
                        <a:effectLst/>
                        <a:latin typeface="Arial" panose="020B0604020202020204" pitchFamily="34" charset="0"/>
                      </a:endParaRPr>
                    </a:p>
                  </a:txBody>
                  <a:tcPr marL="7144" marR="7144" marT="9525" marB="0" anchor="ctr"/>
                </a:tc>
                <a:tc>
                  <a:txBody>
                    <a:bodyPr/>
                    <a:lstStyle/>
                    <a:p>
                      <a:pPr algn="l" fontAlgn="b"/>
                      <a:r>
                        <a:rPr lang="it-IT" sz="2000" u="none" strike="noStrike">
                          <a:effectLst/>
                        </a:rPr>
                        <a:t>In fase di rendicontazione</a:t>
                      </a:r>
                      <a:endParaRPr lang="it-IT"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2000" u="none" strike="noStrike">
                          <a:effectLst/>
                        </a:rPr>
                        <a:t>L’accantonamento riguarda solo il rischio di maggiori spese legate al contenzioso, in attesa del giudizio. Fatti salvi gli impegni già assunti.</a:t>
                      </a:r>
                      <a:endParaRPr lang="it-IT" sz="20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814645636"/>
                  </a:ext>
                </a:extLst>
              </a:tr>
              <a:tr h="370840">
                <a:tc>
                  <a:txBody>
                    <a:bodyPr/>
                    <a:lstStyle/>
                    <a:p>
                      <a:pPr algn="just" fontAlgn="ctr"/>
                      <a:r>
                        <a:rPr lang="it-IT" sz="2000" u="none" strike="noStrike">
                          <a:effectLst/>
                        </a:rPr>
                        <a:t>Accantonamento per indennità di fine mandato</a:t>
                      </a:r>
                      <a:endParaRPr lang="it-IT" sz="2000" b="0" i="0" u="none" strike="noStrike">
                        <a:solidFill>
                          <a:srgbClr val="000000"/>
                        </a:solidFill>
                        <a:effectLst/>
                        <a:latin typeface="Arial" panose="020B0604020202020204" pitchFamily="34" charset="0"/>
                      </a:endParaRPr>
                    </a:p>
                  </a:txBody>
                  <a:tcPr marL="7144" marR="7144" marT="9525" marB="0" anchor="ctr"/>
                </a:tc>
                <a:tc>
                  <a:txBody>
                    <a:bodyPr/>
                    <a:lstStyle/>
                    <a:p>
                      <a:pPr algn="l" fontAlgn="b"/>
                      <a:r>
                        <a:rPr lang="it-IT" sz="2000" u="none" strike="noStrike">
                          <a:effectLst/>
                        </a:rPr>
                        <a:t>In fase di rendicontazione</a:t>
                      </a:r>
                      <a:endParaRPr lang="it-IT"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endParaRPr lang="it-IT" sz="20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906856556"/>
                  </a:ext>
                </a:extLst>
              </a:tr>
              <a:tr h="370840">
                <a:tc>
                  <a:txBody>
                    <a:bodyPr/>
                    <a:lstStyle/>
                    <a:p>
                      <a:pPr algn="l" fontAlgn="ctr"/>
                      <a:r>
                        <a:rPr lang="it-IT" sz="2000" u="none" strike="noStrike">
                          <a:effectLst/>
                        </a:rPr>
                        <a:t>Accantonamento per perdite società partecipate</a:t>
                      </a:r>
                      <a:endParaRPr lang="it-IT" sz="2000" b="0" i="0" u="none" strike="noStrike">
                        <a:solidFill>
                          <a:srgbClr val="000000"/>
                        </a:solidFill>
                        <a:effectLst/>
                        <a:latin typeface="Calibri" panose="020F0502020204030204" pitchFamily="34" charset="0"/>
                      </a:endParaRPr>
                    </a:p>
                  </a:txBody>
                  <a:tcPr marL="7144" marR="7144" marT="9525" marB="0" anchor="ctr"/>
                </a:tc>
                <a:tc>
                  <a:txBody>
                    <a:bodyPr/>
                    <a:lstStyle/>
                    <a:p>
                      <a:pPr algn="l" fontAlgn="b"/>
                      <a:r>
                        <a:rPr lang="it-IT" sz="2000" u="none" strike="noStrike">
                          <a:effectLst/>
                        </a:rPr>
                        <a:t>In fase di adozione o assestamento del bilancio</a:t>
                      </a:r>
                      <a:endParaRPr lang="it-IT"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2000" u="none" strike="noStrike" dirty="0">
                          <a:effectLst/>
                        </a:rPr>
                        <a:t>Art. 21 </a:t>
                      </a:r>
                      <a:r>
                        <a:rPr lang="it-IT" sz="2000" u="none" strike="noStrike" dirty="0" err="1">
                          <a:effectLst/>
                        </a:rPr>
                        <a:t>D.Lgs.</a:t>
                      </a:r>
                      <a:r>
                        <a:rPr lang="it-IT" sz="2000" u="none" strike="noStrike" dirty="0">
                          <a:effectLst/>
                        </a:rPr>
                        <a:t> 75/2016</a:t>
                      </a:r>
                      <a:endParaRPr lang="it-IT" sz="20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794763445"/>
                  </a:ext>
                </a:extLst>
              </a:tr>
            </a:tbl>
          </a:graphicData>
        </a:graphic>
      </p:graphicFrame>
    </p:spTree>
    <p:extLst>
      <p:ext uri="{BB962C8B-B14F-4D97-AF65-F5344CB8AC3E}">
        <p14:creationId xmlns:p14="http://schemas.microsoft.com/office/powerpoint/2010/main" val="2298822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Equilibri di cassa</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901127293"/>
              </p:ext>
            </p:extLst>
          </p:nvPr>
        </p:nvGraphicFramePr>
        <p:xfrm>
          <a:off x="1985932" y="1474903"/>
          <a:ext cx="7903790" cy="4679496"/>
        </p:xfrm>
        <a:graphic>
          <a:graphicData uri="http://schemas.openxmlformats.org/drawingml/2006/table">
            <a:tbl>
              <a:tblPr firstRow="1" bandRow="1">
                <a:tableStyleId>{5C22544A-7EE6-4342-B048-85BDC9FD1C3A}</a:tableStyleId>
              </a:tblPr>
              <a:tblGrid>
                <a:gridCol w="7903790">
                  <a:extLst>
                    <a:ext uri="{9D8B030D-6E8A-4147-A177-3AD203B41FA5}">
                      <a16:colId xmlns:a16="http://schemas.microsoft.com/office/drawing/2014/main" val="3954073960"/>
                    </a:ext>
                  </a:extLst>
                </a:gridCol>
              </a:tblGrid>
              <a:tr h="401228">
                <a:tc>
                  <a:txBody>
                    <a:bodyPr/>
                    <a:lstStyle/>
                    <a:p>
                      <a:pPr algn="l" fontAlgn="b"/>
                      <a:r>
                        <a:rPr lang="it-IT" sz="1400" b="0" i="0" u="none" strike="noStrike" dirty="0">
                          <a:solidFill>
                            <a:srgbClr val="FFFFFF"/>
                          </a:solidFill>
                          <a:effectLst/>
                          <a:latin typeface="Calibri" panose="020F0502020204030204" pitchFamily="34" charset="0"/>
                        </a:rPr>
                        <a:t>Riferimenti normativi</a:t>
                      </a:r>
                    </a:p>
                  </a:txBody>
                  <a:tcPr marL="7144" marR="7144" marT="9525" marB="0" anchor="b"/>
                </a:tc>
                <a:extLst>
                  <a:ext uri="{0D108BD9-81ED-4DB2-BD59-A6C34878D82A}">
                    <a16:rowId xmlns:a16="http://schemas.microsoft.com/office/drawing/2014/main" val="4221391432"/>
                  </a:ext>
                </a:extLst>
              </a:tr>
              <a:tr h="605860">
                <a:tc>
                  <a:txBody>
                    <a:bodyPr/>
                    <a:lstStyle/>
                    <a:p>
                      <a:pPr algn="l" fontAlgn="b"/>
                      <a:r>
                        <a:rPr lang="it-IT" sz="1400" b="0" i="0" u="none" strike="noStrike" dirty="0" err="1">
                          <a:solidFill>
                            <a:srgbClr val="000000"/>
                          </a:solidFill>
                          <a:effectLst/>
                          <a:latin typeface="Calibri" panose="020F0502020204030204" pitchFamily="34" charset="0"/>
                        </a:rPr>
                        <a:t>ll</a:t>
                      </a:r>
                      <a:r>
                        <a:rPr lang="it-IT" sz="1400" b="0" i="0" u="none" strike="noStrike" dirty="0">
                          <a:solidFill>
                            <a:srgbClr val="000000"/>
                          </a:solidFill>
                          <a:effectLst/>
                          <a:latin typeface="Calibri" panose="020F0502020204030204" pitchFamily="34" charset="0"/>
                        </a:rPr>
                        <a:t> bilancio di previsione è deliberato in pareggio finanziario complessivo per la competenza, comprensivo dell'utilizzo dell'avanzo di amministrazione e del recupero del disavanzo di amministrazione e garantendo un fondo di cassa finale non negativo (art.162,comma6,D.Lgs.267/2000)</a:t>
                      </a:r>
                    </a:p>
                  </a:txBody>
                  <a:tcPr marL="7144" marR="7144" marT="9525" marB="0" anchor="b"/>
                </a:tc>
                <a:extLst>
                  <a:ext uri="{0D108BD9-81ED-4DB2-BD59-A6C34878D82A}">
                    <a16:rowId xmlns:a16="http://schemas.microsoft.com/office/drawing/2014/main" val="4068900761"/>
                  </a:ext>
                </a:extLst>
              </a:tr>
              <a:tr h="892359">
                <a:tc>
                  <a:txBody>
                    <a:bodyPr/>
                    <a:lstStyle/>
                    <a:p>
                      <a:pPr algn="l" fontAlgn="b"/>
                      <a:r>
                        <a:rPr lang="it-IT" sz="1400" b="0" i="0" u="none" strike="noStrike" dirty="0">
                          <a:solidFill>
                            <a:srgbClr val="000000"/>
                          </a:solidFill>
                          <a:effectLst/>
                          <a:latin typeface="Calibri" panose="020F0502020204030204" pitchFamily="34" charset="0"/>
                        </a:rPr>
                        <a:t>Gli enti locali rispettano durante la gestione e nelle variazioni di bilancio il pareggio finanziario e tutti gli equilibri stabiliti in bilancio per la copertura delle spese correnti e per il finanziamento degli investimenti, secondo le norme contabili recate dal presente testo unico, con particolare riferimento agli equilibri di competenza e di cassa di cui all'articolo 162, comma 6(art.193,comma1,DLgs.267/2000)</a:t>
                      </a:r>
                    </a:p>
                  </a:txBody>
                  <a:tcPr marL="7144" marR="7144" marT="9525" marB="0" anchor="b"/>
                </a:tc>
                <a:extLst>
                  <a:ext uri="{0D108BD9-81ED-4DB2-BD59-A6C34878D82A}">
                    <a16:rowId xmlns:a16="http://schemas.microsoft.com/office/drawing/2014/main" val="2414998486"/>
                  </a:ext>
                </a:extLst>
              </a:tr>
              <a:tr h="1368152">
                <a:tc>
                  <a:txBody>
                    <a:bodyPr/>
                    <a:lstStyle/>
                    <a:p>
                      <a:pPr algn="l" fontAlgn="b"/>
                      <a:r>
                        <a:rPr lang="it-IT" sz="1400" b="0" i="0" u="none" strike="noStrike" dirty="0">
                          <a:solidFill>
                            <a:srgbClr val="000000"/>
                          </a:solidFill>
                          <a:effectLst/>
                          <a:latin typeface="Calibri" panose="020F0502020204030204" pitchFamily="34" charset="0"/>
                        </a:rPr>
                        <a:t>Al fine di evitare ritardi nei pagamenti e la formazione di debiti pregressi, il responsabile della spesa che adotta provvedimenti che comportano impegni di spesa ha l'obbligo di accertare preventivamente che il programma dei conseguenti pagamenti sia compatibile con i relativi stanziamenti di cassa </a:t>
                      </a:r>
                      <a:r>
                        <a:rPr lang="it-IT" sz="1400" b="0" i="0" u="none" strike="noStrike" dirty="0" smtClean="0">
                          <a:solidFill>
                            <a:srgbClr val="000000"/>
                          </a:solidFill>
                          <a:effectLst/>
                          <a:latin typeface="Calibri" panose="020F0502020204030204" pitchFamily="34" charset="0"/>
                        </a:rPr>
                        <a:t>………..Qualora </a:t>
                      </a:r>
                      <a:r>
                        <a:rPr lang="it-IT" sz="1400" b="0" i="0" u="none" strike="noStrike" dirty="0">
                          <a:solidFill>
                            <a:srgbClr val="000000"/>
                          </a:solidFill>
                          <a:effectLst/>
                          <a:latin typeface="Calibri" panose="020F0502020204030204" pitchFamily="34" charset="0"/>
                        </a:rPr>
                        <a:t>lo stanziamento di cassa, per ragioni sopravvenute, non consenta di far fronte all'obbligo contrattuale, l'amministrazione adotta le opportune iniziative, anche di tipo contabile, amministrativo o contrattuale, per evitare la formazione di debiti pregressi(art.183,comma 7, D.Lgs.267/2000)</a:t>
                      </a:r>
                    </a:p>
                  </a:txBody>
                  <a:tcPr marL="7144" marR="7144" marT="9525" marB="0" anchor="b"/>
                </a:tc>
                <a:extLst>
                  <a:ext uri="{0D108BD9-81ED-4DB2-BD59-A6C34878D82A}">
                    <a16:rowId xmlns:a16="http://schemas.microsoft.com/office/drawing/2014/main" val="663597481"/>
                  </a:ext>
                </a:extLst>
              </a:tr>
              <a:tr h="1368152">
                <a:tc>
                  <a:txBody>
                    <a:bodyPr/>
                    <a:lstStyle/>
                    <a:p>
                      <a:pPr algn="l" fontAlgn="b"/>
                      <a:r>
                        <a:rPr lang="it-IT" sz="1400" b="0" i="0" u="none" strike="noStrike" dirty="0">
                          <a:solidFill>
                            <a:srgbClr val="000000"/>
                          </a:solidFill>
                          <a:effectLst/>
                          <a:latin typeface="Calibri" panose="020F0502020204030204" pitchFamily="34" charset="0"/>
                        </a:rPr>
                        <a:t>All'articolo 9 della legge 24 dicembre 2012, n. 243, sono apportate le seguenti modificazioni: a) al comma 1, le parole: «registrano: a) un saldo non negativo, in termini di competenza e </a:t>
                      </a:r>
                      <a:r>
                        <a:rPr lang="it-IT" sz="1400" b="1" i="1" u="sng" strike="noStrike" dirty="0">
                          <a:solidFill>
                            <a:srgbClr val="000000"/>
                          </a:solidFill>
                          <a:effectLst/>
                          <a:latin typeface="Calibri" panose="020F0502020204030204" pitchFamily="34" charset="0"/>
                        </a:rPr>
                        <a:t>di cassa</a:t>
                      </a:r>
                      <a:r>
                        <a:rPr lang="it-IT" sz="1400" b="0" i="0" u="none" strike="noStrike" dirty="0">
                          <a:solidFill>
                            <a:srgbClr val="000000"/>
                          </a:solidFill>
                          <a:effectLst/>
                          <a:latin typeface="Calibri" panose="020F0502020204030204" pitchFamily="34" charset="0"/>
                        </a:rPr>
                        <a:t>, tra le entrate finali e le spese finali; b) un saldo non negativo, in termini di competenza e di cassa, tra le entrate correnti e le spese correnti, incluse le quote di capitale delle rate di ammortamento dei prestiti» sono sostituite dalle seguenti: «conseguono un saldo non negativo, in termini di competenza, tra le entrate finali e le spese finali, come eventualmente modificato ai sensi dell'articolo 10»(art.1 L.164/2016)</a:t>
                      </a:r>
                    </a:p>
                  </a:txBody>
                  <a:tcPr marL="7144" marR="7144" marT="9525" marB="0" anchor="b"/>
                </a:tc>
                <a:extLst>
                  <a:ext uri="{0D108BD9-81ED-4DB2-BD59-A6C34878D82A}">
                    <a16:rowId xmlns:a16="http://schemas.microsoft.com/office/drawing/2014/main" val="2834885132"/>
                  </a:ext>
                </a:extLst>
              </a:tr>
            </a:tbl>
          </a:graphicData>
        </a:graphic>
      </p:graphicFrame>
    </p:spTree>
    <p:extLst>
      <p:ext uri="{BB962C8B-B14F-4D97-AF65-F5344CB8AC3E}">
        <p14:creationId xmlns:p14="http://schemas.microsoft.com/office/powerpoint/2010/main" val="1758993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Avanzo vincolato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748174151"/>
              </p:ext>
            </p:extLst>
          </p:nvPr>
        </p:nvGraphicFramePr>
        <p:xfrm>
          <a:off x="2135560" y="1268760"/>
          <a:ext cx="7886700" cy="4980940"/>
        </p:xfrm>
        <a:graphic>
          <a:graphicData uri="http://schemas.openxmlformats.org/drawingml/2006/table">
            <a:tbl>
              <a:tblPr firstRow="1" bandRow="1">
                <a:tableStyleId>{7DF18680-E054-41AD-8BC1-D1AEF772440D}</a:tableStyleId>
              </a:tblPr>
              <a:tblGrid>
                <a:gridCol w="3943350">
                  <a:extLst>
                    <a:ext uri="{9D8B030D-6E8A-4147-A177-3AD203B41FA5}">
                      <a16:colId xmlns:a16="http://schemas.microsoft.com/office/drawing/2014/main" val="316055642"/>
                    </a:ext>
                  </a:extLst>
                </a:gridCol>
                <a:gridCol w="3943350">
                  <a:extLst>
                    <a:ext uri="{9D8B030D-6E8A-4147-A177-3AD203B41FA5}">
                      <a16:colId xmlns:a16="http://schemas.microsoft.com/office/drawing/2014/main" val="2237546589"/>
                    </a:ext>
                  </a:extLst>
                </a:gridCol>
              </a:tblGrid>
              <a:tr h="370840">
                <a:tc>
                  <a:txBody>
                    <a:bodyPr/>
                    <a:lstStyle/>
                    <a:p>
                      <a:pPr algn="l" fontAlgn="ctr"/>
                      <a:r>
                        <a:rPr lang="it-IT" sz="2000" u="none" strike="noStrike" dirty="0">
                          <a:effectLst/>
                        </a:rPr>
                        <a:t>Tipologia</a:t>
                      </a:r>
                      <a:endParaRPr lang="it-IT" sz="2000" b="0" i="0" u="none" strike="noStrike" dirty="0">
                        <a:solidFill>
                          <a:srgbClr val="FFFFFF"/>
                        </a:solidFill>
                        <a:effectLst/>
                        <a:latin typeface="Arial" panose="020B0604020202020204" pitchFamily="34" charset="0"/>
                      </a:endParaRPr>
                    </a:p>
                  </a:txBody>
                  <a:tcPr marL="7144" marR="7144" marT="9525" marB="0" anchor="ctr"/>
                </a:tc>
                <a:tc>
                  <a:txBody>
                    <a:bodyPr/>
                    <a:lstStyle/>
                    <a:p>
                      <a:pPr algn="l" fontAlgn="ctr"/>
                      <a:r>
                        <a:rPr lang="it-IT" sz="2000" u="none" strike="noStrike">
                          <a:effectLst/>
                        </a:rPr>
                        <a:t>Natura</a:t>
                      </a:r>
                      <a:endParaRPr lang="it-IT" sz="2000" b="0" i="0" u="none" strike="noStrike">
                        <a:solidFill>
                          <a:srgbClr val="FFFFFF"/>
                        </a:solidFill>
                        <a:effectLst/>
                        <a:latin typeface="Arial" panose="020B0604020202020204" pitchFamily="34" charset="0"/>
                      </a:endParaRPr>
                    </a:p>
                  </a:txBody>
                  <a:tcPr marL="7144" marR="7144" marT="9525" marB="0" anchor="ctr"/>
                </a:tc>
                <a:extLst>
                  <a:ext uri="{0D108BD9-81ED-4DB2-BD59-A6C34878D82A}">
                    <a16:rowId xmlns:a16="http://schemas.microsoft.com/office/drawing/2014/main" val="1107790299"/>
                  </a:ext>
                </a:extLst>
              </a:tr>
              <a:tr h="370840">
                <a:tc>
                  <a:txBody>
                    <a:bodyPr/>
                    <a:lstStyle/>
                    <a:p>
                      <a:pPr algn="l" fontAlgn="ctr"/>
                      <a:r>
                        <a:rPr lang="it-IT" sz="2000" u="none" strike="noStrike">
                          <a:effectLst/>
                        </a:rPr>
                        <a:t>Avanzo vincolato da mutui e trasferimenti destinati ad investimenti</a:t>
                      </a:r>
                      <a:endParaRPr lang="it-IT" sz="2000" b="0" i="0" u="none" strike="noStrike">
                        <a:solidFill>
                          <a:srgbClr val="000000"/>
                        </a:solidFill>
                        <a:effectLst/>
                        <a:latin typeface="Arial" panose="020B0604020202020204" pitchFamily="34" charset="0"/>
                      </a:endParaRPr>
                    </a:p>
                  </a:txBody>
                  <a:tcPr marL="7144" marR="7144" marT="9525" marB="0" anchor="ctr"/>
                </a:tc>
                <a:tc>
                  <a:txBody>
                    <a:bodyPr/>
                    <a:lstStyle/>
                    <a:p>
                      <a:pPr algn="l" fontAlgn="b"/>
                      <a:r>
                        <a:rPr lang="it-IT" sz="2000" u="none" strike="noStrike">
                          <a:effectLst/>
                        </a:rPr>
                        <a:t>FPV di entrata vincolata concernente spese non impegnate entro la fine  dell'esercizio, ovvero impegni cancellati </a:t>
                      </a:r>
                      <a:endParaRPr lang="it-IT" sz="20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225334361"/>
                  </a:ext>
                </a:extLst>
              </a:tr>
              <a:tr h="370840">
                <a:tc>
                  <a:txBody>
                    <a:bodyPr/>
                    <a:lstStyle/>
                    <a:p>
                      <a:pPr algn="l" fontAlgn="b"/>
                      <a:r>
                        <a:rPr lang="it-IT" sz="2000" u="none" strike="noStrike">
                          <a:effectLst/>
                        </a:rPr>
                        <a:t>Avanzo vincolato in forza di trasferimenti</a:t>
                      </a:r>
                      <a:endParaRPr lang="it-IT"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2000" u="none" strike="noStrike">
                          <a:effectLst/>
                        </a:rPr>
                        <a:t>FPV di entrata vincolata concernente spese non impegnate entro la fine  dell'esercizio, ovvero impegni cancellati </a:t>
                      </a:r>
                      <a:endParaRPr lang="it-IT" sz="20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758814471"/>
                  </a:ext>
                </a:extLst>
              </a:tr>
              <a:tr h="370840">
                <a:tc>
                  <a:txBody>
                    <a:bodyPr/>
                    <a:lstStyle/>
                    <a:p>
                      <a:pPr algn="l" fontAlgn="b"/>
                      <a:r>
                        <a:rPr lang="it-IT" sz="2000" u="none" strike="noStrike">
                          <a:effectLst/>
                        </a:rPr>
                        <a:t>Avanzo vincolato per leggi o principi contabili</a:t>
                      </a:r>
                      <a:endParaRPr lang="it-IT"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2000" u="none" strike="noStrike">
                          <a:effectLst/>
                        </a:rPr>
                        <a:t>FPV di entrata vincolata concernente spese non impegnate entro la fine  dell'esercizio, ovvero impegni cancellati </a:t>
                      </a:r>
                      <a:endParaRPr lang="it-IT" sz="20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007155851"/>
                  </a:ext>
                </a:extLst>
              </a:tr>
              <a:tr h="370840">
                <a:tc>
                  <a:txBody>
                    <a:bodyPr/>
                    <a:lstStyle/>
                    <a:p>
                      <a:pPr algn="l" fontAlgn="b"/>
                      <a:r>
                        <a:rPr lang="it-IT" sz="2000" u="none" strike="noStrike">
                          <a:effectLst/>
                        </a:rPr>
                        <a:t>Avanzo vincolato da entrate correnti straordinarie non ricorrenti cui è attribuita specifica destinazione</a:t>
                      </a:r>
                      <a:endParaRPr lang="it-IT"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2000" u="none" strike="noStrike" dirty="0">
                          <a:effectLst/>
                        </a:rPr>
                        <a:t>Vincolo costituito in fase di adozione del bilancio di previsione</a:t>
                      </a:r>
                      <a:endParaRPr lang="it-IT" sz="20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3923389441"/>
                  </a:ext>
                </a:extLst>
              </a:tr>
            </a:tbl>
          </a:graphicData>
        </a:graphic>
      </p:graphicFrame>
    </p:spTree>
    <p:extLst>
      <p:ext uri="{BB962C8B-B14F-4D97-AF65-F5344CB8AC3E}">
        <p14:creationId xmlns:p14="http://schemas.microsoft.com/office/powerpoint/2010/main" val="39859314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Avanzo destinato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704125486"/>
              </p:ext>
            </p:extLst>
          </p:nvPr>
        </p:nvGraphicFramePr>
        <p:xfrm>
          <a:off x="2152650" y="1825625"/>
          <a:ext cx="7886700" cy="4061460"/>
        </p:xfrm>
        <a:graphic>
          <a:graphicData uri="http://schemas.openxmlformats.org/drawingml/2006/table">
            <a:tbl>
              <a:tblPr firstRow="1" bandRow="1">
                <a:tableStyleId>{7DF18680-E054-41AD-8BC1-D1AEF772440D}</a:tableStyleId>
              </a:tblPr>
              <a:tblGrid>
                <a:gridCol w="3943350">
                  <a:extLst>
                    <a:ext uri="{9D8B030D-6E8A-4147-A177-3AD203B41FA5}">
                      <a16:colId xmlns:a16="http://schemas.microsoft.com/office/drawing/2014/main" val="573235125"/>
                    </a:ext>
                  </a:extLst>
                </a:gridCol>
                <a:gridCol w="3943350">
                  <a:extLst>
                    <a:ext uri="{9D8B030D-6E8A-4147-A177-3AD203B41FA5}">
                      <a16:colId xmlns:a16="http://schemas.microsoft.com/office/drawing/2014/main" val="2874302200"/>
                    </a:ext>
                  </a:extLst>
                </a:gridCol>
              </a:tblGrid>
              <a:tr h="370840">
                <a:tc>
                  <a:txBody>
                    <a:bodyPr/>
                    <a:lstStyle/>
                    <a:p>
                      <a:pPr algn="l" fontAlgn="ctr"/>
                      <a:r>
                        <a:rPr lang="it-IT" sz="2400" u="none" strike="noStrike" dirty="0">
                          <a:effectLst/>
                        </a:rPr>
                        <a:t>Tipologia</a:t>
                      </a:r>
                      <a:endParaRPr lang="it-IT" sz="2400" b="0" i="0" u="none" strike="noStrike" dirty="0">
                        <a:solidFill>
                          <a:srgbClr val="FFFFFF"/>
                        </a:solidFill>
                        <a:effectLst/>
                        <a:latin typeface="Arial" panose="020B0604020202020204" pitchFamily="34" charset="0"/>
                      </a:endParaRPr>
                    </a:p>
                  </a:txBody>
                  <a:tcPr marL="7144" marR="7144" marT="9525" marB="0" anchor="ctr"/>
                </a:tc>
                <a:tc>
                  <a:txBody>
                    <a:bodyPr/>
                    <a:lstStyle/>
                    <a:p>
                      <a:pPr algn="l" fontAlgn="ctr"/>
                      <a:r>
                        <a:rPr lang="it-IT" sz="2400" u="none" strike="noStrike">
                          <a:effectLst/>
                        </a:rPr>
                        <a:t>Natura</a:t>
                      </a:r>
                      <a:endParaRPr lang="it-IT" sz="2400" b="0" i="0" u="none" strike="noStrike">
                        <a:solidFill>
                          <a:srgbClr val="FFFFFF"/>
                        </a:solidFill>
                        <a:effectLst/>
                        <a:latin typeface="Arial" panose="020B0604020202020204" pitchFamily="34" charset="0"/>
                      </a:endParaRPr>
                    </a:p>
                  </a:txBody>
                  <a:tcPr marL="7144" marR="7144" marT="9525" marB="0" anchor="ctr"/>
                </a:tc>
                <a:extLst>
                  <a:ext uri="{0D108BD9-81ED-4DB2-BD59-A6C34878D82A}">
                    <a16:rowId xmlns:a16="http://schemas.microsoft.com/office/drawing/2014/main" val="2358516920"/>
                  </a:ext>
                </a:extLst>
              </a:tr>
              <a:tr h="370840">
                <a:tc>
                  <a:txBody>
                    <a:bodyPr/>
                    <a:lstStyle/>
                    <a:p>
                      <a:pPr algn="l" fontAlgn="ctr"/>
                      <a:r>
                        <a:rPr lang="it-IT" sz="2400" u="none" strike="noStrike">
                          <a:effectLst/>
                        </a:rPr>
                        <a:t>Avanzo destinato ad investimenti</a:t>
                      </a:r>
                      <a:endParaRPr lang="it-IT" sz="2400" b="0" i="0" u="none" strike="noStrike">
                        <a:solidFill>
                          <a:srgbClr val="000000"/>
                        </a:solidFill>
                        <a:effectLst/>
                        <a:latin typeface="Arial" panose="020B0604020202020204" pitchFamily="34" charset="0"/>
                      </a:endParaRPr>
                    </a:p>
                  </a:txBody>
                  <a:tcPr marL="7144" marR="7144" marT="9525" marB="0" anchor="ctr"/>
                </a:tc>
                <a:tc>
                  <a:txBody>
                    <a:bodyPr/>
                    <a:lstStyle/>
                    <a:p>
                      <a:pPr algn="l" fontAlgn="b"/>
                      <a:r>
                        <a:rPr lang="it-IT" sz="2400" u="none" strike="noStrike">
                          <a:effectLst/>
                        </a:rPr>
                        <a:t>Entrate da alienazioni patrimoniali </a:t>
                      </a:r>
                      <a:endParaRPr lang="it-IT" sz="24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074871923"/>
                  </a:ext>
                </a:extLst>
              </a:tr>
              <a:tr h="370840">
                <a:tc>
                  <a:txBody>
                    <a:bodyPr/>
                    <a:lstStyle/>
                    <a:p>
                      <a:pPr algn="l" fontAlgn="ctr"/>
                      <a:r>
                        <a:rPr lang="it-IT" sz="2400" u="none" strike="noStrike">
                          <a:effectLst/>
                        </a:rPr>
                        <a:t>Avanzo destinato ad investimenti</a:t>
                      </a:r>
                      <a:endParaRPr lang="it-IT" sz="2400" b="0" i="0" u="none" strike="noStrike">
                        <a:solidFill>
                          <a:srgbClr val="000000"/>
                        </a:solidFill>
                        <a:effectLst/>
                        <a:latin typeface="Arial" panose="020B0604020202020204" pitchFamily="34" charset="0"/>
                      </a:endParaRPr>
                    </a:p>
                  </a:txBody>
                  <a:tcPr marL="7144" marR="7144" marT="9525" marB="0" anchor="ctr"/>
                </a:tc>
                <a:tc>
                  <a:txBody>
                    <a:bodyPr/>
                    <a:lstStyle/>
                    <a:p>
                      <a:pPr algn="l" fontAlgn="b"/>
                      <a:r>
                        <a:rPr lang="it-IT" sz="2400" u="none" strike="noStrike">
                          <a:effectLst/>
                        </a:rPr>
                        <a:t>Proventi da permessi di costruire</a:t>
                      </a:r>
                      <a:endParaRPr lang="it-IT" sz="24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4071837991"/>
                  </a:ext>
                </a:extLst>
              </a:tr>
              <a:tr h="370840">
                <a:tc>
                  <a:txBody>
                    <a:bodyPr/>
                    <a:lstStyle/>
                    <a:p>
                      <a:pPr algn="l" fontAlgn="ctr"/>
                      <a:r>
                        <a:rPr lang="it-IT" sz="2400" u="none" strike="noStrike">
                          <a:effectLst/>
                        </a:rPr>
                        <a:t>Avanzo destinato ad investimenti</a:t>
                      </a:r>
                      <a:endParaRPr lang="it-IT" sz="2400" b="0" i="0" u="none" strike="noStrike">
                        <a:solidFill>
                          <a:srgbClr val="000000"/>
                        </a:solidFill>
                        <a:effectLst/>
                        <a:latin typeface="Arial" panose="020B0604020202020204" pitchFamily="34" charset="0"/>
                      </a:endParaRPr>
                    </a:p>
                  </a:txBody>
                  <a:tcPr marL="7144" marR="7144" marT="9525" marB="0" anchor="ctr"/>
                </a:tc>
                <a:tc>
                  <a:txBody>
                    <a:bodyPr/>
                    <a:lstStyle/>
                    <a:p>
                      <a:pPr algn="l" fontAlgn="b"/>
                      <a:r>
                        <a:rPr lang="it-IT" sz="2400" u="none" strike="noStrike" dirty="0">
                          <a:effectLst/>
                        </a:rPr>
                        <a:t>FPV di entrata destinata, e non vincolata,  ad investimenti, concernente spese non impegnate entro la fine  dell'esercizio, ovvero impegni cancellati</a:t>
                      </a:r>
                      <a:endParaRPr lang="it-IT" sz="24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389865478"/>
                  </a:ext>
                </a:extLst>
              </a:tr>
            </a:tbl>
          </a:graphicData>
        </a:graphic>
      </p:graphicFrame>
    </p:spTree>
    <p:extLst>
      <p:ext uri="{BB962C8B-B14F-4D97-AF65-F5344CB8AC3E}">
        <p14:creationId xmlns:p14="http://schemas.microsoft.com/office/powerpoint/2010/main" val="602430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FONDO ANTICIPAZIONE LIQUIDITA’</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455699169"/>
              </p:ext>
            </p:extLst>
          </p:nvPr>
        </p:nvGraphicFramePr>
        <p:xfrm>
          <a:off x="2063552" y="1268761"/>
          <a:ext cx="7886700" cy="4610735"/>
        </p:xfrm>
        <a:graphic>
          <a:graphicData uri="http://schemas.openxmlformats.org/drawingml/2006/table">
            <a:tbl>
              <a:tblPr firstRow="1" bandRow="1">
                <a:tableStyleId>{7DF18680-E054-41AD-8BC1-D1AEF772440D}</a:tableStyleId>
              </a:tblPr>
              <a:tblGrid>
                <a:gridCol w="7886700">
                  <a:extLst>
                    <a:ext uri="{9D8B030D-6E8A-4147-A177-3AD203B41FA5}">
                      <a16:colId xmlns:a16="http://schemas.microsoft.com/office/drawing/2014/main" val="775620281"/>
                    </a:ext>
                  </a:extLst>
                </a:gridCol>
              </a:tblGrid>
              <a:tr h="370840">
                <a:tc>
                  <a:txBody>
                    <a:bodyPr/>
                    <a:lstStyle/>
                    <a:p>
                      <a:pPr algn="l" fontAlgn="b"/>
                      <a:r>
                        <a:rPr lang="en-US" sz="2000" u="none" strike="noStrike" dirty="0">
                          <a:effectLst/>
                        </a:rPr>
                        <a:t>Art.2 comma 6 D.L. 78/2015</a:t>
                      </a:r>
                      <a:endParaRPr lang="en-US" sz="2000" b="0" i="0" u="none" strike="noStrike" dirty="0">
                        <a:solidFill>
                          <a:srgbClr val="FFFFFF"/>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3555438306"/>
                  </a:ext>
                </a:extLst>
              </a:tr>
              <a:tr h="370840">
                <a:tc>
                  <a:txBody>
                    <a:bodyPr/>
                    <a:lstStyle/>
                    <a:p>
                      <a:pPr algn="l" fontAlgn="b"/>
                      <a:r>
                        <a:rPr lang="it-IT" sz="1800" u="none" strike="noStrike" dirty="0">
                          <a:effectLst/>
                        </a:rPr>
                        <a:t>Gli enti destinatari delle anticipazioni di liquidità a valere sul fondo per assicurare la liquidità per pagamenti dei debiti certi, liquidi ed esigibili di cui all'articolo 1 del decreto-legge 8 aprile 2013, n. 35, convertito, con modificazioni, dalla legge 6 giugno 2013, n. 64, utilizzano la quota accantonata nel risultato di amministrazione a seguito dell'acquisizione delle erogazioni, ai fini dell'accantonamento al fondo crediti di dubbia esigibilità nel risultato di amministrazione. </a:t>
                      </a:r>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794213857"/>
                  </a:ext>
                </a:extLst>
              </a:tr>
              <a:tr h="370840">
                <a:tc>
                  <a:txBody>
                    <a:bodyPr/>
                    <a:lstStyle/>
                    <a:p>
                      <a:pPr algn="l" fontAlgn="b"/>
                      <a:r>
                        <a:rPr lang="it-IT" sz="1800" u="none" strike="noStrike" dirty="0">
                          <a:effectLst/>
                        </a:rPr>
                        <a:t>Corte Conti  Sez. Aut. 33/2015</a:t>
                      </a:r>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4180671294"/>
                  </a:ext>
                </a:extLst>
              </a:tr>
              <a:tr h="370840">
                <a:tc>
                  <a:txBody>
                    <a:bodyPr/>
                    <a:lstStyle/>
                    <a:p>
                      <a:pPr algn="l" fontAlgn="b"/>
                      <a:r>
                        <a:rPr lang="it-IT" sz="1800" u="none" strike="noStrike" dirty="0">
                          <a:effectLst/>
                        </a:rPr>
                        <a:t>Il fondo di sterilizzazione degli effetti delle anticipazioni di liquidità va ridotto, annualmente, in proporzione alla quota capitale rimborsata nell’esercizio</a:t>
                      </a:r>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924594515"/>
                  </a:ext>
                </a:extLst>
              </a:tr>
              <a:tr h="370840">
                <a:tc>
                  <a:txBody>
                    <a:bodyPr/>
                    <a:lstStyle/>
                    <a:p>
                      <a:pPr algn="l" fontAlgn="b"/>
                      <a:r>
                        <a:rPr lang="it-IT" sz="1800" u="none" strike="noStrike" dirty="0">
                          <a:effectLst/>
                        </a:rPr>
                        <a:t>L’impegno contabile per il rimborso dell’anticipazione va imputato ai singoli bilanci degli esercizi successivi in cui vengono a scadenza le obbligazioni giuridiche passive corrispondenti alle rate di ammortamento annuali. La relativa copertura finanziaria va assunta a valere sulle risorse che concorrono all’equilibrio corrente di competenza, individuate ex novo ovvero rese disponibili per effetto di una riduzione strutturale della spesa</a:t>
                      </a:r>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841632055"/>
                  </a:ext>
                </a:extLst>
              </a:tr>
            </a:tbl>
          </a:graphicData>
        </a:graphic>
      </p:graphicFrame>
    </p:spTree>
    <p:extLst>
      <p:ext uri="{BB962C8B-B14F-4D97-AF65-F5344CB8AC3E}">
        <p14:creationId xmlns:p14="http://schemas.microsoft.com/office/powerpoint/2010/main" val="3529341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Disavanzo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16177733"/>
              </p:ext>
            </p:extLst>
          </p:nvPr>
        </p:nvGraphicFramePr>
        <p:xfrm>
          <a:off x="2069059" y="1452988"/>
          <a:ext cx="7886700" cy="4666615"/>
        </p:xfrm>
        <a:graphic>
          <a:graphicData uri="http://schemas.openxmlformats.org/drawingml/2006/table">
            <a:tbl>
              <a:tblPr firstRow="1" bandRow="1">
                <a:tableStyleId>{7DF18680-E054-41AD-8BC1-D1AEF772440D}</a:tableStyleId>
              </a:tblPr>
              <a:tblGrid>
                <a:gridCol w="1314450">
                  <a:extLst>
                    <a:ext uri="{9D8B030D-6E8A-4147-A177-3AD203B41FA5}">
                      <a16:colId xmlns:a16="http://schemas.microsoft.com/office/drawing/2014/main" val="3867643731"/>
                    </a:ext>
                  </a:extLst>
                </a:gridCol>
                <a:gridCol w="1314450">
                  <a:extLst>
                    <a:ext uri="{9D8B030D-6E8A-4147-A177-3AD203B41FA5}">
                      <a16:colId xmlns:a16="http://schemas.microsoft.com/office/drawing/2014/main" val="3767577164"/>
                    </a:ext>
                  </a:extLst>
                </a:gridCol>
                <a:gridCol w="1314450">
                  <a:extLst>
                    <a:ext uri="{9D8B030D-6E8A-4147-A177-3AD203B41FA5}">
                      <a16:colId xmlns:a16="http://schemas.microsoft.com/office/drawing/2014/main" val="1746270480"/>
                    </a:ext>
                  </a:extLst>
                </a:gridCol>
                <a:gridCol w="1314450">
                  <a:extLst>
                    <a:ext uri="{9D8B030D-6E8A-4147-A177-3AD203B41FA5}">
                      <a16:colId xmlns:a16="http://schemas.microsoft.com/office/drawing/2014/main" val="1999393939"/>
                    </a:ext>
                  </a:extLst>
                </a:gridCol>
                <a:gridCol w="1314450">
                  <a:extLst>
                    <a:ext uri="{9D8B030D-6E8A-4147-A177-3AD203B41FA5}">
                      <a16:colId xmlns:a16="http://schemas.microsoft.com/office/drawing/2014/main" val="1550231316"/>
                    </a:ext>
                  </a:extLst>
                </a:gridCol>
                <a:gridCol w="1314450">
                  <a:extLst>
                    <a:ext uri="{9D8B030D-6E8A-4147-A177-3AD203B41FA5}">
                      <a16:colId xmlns:a16="http://schemas.microsoft.com/office/drawing/2014/main" val="4039858163"/>
                    </a:ext>
                  </a:extLst>
                </a:gridCol>
              </a:tblGrid>
              <a:tr h="370840">
                <a:tc>
                  <a:txBody>
                    <a:bodyPr/>
                    <a:lstStyle/>
                    <a:p>
                      <a:pPr algn="just" fontAlgn="ctr"/>
                      <a:r>
                        <a:rPr lang="it-IT" sz="1600" u="none" strike="noStrike" dirty="0">
                          <a:effectLst/>
                        </a:rPr>
                        <a:t>Tipologia</a:t>
                      </a:r>
                      <a:endParaRPr lang="it-IT" sz="1600" b="0" i="0" u="none" strike="noStrike" dirty="0">
                        <a:solidFill>
                          <a:srgbClr val="FFFFFF"/>
                        </a:solidFill>
                        <a:effectLst/>
                        <a:latin typeface="Arial" panose="020B0604020202020204" pitchFamily="34" charset="0"/>
                      </a:endParaRPr>
                    </a:p>
                  </a:txBody>
                  <a:tcPr marL="7144" marR="7144" marT="9525" marB="0" anchor="ctr"/>
                </a:tc>
                <a:tc>
                  <a:txBody>
                    <a:bodyPr/>
                    <a:lstStyle/>
                    <a:p>
                      <a:pPr algn="ctr" fontAlgn="ctr"/>
                      <a:r>
                        <a:rPr lang="it-IT" sz="1600" u="none" strike="noStrike">
                          <a:effectLst/>
                        </a:rPr>
                        <a:t>Fattispecie</a:t>
                      </a:r>
                      <a:endParaRPr lang="it-IT" sz="1600" b="0" i="0" u="none" strike="noStrike">
                        <a:solidFill>
                          <a:srgbClr val="FFFFFF"/>
                        </a:solidFill>
                        <a:effectLst/>
                        <a:latin typeface="Calibri" panose="020F0502020204030204" pitchFamily="34" charset="0"/>
                      </a:endParaRPr>
                    </a:p>
                  </a:txBody>
                  <a:tcPr marL="7144" marR="7144" marT="9525" marB="0" anchor="ctr"/>
                </a:tc>
                <a:tc>
                  <a:txBody>
                    <a:bodyPr/>
                    <a:lstStyle/>
                    <a:p>
                      <a:pPr algn="ctr" fontAlgn="ctr"/>
                      <a:r>
                        <a:rPr lang="it-IT" sz="1600" u="none" strike="noStrike" dirty="0">
                          <a:effectLst/>
                        </a:rPr>
                        <a:t>Copertura</a:t>
                      </a:r>
                      <a:endParaRPr lang="it-IT" sz="1600" b="0" i="0" u="none" strike="noStrike" dirty="0">
                        <a:solidFill>
                          <a:srgbClr val="FFFFFF"/>
                        </a:solidFill>
                        <a:effectLst/>
                        <a:latin typeface="Calibri" panose="020F0502020204030204" pitchFamily="34" charset="0"/>
                      </a:endParaRPr>
                    </a:p>
                  </a:txBody>
                  <a:tcPr marL="7144" marR="7144" marT="9525" marB="0" anchor="ctr"/>
                </a:tc>
                <a:tc>
                  <a:txBody>
                    <a:bodyPr/>
                    <a:lstStyle/>
                    <a:p>
                      <a:pPr algn="ctr" fontAlgn="ctr"/>
                      <a:r>
                        <a:rPr lang="it-IT" sz="1600" u="none" strike="noStrike" dirty="0">
                          <a:effectLst/>
                        </a:rPr>
                        <a:t>Norme</a:t>
                      </a:r>
                      <a:endParaRPr lang="it-IT" sz="1600" b="0" i="0" u="none" strike="noStrike" dirty="0">
                        <a:solidFill>
                          <a:srgbClr val="FFFFFF"/>
                        </a:solidFill>
                        <a:effectLst/>
                        <a:latin typeface="Calibri" panose="020F0502020204030204" pitchFamily="34" charset="0"/>
                      </a:endParaRPr>
                    </a:p>
                  </a:txBody>
                  <a:tcPr marL="7144" marR="7144" marT="9525" marB="0" anchor="ctr"/>
                </a:tc>
                <a:tc>
                  <a:txBody>
                    <a:bodyPr/>
                    <a:lstStyle/>
                    <a:p>
                      <a:pPr algn="ctr" fontAlgn="ctr"/>
                      <a:r>
                        <a:rPr lang="it-IT" sz="1600" u="none" strike="noStrike">
                          <a:effectLst/>
                        </a:rPr>
                        <a:t>Adempimenti</a:t>
                      </a:r>
                      <a:endParaRPr lang="it-IT" sz="1600" b="0" i="0" u="none" strike="noStrike">
                        <a:solidFill>
                          <a:srgbClr val="FFFFFF"/>
                        </a:solidFill>
                        <a:effectLst/>
                        <a:latin typeface="Calibri" panose="020F0502020204030204" pitchFamily="34" charset="0"/>
                      </a:endParaRPr>
                    </a:p>
                  </a:txBody>
                  <a:tcPr marL="7144" marR="7144" marT="9525" marB="0" anchor="ctr"/>
                </a:tc>
                <a:tc>
                  <a:txBody>
                    <a:bodyPr/>
                    <a:lstStyle/>
                    <a:p>
                      <a:pPr algn="ctr" fontAlgn="ctr"/>
                      <a:r>
                        <a:rPr lang="it-IT" sz="1600" u="none" strike="noStrike">
                          <a:effectLst/>
                        </a:rPr>
                        <a:t>Ripiano</a:t>
                      </a:r>
                      <a:endParaRPr lang="it-IT" sz="1600" b="0" i="0" u="none" strike="noStrike">
                        <a:solidFill>
                          <a:srgbClr val="FFFFFF"/>
                        </a:solidFill>
                        <a:effectLst/>
                        <a:latin typeface="Calibri" panose="020F0502020204030204" pitchFamily="34" charset="0"/>
                      </a:endParaRPr>
                    </a:p>
                  </a:txBody>
                  <a:tcPr marL="7144" marR="7144" marT="9525" marB="0" anchor="ctr"/>
                </a:tc>
                <a:extLst>
                  <a:ext uri="{0D108BD9-81ED-4DB2-BD59-A6C34878D82A}">
                    <a16:rowId xmlns:a16="http://schemas.microsoft.com/office/drawing/2014/main" val="665362265"/>
                  </a:ext>
                </a:extLst>
              </a:tr>
              <a:tr h="370840">
                <a:tc>
                  <a:txBody>
                    <a:bodyPr/>
                    <a:lstStyle/>
                    <a:p>
                      <a:pPr algn="l" fontAlgn="ctr"/>
                      <a:r>
                        <a:rPr lang="it-IT" sz="1400" u="none" strike="noStrike" dirty="0">
                          <a:effectLst/>
                        </a:rPr>
                        <a:t>disavanzo da </a:t>
                      </a:r>
                      <a:r>
                        <a:rPr lang="it-IT" sz="1400" u="none" strike="noStrike" dirty="0" err="1">
                          <a:effectLst/>
                        </a:rPr>
                        <a:t>riaccertamento</a:t>
                      </a:r>
                      <a:r>
                        <a:rPr lang="it-IT" sz="1400" u="none" strike="noStrike" dirty="0">
                          <a:effectLst/>
                        </a:rPr>
                        <a:t> straordinario</a:t>
                      </a:r>
                      <a:endParaRPr lang="it-IT" sz="1400" b="0" i="0" u="none" strike="noStrike" dirty="0">
                        <a:solidFill>
                          <a:srgbClr val="000000"/>
                        </a:solidFill>
                        <a:effectLst/>
                        <a:latin typeface="Calibri" panose="020F0502020204030204" pitchFamily="34" charset="0"/>
                      </a:endParaRPr>
                    </a:p>
                  </a:txBody>
                  <a:tcPr marL="7144" marR="7144" marT="9525" marB="0" anchor="ctr"/>
                </a:tc>
                <a:tc>
                  <a:txBody>
                    <a:bodyPr/>
                    <a:lstStyle/>
                    <a:p>
                      <a:pPr algn="l" fontAlgn="b"/>
                      <a:r>
                        <a:rPr lang="it-IT" sz="1400" u="none" strike="noStrike" dirty="0">
                          <a:effectLst/>
                        </a:rPr>
                        <a:t>saldo negativo dal </a:t>
                      </a:r>
                      <a:r>
                        <a:rPr lang="it-IT" sz="1400" u="none" strike="noStrike" dirty="0" err="1">
                          <a:effectLst/>
                        </a:rPr>
                        <a:t>riaccertamento</a:t>
                      </a:r>
                      <a:r>
                        <a:rPr lang="it-IT" sz="1400" u="none" strike="noStrike" dirty="0">
                          <a:effectLst/>
                        </a:rPr>
                        <a:t> dei residui</a:t>
                      </a:r>
                      <a:endParaRPr lang="it-IT" sz="14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r>
                        <a:rPr lang="it-IT" sz="1400" u="none" strike="noStrike">
                          <a:effectLst/>
                        </a:rPr>
                        <a:t>Ripiano con quote annuali  sino a trenta anni decorrenti dal 2015</a:t>
                      </a:r>
                      <a:endParaRPr lang="it-IT" sz="14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400" u="none" strike="noStrike" dirty="0">
                          <a:effectLst/>
                        </a:rPr>
                        <a:t>art.2 dm MEF 02/04/2015</a:t>
                      </a:r>
                      <a:endParaRPr lang="it-IT" sz="14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400" u="none" strike="noStrike">
                          <a:effectLst/>
                        </a:rPr>
                        <a:t>Piano di rientro del disavanzo asseverato dall'organo di revisione</a:t>
                      </a:r>
                      <a:endParaRPr lang="it-IT" sz="1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u="none" strike="noStrike">
                          <a:effectLst/>
                        </a:rPr>
                        <a:t>Possibilità di utilizzare i proventi da alienazioni patrimoniali</a:t>
                      </a:r>
                      <a:endParaRPr lang="it-IT" sz="14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202295456"/>
                  </a:ext>
                </a:extLst>
              </a:tr>
              <a:tr h="370840">
                <a:tc>
                  <a:txBody>
                    <a:bodyPr/>
                    <a:lstStyle/>
                    <a:p>
                      <a:pPr algn="l" fontAlgn="b"/>
                      <a:r>
                        <a:rPr lang="it-IT" sz="1400" u="none" strike="noStrike">
                          <a:effectLst/>
                        </a:rPr>
                        <a:t>disavanzo tecnico</a:t>
                      </a:r>
                      <a:endParaRPr lang="it-IT" sz="1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u="none" strike="noStrike">
                          <a:effectLst/>
                        </a:rPr>
                        <a:t>esercizi in cui la somma  del fpv e dei residui attivi reimputati è inferiore ai residui passivi reimputati</a:t>
                      </a:r>
                      <a:endParaRPr lang="it-IT" sz="1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u="none" strike="noStrike">
                          <a:effectLst/>
                        </a:rPr>
                        <a:t>Medesimo esercizio con risorse di bilancio o bilancio con squilibrio ammesso per pari importo</a:t>
                      </a:r>
                      <a:endParaRPr lang="it-IT" sz="1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en-US" sz="1400" u="none" strike="noStrike">
                          <a:effectLst/>
                        </a:rPr>
                        <a:t>art. 3 comma 13 D.Lgs. 118/2011 art. 162 D.Lgs. 267/2000</a:t>
                      </a:r>
                      <a:endParaRPr lang="en-US" sz="1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endParaRPr lang="it-IT" sz="1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u="none" strike="noStrike">
                          <a:effectLst/>
                        </a:rPr>
                        <a:t>Risorse correnti</a:t>
                      </a:r>
                      <a:endParaRPr lang="it-IT" sz="14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4000693319"/>
                  </a:ext>
                </a:extLst>
              </a:tr>
              <a:tr h="370840">
                <a:tc>
                  <a:txBody>
                    <a:bodyPr/>
                    <a:lstStyle/>
                    <a:p>
                      <a:pPr algn="l" fontAlgn="b"/>
                      <a:r>
                        <a:rPr lang="it-IT" sz="1400" u="none" strike="noStrike">
                          <a:effectLst/>
                        </a:rPr>
                        <a:t>disavanzo di amministrazione</a:t>
                      </a:r>
                      <a:endParaRPr lang="it-IT" sz="1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u="none" strike="noStrike">
                          <a:effectLst/>
                        </a:rPr>
                        <a:t>pari al fondo di cassa aumentato dei residui attivi e diminuito dei residui passivi, al netto del fpv parte spesa</a:t>
                      </a:r>
                      <a:endParaRPr lang="it-IT" sz="1400" b="0" i="0" u="none" strike="noStrike">
                        <a:solidFill>
                          <a:srgbClr val="000000"/>
                        </a:solidFill>
                        <a:effectLst/>
                        <a:latin typeface="Tahoma" panose="020B0604030504040204" pitchFamily="34" charset="0"/>
                      </a:endParaRPr>
                    </a:p>
                  </a:txBody>
                  <a:tcPr marL="7144" marR="7144" marT="9525" marB="0" anchor="b"/>
                </a:tc>
                <a:tc>
                  <a:txBody>
                    <a:bodyPr/>
                    <a:lstStyle/>
                    <a:p>
                      <a:pPr algn="ctr" fontAlgn="b"/>
                      <a:r>
                        <a:rPr lang="it-IT" sz="1400" u="none" strike="noStrike">
                          <a:effectLst/>
                        </a:rPr>
                        <a:t>Il termine più lungo tra il triennio comprendente l'esercizio in corso ed i rimanenti anni della consiliatura</a:t>
                      </a:r>
                      <a:endParaRPr lang="it-IT" sz="1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u="none" strike="noStrike">
                          <a:effectLst/>
                        </a:rPr>
                        <a:t>artt.188 E 193 d.Lgs. 267/2000</a:t>
                      </a:r>
                      <a:endParaRPr lang="it-IT" sz="1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u="none" strike="noStrike" dirty="0">
                          <a:effectLst/>
                        </a:rPr>
                        <a:t>Piano di rientro del disavanzo asseverato dall'organo di revisione</a:t>
                      </a:r>
                      <a:endParaRPr lang="it-IT" sz="14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400" u="none" strike="noStrike" dirty="0">
                          <a:effectLst/>
                        </a:rPr>
                        <a:t>Possibilità di utilizzare i proventi da alienazioni patrimoniali per il disavanzo di parte capitale</a:t>
                      </a:r>
                      <a:endParaRPr lang="it-IT" sz="14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474403337"/>
                  </a:ext>
                </a:extLst>
              </a:tr>
            </a:tbl>
          </a:graphicData>
        </a:graphic>
      </p:graphicFrame>
    </p:spTree>
    <p:extLst>
      <p:ext uri="{BB962C8B-B14F-4D97-AF65-F5344CB8AC3E}">
        <p14:creationId xmlns:p14="http://schemas.microsoft.com/office/powerpoint/2010/main" val="2091554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Disavanzo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556302167"/>
              </p:ext>
            </p:extLst>
          </p:nvPr>
        </p:nvGraphicFramePr>
        <p:xfrm>
          <a:off x="2152650" y="1825627"/>
          <a:ext cx="7886700" cy="3686175"/>
        </p:xfrm>
        <a:graphic>
          <a:graphicData uri="http://schemas.openxmlformats.org/drawingml/2006/table">
            <a:tbl>
              <a:tblPr firstRow="1" bandRow="1">
                <a:tableStyleId>{7DF18680-E054-41AD-8BC1-D1AEF772440D}</a:tableStyleId>
              </a:tblPr>
              <a:tblGrid>
                <a:gridCol w="1971675">
                  <a:extLst>
                    <a:ext uri="{9D8B030D-6E8A-4147-A177-3AD203B41FA5}">
                      <a16:colId xmlns:a16="http://schemas.microsoft.com/office/drawing/2014/main" val="1148465714"/>
                    </a:ext>
                  </a:extLst>
                </a:gridCol>
                <a:gridCol w="1971675">
                  <a:extLst>
                    <a:ext uri="{9D8B030D-6E8A-4147-A177-3AD203B41FA5}">
                      <a16:colId xmlns:a16="http://schemas.microsoft.com/office/drawing/2014/main" val="3201060736"/>
                    </a:ext>
                  </a:extLst>
                </a:gridCol>
                <a:gridCol w="1971675">
                  <a:extLst>
                    <a:ext uri="{9D8B030D-6E8A-4147-A177-3AD203B41FA5}">
                      <a16:colId xmlns:a16="http://schemas.microsoft.com/office/drawing/2014/main" val="874306655"/>
                    </a:ext>
                  </a:extLst>
                </a:gridCol>
                <a:gridCol w="1971675">
                  <a:extLst>
                    <a:ext uri="{9D8B030D-6E8A-4147-A177-3AD203B41FA5}">
                      <a16:colId xmlns:a16="http://schemas.microsoft.com/office/drawing/2014/main" val="1109697705"/>
                    </a:ext>
                  </a:extLst>
                </a:gridCol>
              </a:tblGrid>
              <a:tr h="370840">
                <a:tc>
                  <a:txBody>
                    <a:bodyPr/>
                    <a:lstStyle/>
                    <a:p>
                      <a:pPr algn="ctr" fontAlgn="ctr"/>
                      <a:r>
                        <a:rPr lang="it-IT" sz="2400" u="none" strike="noStrike" dirty="0" err="1">
                          <a:effectLst/>
                        </a:rPr>
                        <a:t>RlLEVAZIONE</a:t>
                      </a:r>
                      <a:r>
                        <a:rPr lang="it-IT" sz="2400" u="none" strike="noStrike" dirty="0">
                          <a:effectLst/>
                        </a:rPr>
                        <a:t> DISAVANZO</a:t>
                      </a:r>
                      <a:endParaRPr lang="it-IT" sz="2400" b="0" i="0" u="none" strike="noStrike" dirty="0">
                        <a:solidFill>
                          <a:srgbClr val="FFFFFF"/>
                        </a:solidFill>
                        <a:effectLst/>
                        <a:latin typeface="Calibri" panose="020F0502020204030204" pitchFamily="34" charset="0"/>
                      </a:endParaRPr>
                    </a:p>
                  </a:txBody>
                  <a:tcPr marL="7144" marR="7144" marT="9525" marB="0" anchor="ctr"/>
                </a:tc>
                <a:tc>
                  <a:txBody>
                    <a:bodyPr/>
                    <a:lstStyle/>
                    <a:p>
                      <a:pPr algn="ctr" fontAlgn="ctr"/>
                      <a:r>
                        <a:rPr lang="it-IT" sz="2400" u="none" strike="noStrike" dirty="0">
                          <a:effectLst/>
                        </a:rPr>
                        <a:t>MODALITA' RIPIANO</a:t>
                      </a:r>
                      <a:endParaRPr lang="it-IT" sz="2400" b="0" i="0" u="none" strike="noStrike" dirty="0">
                        <a:solidFill>
                          <a:srgbClr val="FFFFFF"/>
                        </a:solidFill>
                        <a:effectLst/>
                        <a:latin typeface="Calibri" panose="020F0502020204030204" pitchFamily="34" charset="0"/>
                      </a:endParaRPr>
                    </a:p>
                  </a:txBody>
                  <a:tcPr marL="7144" marR="7144" marT="9525" marB="0" anchor="ctr"/>
                </a:tc>
                <a:tc>
                  <a:txBody>
                    <a:bodyPr/>
                    <a:lstStyle/>
                    <a:p>
                      <a:pPr algn="ctr" fontAlgn="ctr"/>
                      <a:r>
                        <a:rPr lang="it-IT" sz="2400" u="none" strike="noStrike">
                          <a:effectLst/>
                        </a:rPr>
                        <a:t>NORME</a:t>
                      </a:r>
                      <a:endParaRPr lang="it-IT" sz="2400" b="0" i="0" u="none" strike="noStrike">
                        <a:solidFill>
                          <a:srgbClr val="FFFFFF"/>
                        </a:solidFill>
                        <a:effectLst/>
                        <a:latin typeface="Calibri" panose="020F0502020204030204" pitchFamily="34" charset="0"/>
                      </a:endParaRPr>
                    </a:p>
                  </a:txBody>
                  <a:tcPr marL="7144" marR="7144" marT="9525" marB="0" anchor="ctr"/>
                </a:tc>
                <a:tc>
                  <a:txBody>
                    <a:bodyPr/>
                    <a:lstStyle/>
                    <a:p>
                      <a:pPr algn="ctr" fontAlgn="ctr"/>
                      <a:r>
                        <a:rPr lang="it-IT" sz="2400" u="none" strike="noStrike">
                          <a:effectLst/>
                        </a:rPr>
                        <a:t>SANZIONI</a:t>
                      </a:r>
                      <a:endParaRPr lang="it-IT" sz="2400" b="0" i="0" u="none" strike="noStrike">
                        <a:solidFill>
                          <a:srgbClr val="FFFFFF"/>
                        </a:solidFill>
                        <a:effectLst/>
                        <a:latin typeface="Calibri" panose="020F0502020204030204" pitchFamily="34" charset="0"/>
                      </a:endParaRPr>
                    </a:p>
                  </a:txBody>
                  <a:tcPr marL="7144" marR="7144" marT="9525" marB="0" anchor="ctr"/>
                </a:tc>
                <a:extLst>
                  <a:ext uri="{0D108BD9-81ED-4DB2-BD59-A6C34878D82A}">
                    <a16:rowId xmlns:a16="http://schemas.microsoft.com/office/drawing/2014/main" val="1987096366"/>
                  </a:ext>
                </a:extLst>
              </a:tr>
              <a:tr h="370840">
                <a:tc>
                  <a:txBody>
                    <a:bodyPr/>
                    <a:lstStyle/>
                    <a:p>
                      <a:pPr algn="l" fontAlgn="b"/>
                      <a:r>
                        <a:rPr lang="it-IT" sz="2400" u="none" strike="noStrike">
                          <a:effectLst/>
                        </a:rPr>
                        <a:t>Mancata copertura quota annua</a:t>
                      </a:r>
                      <a:endParaRPr lang="it-IT" sz="24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2400" u="none" strike="noStrike">
                          <a:effectLst/>
                        </a:rPr>
                        <a:t>Ripiano nel bilancio dell'esercizio successivo</a:t>
                      </a:r>
                      <a:endParaRPr lang="it-IT" sz="24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2400" u="none" strike="noStrike">
                          <a:effectLst/>
                        </a:rPr>
                        <a:t>art.4 dm MEF 02/04/2015</a:t>
                      </a:r>
                      <a:endParaRPr lang="it-IT" sz="2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2400" u="none" strike="noStrike">
                          <a:effectLst/>
                        </a:rPr>
                        <a:t>Nelle more ammesse solo spese dovute per legge</a:t>
                      </a:r>
                      <a:endParaRPr lang="it-IT" sz="24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572247752"/>
                  </a:ext>
                </a:extLst>
              </a:tr>
              <a:tr h="370840">
                <a:tc>
                  <a:txBody>
                    <a:bodyPr/>
                    <a:lstStyle/>
                    <a:p>
                      <a:pPr algn="l" fontAlgn="b"/>
                      <a:r>
                        <a:rPr lang="it-IT" sz="2400" u="none" strike="noStrike">
                          <a:effectLst/>
                        </a:rPr>
                        <a:t>Disavanzo rilevato in fase di esercizio provvisorio</a:t>
                      </a:r>
                      <a:endParaRPr lang="it-IT" sz="24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2400" u="none" strike="noStrike">
                          <a:effectLst/>
                        </a:rPr>
                        <a:t>Tempestiva adozione del bilancio di previsione</a:t>
                      </a:r>
                      <a:endParaRPr lang="it-IT" sz="24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2400" u="none" strike="noStrike">
                          <a:effectLst/>
                        </a:rPr>
                        <a:t>art. 188 D.Lgs. 267/2000</a:t>
                      </a:r>
                      <a:endParaRPr lang="it-IT" sz="24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2400" u="none" strike="noStrike" dirty="0">
                          <a:effectLst/>
                        </a:rPr>
                        <a:t>Nelle more ammesse solo spese dovute per legge</a:t>
                      </a:r>
                      <a:endParaRPr lang="it-IT" sz="24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3534985788"/>
                  </a:ext>
                </a:extLst>
              </a:tr>
            </a:tbl>
          </a:graphicData>
        </a:graphic>
      </p:graphicFrame>
    </p:spTree>
    <p:extLst>
      <p:ext uri="{BB962C8B-B14F-4D97-AF65-F5344CB8AC3E}">
        <p14:creationId xmlns:p14="http://schemas.microsoft.com/office/powerpoint/2010/main" val="34032828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Saldo obiettivi pareggio di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129319191"/>
              </p:ext>
            </p:extLst>
          </p:nvPr>
        </p:nvGraphicFramePr>
        <p:xfrm>
          <a:off x="1981200" y="1600200"/>
          <a:ext cx="8229600" cy="4607560"/>
        </p:xfrm>
        <a:graphic>
          <a:graphicData uri="http://schemas.openxmlformats.org/drawingml/2006/table">
            <a:tbl>
              <a:tblPr firstRow="1" bandRow="1">
                <a:tableStyleId>{7DF18680-E054-41AD-8BC1-D1AEF772440D}</a:tableStyleId>
              </a:tblPr>
              <a:tblGrid>
                <a:gridCol w="8229600">
                  <a:extLst>
                    <a:ext uri="{9D8B030D-6E8A-4147-A177-3AD203B41FA5}">
                      <a16:colId xmlns:a16="http://schemas.microsoft.com/office/drawing/2014/main" val="20000"/>
                    </a:ext>
                  </a:extLst>
                </a:gridCol>
              </a:tblGrid>
              <a:tr h="370840">
                <a:tc>
                  <a:txBody>
                    <a:bodyPr/>
                    <a:lstStyle/>
                    <a:p>
                      <a:r>
                        <a:rPr lang="it-IT" dirty="0" smtClean="0"/>
                        <a:t>Evoluzione interpretativa</a:t>
                      </a:r>
                      <a:endParaRPr lang="it-IT" dirty="0"/>
                    </a:p>
                  </a:txBody>
                  <a:tcPr/>
                </a:tc>
                <a:extLst>
                  <a:ext uri="{0D108BD9-81ED-4DB2-BD59-A6C34878D82A}">
                    <a16:rowId xmlns:a16="http://schemas.microsoft.com/office/drawing/2014/main" val="10000"/>
                  </a:ext>
                </a:extLst>
              </a:tr>
              <a:tr h="370840">
                <a:tc>
                  <a:txBody>
                    <a:bodyPr/>
                    <a:lstStyle/>
                    <a:p>
                      <a:r>
                        <a:rPr lang="it-IT" sz="2000" dirty="0" smtClean="0"/>
                        <a:t>L’avanzo di amministrazione e il Fondo pluriennale vincolato non possono essere limitati nel loro utilizzo. “l’avanzo di amministrazione rimane nella disponibilità dell’ente che lo realizza” e “non può essere oggetto di prelievo forzoso” attraverso i vincoli del pareggio di bilancio (Corte </a:t>
                      </a:r>
                      <a:r>
                        <a:rPr lang="it-IT" sz="2000" dirty="0" err="1" smtClean="0"/>
                        <a:t>Cost</a:t>
                      </a:r>
                      <a:r>
                        <a:rPr lang="it-IT" sz="2000" dirty="0" smtClean="0"/>
                        <a:t>. sentenza 247/2017)</a:t>
                      </a:r>
                      <a:endParaRPr lang="it-IT" sz="2000" dirty="0"/>
                    </a:p>
                  </a:txBody>
                  <a:tcPr/>
                </a:tc>
                <a:extLst>
                  <a:ext uri="{0D108BD9-81ED-4DB2-BD59-A6C34878D82A}">
                    <a16:rowId xmlns:a16="http://schemas.microsoft.com/office/drawing/2014/main" val="10001"/>
                  </a:ext>
                </a:extLst>
              </a:tr>
              <a:tr h="370840">
                <a:tc>
                  <a:txBody>
                    <a:bodyPr/>
                    <a:lstStyle/>
                    <a:p>
                      <a:r>
                        <a:rPr lang="it-IT" sz="2000" dirty="0" smtClean="0"/>
                        <a:t>Illegittimo il comma 466 dell’articolo 1 della legge 11 dicembre 2016, n. 232, nella parte in cui stabilisce che dal 2020, ai fini della determinazione dell’equilibrio del bilancio, le spese vincolate nei precedenti esercizi devono trovare finanziamento nelle sole entrate di competenza (Corte </a:t>
                      </a:r>
                      <a:r>
                        <a:rPr lang="it-IT" sz="2000" dirty="0" err="1" smtClean="0"/>
                        <a:t>Cost</a:t>
                      </a:r>
                      <a:r>
                        <a:rPr lang="it-IT" sz="2000" dirty="0" smtClean="0"/>
                        <a:t>. sentenza 101/2018)</a:t>
                      </a:r>
                      <a:endParaRPr lang="it-IT" sz="2000" dirty="0"/>
                    </a:p>
                  </a:txBody>
                  <a:tcPr/>
                </a:tc>
                <a:extLst>
                  <a:ext uri="{0D108BD9-81ED-4DB2-BD59-A6C34878D82A}">
                    <a16:rowId xmlns:a16="http://schemas.microsoft.com/office/drawing/2014/main" val="10002"/>
                  </a:ext>
                </a:extLst>
              </a:tr>
              <a:tr h="370840">
                <a:tc>
                  <a:txBody>
                    <a:bodyPr/>
                    <a:lstStyle/>
                    <a:p>
                      <a:r>
                        <a:rPr lang="it-IT" sz="2000" dirty="0" smtClean="0"/>
                        <a:t>Si può utilizzare il risultato di amministrazione per investimenti, nel rispetto delle sole disposizioni previste dal decreto legislativo 23 giugno 2011, n. 118 (circolare MEF 03/2018)</a:t>
                      </a:r>
                      <a:endParaRPr lang="it-IT" sz="20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650071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Saldo obiettivi pareggio di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925320959"/>
              </p:ext>
            </p:extLst>
          </p:nvPr>
        </p:nvGraphicFramePr>
        <p:xfrm>
          <a:off x="1991544" y="1556793"/>
          <a:ext cx="7992888" cy="4121785"/>
        </p:xfrm>
        <a:graphic>
          <a:graphicData uri="http://schemas.openxmlformats.org/drawingml/2006/table">
            <a:tbl>
              <a:tblPr firstRow="1" bandRow="1">
                <a:tableStyleId>{7DF18680-E054-41AD-8BC1-D1AEF772440D}</a:tableStyleId>
              </a:tblPr>
              <a:tblGrid>
                <a:gridCol w="3178696">
                  <a:extLst>
                    <a:ext uri="{9D8B030D-6E8A-4147-A177-3AD203B41FA5}">
                      <a16:colId xmlns:a16="http://schemas.microsoft.com/office/drawing/2014/main" val="20000"/>
                    </a:ext>
                  </a:extLst>
                </a:gridCol>
                <a:gridCol w="2581944">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370840">
                <a:tc gridSpan="3">
                  <a:txBody>
                    <a:bodyPr/>
                    <a:lstStyle/>
                    <a:p>
                      <a:pPr algn="ctr" fontAlgn="b"/>
                      <a:r>
                        <a:rPr lang="it-IT" sz="1100" u="none" strike="noStrike" dirty="0">
                          <a:effectLst/>
                        </a:rPr>
                        <a:t> </a:t>
                      </a:r>
                      <a:r>
                        <a:rPr lang="it-IT" sz="1800" u="none" strike="noStrike" dirty="0">
                          <a:effectLst/>
                        </a:rPr>
                        <a:t>RILEVANZA AI FINI DEL PAREGGIO DI BILANCIO </a:t>
                      </a:r>
                      <a:endParaRPr lang="it-IT" sz="1800" b="0" i="0" u="none" strike="noStrike" dirty="0">
                        <a:solidFill>
                          <a:srgbClr val="FFFFFF"/>
                        </a:solidFill>
                        <a:effectLst/>
                        <a:latin typeface="Calibri"/>
                      </a:endParaRPr>
                    </a:p>
                  </a:txBody>
                  <a:tcPr marL="9525" marR="9525" marT="9525" marB="0" anchor="b"/>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205224">
                <a:tc>
                  <a:txBody>
                    <a:bodyPr/>
                    <a:lstStyle/>
                    <a:p>
                      <a:pPr algn="l" fontAlgn="b"/>
                      <a:r>
                        <a:rPr lang="it-IT" sz="1400" u="none" strike="noStrike">
                          <a:effectLst/>
                        </a:rPr>
                        <a:t>ENTRATE</a:t>
                      </a:r>
                      <a:endParaRPr lang="it-IT" sz="1400" b="0" i="0" u="none" strike="noStrike">
                        <a:solidFill>
                          <a:srgbClr val="000000"/>
                        </a:solidFill>
                        <a:effectLst/>
                        <a:latin typeface="Calibri"/>
                      </a:endParaRPr>
                    </a:p>
                  </a:txBody>
                  <a:tcPr marL="9525" marR="9525" marT="9525" marB="0" anchor="b"/>
                </a:tc>
                <a:tc>
                  <a:txBody>
                    <a:bodyPr/>
                    <a:lstStyle/>
                    <a:p>
                      <a:pPr algn="ctr" fontAlgn="b"/>
                      <a:r>
                        <a:rPr lang="it-IT" sz="1400" u="none" strike="noStrike" dirty="0">
                          <a:effectLst/>
                        </a:rPr>
                        <a:t> SI </a:t>
                      </a:r>
                      <a:endParaRPr lang="it-IT" sz="1400" b="0" i="0" u="none" strike="noStrike" dirty="0">
                        <a:solidFill>
                          <a:srgbClr val="000000"/>
                        </a:solidFill>
                        <a:effectLst/>
                        <a:latin typeface="Calibri"/>
                      </a:endParaRPr>
                    </a:p>
                  </a:txBody>
                  <a:tcPr marL="9525" marR="9525" marT="9525" marB="0" anchor="b"/>
                </a:tc>
                <a:tc>
                  <a:txBody>
                    <a:bodyPr/>
                    <a:lstStyle/>
                    <a:p>
                      <a:pPr algn="ctr" fontAlgn="b"/>
                      <a:r>
                        <a:rPr lang="it-IT" sz="1400" u="none" strike="noStrike" dirty="0">
                          <a:effectLst/>
                        </a:rPr>
                        <a:t> NO </a:t>
                      </a:r>
                      <a:endParaRPr lang="it-IT"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216024">
                <a:tc>
                  <a:txBody>
                    <a:bodyPr/>
                    <a:lstStyle/>
                    <a:p>
                      <a:pPr algn="l" fontAlgn="b"/>
                      <a:r>
                        <a:rPr lang="it-IT" sz="1400" u="none" strike="noStrike">
                          <a:effectLst/>
                        </a:rPr>
                        <a:t>FPV  CORRENTE</a:t>
                      </a:r>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u="none" strike="noStrike">
                          <a:effectLst/>
                        </a:rPr>
                        <a:t>                                     1.382.215,57 </a:t>
                      </a:r>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216024">
                <a:tc>
                  <a:txBody>
                    <a:bodyPr/>
                    <a:lstStyle/>
                    <a:p>
                      <a:pPr algn="l" fontAlgn="b"/>
                      <a:r>
                        <a:rPr lang="it-IT" sz="1400" u="none" strike="noStrike">
                          <a:effectLst/>
                        </a:rPr>
                        <a:t>FPV  CAPITALE (NO INDEBITAMENTO)</a:t>
                      </a:r>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u="none" strike="noStrike">
                          <a:effectLst/>
                        </a:rPr>
                        <a:t>                                     1.131.491,66 </a:t>
                      </a:r>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216024">
                <a:tc>
                  <a:txBody>
                    <a:bodyPr/>
                    <a:lstStyle/>
                    <a:p>
                      <a:pPr algn="l" fontAlgn="b"/>
                      <a:r>
                        <a:rPr lang="it-IT" sz="1400" u="none" strike="noStrike">
                          <a:effectLst/>
                        </a:rPr>
                        <a:t>FPV  CAPITALE (DA INDEBITAMENTO)</a:t>
                      </a:r>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dirty="0">
                          <a:effectLst/>
                        </a:rPr>
                        <a:t>                                        157.495,15 </a:t>
                      </a:r>
                      <a:endParaRPr lang="it-IT"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216024">
                <a:tc>
                  <a:txBody>
                    <a:bodyPr/>
                    <a:lstStyle/>
                    <a:p>
                      <a:pPr algn="l" fontAlgn="b"/>
                      <a:r>
                        <a:rPr lang="it-IT" sz="1400" u="none" strike="noStrike">
                          <a:effectLst/>
                        </a:rPr>
                        <a:t>AVANZO PARTE CORRENTE</a:t>
                      </a:r>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u="none" strike="noStrike">
                          <a:effectLst/>
                        </a:rPr>
                        <a:t>                                         975.915,07 </a:t>
                      </a:r>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216024">
                <a:tc>
                  <a:txBody>
                    <a:bodyPr/>
                    <a:lstStyle/>
                    <a:p>
                      <a:pPr algn="l" fontAlgn="b"/>
                      <a:r>
                        <a:rPr lang="it-IT" sz="1400" u="none" strike="noStrike" dirty="0">
                          <a:effectLst/>
                        </a:rPr>
                        <a:t>AVANZO PARTE CAPITALE (DA INDEBITAMENTO)</a:t>
                      </a:r>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dirty="0">
                          <a:effectLst/>
                        </a:rPr>
                        <a:t>                                        893.682,35 </a:t>
                      </a:r>
                      <a:endParaRPr lang="it-IT"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216024">
                <a:tc>
                  <a:txBody>
                    <a:bodyPr/>
                    <a:lstStyle/>
                    <a:p>
                      <a:pPr algn="l" fontAlgn="b"/>
                      <a:r>
                        <a:rPr lang="it-IT" sz="1400" u="none" strike="noStrike">
                          <a:effectLst/>
                        </a:rPr>
                        <a:t>AVANZO PARTE CAPITALE (NO INDEBITAMENTO)</a:t>
                      </a:r>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u="none" strike="noStrike">
                          <a:effectLst/>
                        </a:rPr>
                        <a:t>                                     3.963.597,23 </a:t>
                      </a:r>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r h="216024">
                <a:tc>
                  <a:txBody>
                    <a:bodyPr/>
                    <a:lstStyle/>
                    <a:p>
                      <a:pPr algn="l" fontAlgn="b"/>
                      <a:r>
                        <a:rPr lang="it-IT" sz="1400" u="none" strike="noStrike">
                          <a:effectLst/>
                        </a:rPr>
                        <a:t>TITOLO 1</a:t>
                      </a:r>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u="none" strike="noStrike">
                          <a:effectLst/>
                        </a:rPr>
                        <a:t>                                   19.800.757,25 </a:t>
                      </a:r>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216024">
                <a:tc>
                  <a:txBody>
                    <a:bodyPr/>
                    <a:lstStyle/>
                    <a:p>
                      <a:pPr algn="l" fontAlgn="b"/>
                      <a:r>
                        <a:rPr lang="it-IT" sz="1400" u="none" strike="noStrike">
                          <a:effectLst/>
                        </a:rPr>
                        <a:t>TITOLO 2</a:t>
                      </a:r>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u="none" strike="noStrike" dirty="0">
                          <a:effectLst/>
                        </a:rPr>
                        <a:t>                                   14.748.443,75 </a:t>
                      </a:r>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9"/>
                  </a:ext>
                </a:extLst>
              </a:tr>
              <a:tr h="216024">
                <a:tc>
                  <a:txBody>
                    <a:bodyPr/>
                    <a:lstStyle/>
                    <a:p>
                      <a:pPr algn="l" fontAlgn="b"/>
                      <a:r>
                        <a:rPr lang="it-IT" sz="1400" u="none" strike="noStrike">
                          <a:effectLst/>
                        </a:rPr>
                        <a:t>TITOLO 3</a:t>
                      </a:r>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u="none" strike="noStrike">
                          <a:effectLst/>
                        </a:rPr>
                        <a:t>                                     2.241.013,12 </a:t>
                      </a:r>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0"/>
                  </a:ext>
                </a:extLst>
              </a:tr>
              <a:tr h="216024">
                <a:tc>
                  <a:txBody>
                    <a:bodyPr/>
                    <a:lstStyle/>
                    <a:p>
                      <a:pPr algn="l" fontAlgn="b"/>
                      <a:r>
                        <a:rPr lang="it-IT" sz="1400" u="none" strike="noStrike">
                          <a:effectLst/>
                        </a:rPr>
                        <a:t>TITOLO 4</a:t>
                      </a:r>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u="none" strike="noStrike">
                          <a:effectLst/>
                        </a:rPr>
                        <a:t>                                   20.932.024,39 </a:t>
                      </a:r>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1"/>
                  </a:ext>
                </a:extLst>
              </a:tr>
              <a:tr h="216024">
                <a:tc>
                  <a:txBody>
                    <a:bodyPr/>
                    <a:lstStyle/>
                    <a:p>
                      <a:pPr algn="l" fontAlgn="b"/>
                      <a:r>
                        <a:rPr lang="it-IT" sz="1400" u="none" strike="noStrike">
                          <a:effectLst/>
                        </a:rPr>
                        <a:t>TITOLO 5</a:t>
                      </a:r>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dirty="0">
                          <a:effectLst/>
                        </a:rPr>
                        <a:t>0,00</a:t>
                      </a:r>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2"/>
                  </a:ext>
                </a:extLst>
              </a:tr>
              <a:tr h="216024">
                <a:tc>
                  <a:txBody>
                    <a:bodyPr/>
                    <a:lstStyle/>
                    <a:p>
                      <a:pPr algn="l" fontAlgn="b"/>
                      <a:r>
                        <a:rPr lang="it-IT" sz="1400" u="none" strike="noStrike">
                          <a:effectLst/>
                        </a:rPr>
                        <a:t>TOTALE ENTRATE</a:t>
                      </a:r>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u="none" strike="noStrike">
                          <a:effectLst/>
                        </a:rPr>
                        <a:t>                                   65.175.458,04 </a:t>
                      </a:r>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dirty="0">
                          <a:effectLst/>
                        </a:rPr>
                        <a:t>                                    1.051.177,50 </a:t>
                      </a:r>
                      <a:endParaRPr lang="it-IT"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942227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Saldo obiettivi pareggio di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947110923"/>
              </p:ext>
            </p:extLst>
          </p:nvPr>
        </p:nvGraphicFramePr>
        <p:xfrm>
          <a:off x="1981200" y="1378456"/>
          <a:ext cx="8229600" cy="4306570"/>
        </p:xfrm>
        <a:graphic>
          <a:graphicData uri="http://schemas.openxmlformats.org/drawingml/2006/table">
            <a:tbl>
              <a:tblPr firstRow="1" bandRow="1">
                <a:tableStyleId>{7DF18680-E054-41AD-8BC1-D1AEF772440D}</a:tableStyleId>
              </a:tblPr>
              <a:tblGrid>
                <a:gridCol w="3826768">
                  <a:extLst>
                    <a:ext uri="{9D8B030D-6E8A-4147-A177-3AD203B41FA5}">
                      <a16:colId xmlns:a16="http://schemas.microsoft.com/office/drawing/2014/main" val="20000"/>
                    </a:ext>
                  </a:extLst>
                </a:gridCol>
                <a:gridCol w="1659632">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gridSpan="3">
                  <a:txBody>
                    <a:bodyPr/>
                    <a:lstStyle/>
                    <a:p>
                      <a:pPr algn="ctr" fontAlgn="b"/>
                      <a:r>
                        <a:rPr lang="it-IT" sz="1100" b="0" i="0" u="none" strike="noStrike" dirty="0">
                          <a:solidFill>
                            <a:srgbClr val="FFFFFF"/>
                          </a:solidFill>
                          <a:effectLst/>
                          <a:latin typeface="Calibri"/>
                        </a:rPr>
                        <a:t> RILEVANZA AI FINI DEL PAREGGIO DI BILANCIO </a:t>
                      </a:r>
                    </a:p>
                  </a:txBody>
                  <a:tcPr marL="9525" marR="9525" marT="9525" marB="0" anchor="b"/>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233824">
                <a:tc>
                  <a:txBody>
                    <a:bodyPr/>
                    <a:lstStyle/>
                    <a:p>
                      <a:pPr algn="l" fontAlgn="b"/>
                      <a:r>
                        <a:rPr lang="it-IT" sz="1800" b="0" i="0" u="none" strike="noStrike">
                          <a:solidFill>
                            <a:srgbClr val="000000"/>
                          </a:solidFill>
                          <a:effectLst/>
                          <a:latin typeface="Calibri"/>
                        </a:rPr>
                        <a:t>SPESE</a:t>
                      </a:r>
                    </a:p>
                  </a:txBody>
                  <a:tcPr marL="9525" marR="9525" marT="9525" marB="0" anchor="b"/>
                </a:tc>
                <a:tc>
                  <a:txBody>
                    <a:bodyPr/>
                    <a:lstStyle/>
                    <a:p>
                      <a:pPr algn="ctr" fontAlgn="b"/>
                      <a:r>
                        <a:rPr lang="it-IT" sz="1800" b="0" i="0" u="none" strike="noStrike" dirty="0">
                          <a:solidFill>
                            <a:srgbClr val="000000"/>
                          </a:solidFill>
                          <a:effectLst/>
                          <a:latin typeface="Calibri"/>
                        </a:rPr>
                        <a:t> SI </a:t>
                      </a:r>
                    </a:p>
                  </a:txBody>
                  <a:tcPr marL="9525" marR="9525" marT="9525" marB="0" anchor="b"/>
                </a:tc>
                <a:tc>
                  <a:txBody>
                    <a:bodyPr/>
                    <a:lstStyle/>
                    <a:p>
                      <a:pPr algn="ctr" fontAlgn="b"/>
                      <a:r>
                        <a:rPr lang="it-IT" sz="1800" b="0" i="0" u="none" strike="noStrike" dirty="0">
                          <a:solidFill>
                            <a:srgbClr val="000000"/>
                          </a:solidFill>
                          <a:effectLst/>
                          <a:latin typeface="Calibri"/>
                        </a:rPr>
                        <a:t> NO </a:t>
                      </a:r>
                    </a:p>
                  </a:txBody>
                  <a:tcPr marL="9525" marR="9525" marT="9525" marB="0" anchor="b"/>
                </a:tc>
                <a:extLst>
                  <a:ext uri="{0D108BD9-81ED-4DB2-BD59-A6C34878D82A}">
                    <a16:rowId xmlns:a16="http://schemas.microsoft.com/office/drawing/2014/main" val="10001"/>
                  </a:ext>
                </a:extLst>
              </a:tr>
              <a:tr h="216024">
                <a:tc>
                  <a:txBody>
                    <a:bodyPr/>
                    <a:lstStyle/>
                    <a:p>
                      <a:pPr algn="l" fontAlgn="b"/>
                      <a:r>
                        <a:rPr lang="it-IT" sz="1800" b="0" i="0" u="none" strike="noStrike">
                          <a:solidFill>
                            <a:srgbClr val="000000"/>
                          </a:solidFill>
                          <a:effectLst/>
                          <a:latin typeface="Calibri"/>
                        </a:rPr>
                        <a:t>TITOLO 1 (NO FPV) AL NETTO DEL FCDE</a:t>
                      </a:r>
                    </a:p>
                  </a:txBody>
                  <a:tcPr marL="9525" marR="9525" marT="9525" marB="0" anchor="b"/>
                </a:tc>
                <a:tc>
                  <a:txBody>
                    <a:bodyPr/>
                    <a:lstStyle/>
                    <a:p>
                      <a:pPr algn="r" fontAlgn="b"/>
                      <a:r>
                        <a:rPr lang="it-IT" sz="1800" b="0" i="0" u="none" strike="noStrike">
                          <a:solidFill>
                            <a:srgbClr val="000000"/>
                          </a:solidFill>
                          <a:effectLst/>
                          <a:latin typeface="Calibri"/>
                        </a:rPr>
                        <a:t>35.432.472,66</a:t>
                      </a:r>
                    </a:p>
                  </a:txBody>
                  <a:tcPr marL="9525" marR="9525" marT="9525" marB="0" anchor="b"/>
                </a:tc>
                <a:tc>
                  <a:txBody>
                    <a:bodyPr/>
                    <a:lstStyle/>
                    <a:p>
                      <a:pPr algn="l" fontAlgn="b"/>
                      <a:endParaRPr lang="it-IT"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216024">
                <a:tc>
                  <a:txBody>
                    <a:bodyPr/>
                    <a:lstStyle/>
                    <a:p>
                      <a:pPr algn="l" fontAlgn="b"/>
                      <a:r>
                        <a:rPr lang="it-IT" sz="1800" b="0" i="0" u="none" strike="noStrike">
                          <a:solidFill>
                            <a:srgbClr val="000000"/>
                          </a:solidFill>
                          <a:effectLst/>
                          <a:latin typeface="Calibri"/>
                        </a:rPr>
                        <a:t>FCDE</a:t>
                      </a:r>
                    </a:p>
                  </a:txBody>
                  <a:tcPr marL="9525" marR="9525" marT="9525" marB="0" anchor="b"/>
                </a:tc>
                <a:tc>
                  <a:txBody>
                    <a:bodyPr/>
                    <a:lstStyle/>
                    <a:p>
                      <a:pPr algn="l" fontAlgn="b"/>
                      <a:endParaRPr lang="it-IT" sz="1800" b="0" i="0" u="none" strike="noStrike" dirty="0">
                        <a:solidFill>
                          <a:srgbClr val="000000"/>
                        </a:solidFill>
                        <a:effectLst/>
                        <a:latin typeface="Calibri"/>
                      </a:endParaRPr>
                    </a:p>
                  </a:txBody>
                  <a:tcPr marL="9525" marR="9525" marT="9525" marB="0" anchor="b"/>
                </a:tc>
                <a:tc>
                  <a:txBody>
                    <a:bodyPr/>
                    <a:lstStyle/>
                    <a:p>
                      <a:pPr algn="r" fontAlgn="b"/>
                      <a:r>
                        <a:rPr lang="it-IT" sz="1800" b="0" i="0" u="none" strike="noStrike" dirty="0">
                          <a:solidFill>
                            <a:srgbClr val="000000"/>
                          </a:solidFill>
                          <a:effectLst/>
                          <a:latin typeface="Calibri"/>
                        </a:rPr>
                        <a:t>                                    1.843.196,99 </a:t>
                      </a:r>
                    </a:p>
                  </a:txBody>
                  <a:tcPr marL="9525" marR="9525" marT="9525" marB="0" anchor="b"/>
                </a:tc>
                <a:extLst>
                  <a:ext uri="{0D108BD9-81ED-4DB2-BD59-A6C34878D82A}">
                    <a16:rowId xmlns:a16="http://schemas.microsoft.com/office/drawing/2014/main" val="10003"/>
                  </a:ext>
                </a:extLst>
              </a:tr>
              <a:tr h="216024">
                <a:tc>
                  <a:txBody>
                    <a:bodyPr/>
                    <a:lstStyle/>
                    <a:p>
                      <a:pPr algn="l" fontAlgn="b"/>
                      <a:r>
                        <a:rPr lang="it-IT" sz="1800" b="0" i="0" u="none" strike="noStrike">
                          <a:solidFill>
                            <a:srgbClr val="000000"/>
                          </a:solidFill>
                          <a:effectLst/>
                          <a:latin typeface="Calibri"/>
                        </a:rPr>
                        <a:t>TITOLO 1 (DA FPV) </a:t>
                      </a:r>
                    </a:p>
                  </a:txBody>
                  <a:tcPr marL="9525" marR="9525" marT="9525" marB="0" anchor="b"/>
                </a:tc>
                <a:tc>
                  <a:txBody>
                    <a:bodyPr/>
                    <a:lstStyle/>
                    <a:p>
                      <a:pPr algn="r" fontAlgn="b"/>
                      <a:r>
                        <a:rPr lang="it-IT" sz="1800" b="0" i="0" u="none" strike="noStrike">
                          <a:solidFill>
                            <a:srgbClr val="000000"/>
                          </a:solidFill>
                          <a:effectLst/>
                          <a:latin typeface="Calibri"/>
                        </a:rPr>
                        <a:t>1.382.215,57</a:t>
                      </a:r>
                    </a:p>
                  </a:txBody>
                  <a:tcPr marL="9525" marR="9525" marT="9525" marB="0" anchor="b"/>
                </a:tc>
                <a:tc>
                  <a:txBody>
                    <a:bodyPr/>
                    <a:lstStyle/>
                    <a:p>
                      <a:pPr algn="l" fontAlgn="b"/>
                      <a:endParaRPr lang="it-IT"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216024">
                <a:tc>
                  <a:txBody>
                    <a:bodyPr/>
                    <a:lstStyle/>
                    <a:p>
                      <a:pPr algn="l" fontAlgn="b"/>
                      <a:r>
                        <a:rPr lang="it-IT" sz="1800" b="0" i="0" u="none" strike="noStrike">
                          <a:solidFill>
                            <a:srgbClr val="000000"/>
                          </a:solidFill>
                          <a:effectLst/>
                          <a:latin typeface="Calibri"/>
                        </a:rPr>
                        <a:t>TITOLO 2 (NO FPV)</a:t>
                      </a:r>
                    </a:p>
                  </a:txBody>
                  <a:tcPr marL="9525" marR="9525" marT="9525" marB="0" anchor="b"/>
                </a:tc>
                <a:tc>
                  <a:txBody>
                    <a:bodyPr/>
                    <a:lstStyle/>
                    <a:p>
                      <a:pPr algn="r" fontAlgn="b"/>
                      <a:r>
                        <a:rPr lang="it-IT" sz="1800" b="0" i="0" u="none" strike="noStrike" dirty="0">
                          <a:solidFill>
                            <a:srgbClr val="000000"/>
                          </a:solidFill>
                          <a:effectLst/>
                          <a:latin typeface="Calibri"/>
                        </a:rPr>
                        <a:t>26.098.430,51</a:t>
                      </a:r>
                    </a:p>
                  </a:txBody>
                  <a:tcPr marL="9525" marR="9525" marT="9525" marB="0" anchor="b"/>
                </a:tc>
                <a:tc>
                  <a:txBody>
                    <a:bodyPr/>
                    <a:lstStyle/>
                    <a:p>
                      <a:pPr algn="l" fontAlgn="b"/>
                      <a:endParaRPr lang="it-IT"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216024">
                <a:tc>
                  <a:txBody>
                    <a:bodyPr/>
                    <a:lstStyle/>
                    <a:p>
                      <a:pPr algn="l" fontAlgn="b"/>
                      <a:r>
                        <a:rPr lang="it-IT" sz="1800" b="0" i="0" u="none" strike="noStrike" dirty="0">
                          <a:solidFill>
                            <a:srgbClr val="000000"/>
                          </a:solidFill>
                          <a:effectLst/>
                          <a:latin typeface="Calibri"/>
                        </a:rPr>
                        <a:t>TITOLO 2 (DA FPV NO INDEBITAMENTO)</a:t>
                      </a:r>
                    </a:p>
                  </a:txBody>
                  <a:tcPr marL="9525" marR="9525" marT="9525" marB="0" anchor="b"/>
                </a:tc>
                <a:tc>
                  <a:txBody>
                    <a:bodyPr/>
                    <a:lstStyle/>
                    <a:p>
                      <a:pPr algn="r" fontAlgn="b"/>
                      <a:r>
                        <a:rPr lang="it-IT" sz="1800" b="0" i="0" u="none" strike="noStrike">
                          <a:solidFill>
                            <a:srgbClr val="000000"/>
                          </a:solidFill>
                          <a:effectLst/>
                          <a:latin typeface="Calibri"/>
                        </a:rPr>
                        <a:t>1.131.491,66</a:t>
                      </a:r>
                    </a:p>
                  </a:txBody>
                  <a:tcPr marL="9525" marR="9525" marT="9525" marB="0" anchor="b"/>
                </a:tc>
                <a:tc>
                  <a:txBody>
                    <a:bodyPr/>
                    <a:lstStyle/>
                    <a:p>
                      <a:pPr algn="l" fontAlgn="b"/>
                      <a:endParaRPr lang="it-IT"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278378">
                <a:tc>
                  <a:txBody>
                    <a:bodyPr/>
                    <a:lstStyle/>
                    <a:p>
                      <a:pPr algn="l" fontAlgn="b"/>
                      <a:r>
                        <a:rPr lang="it-IT" sz="1800" b="0" i="0" u="none" strike="noStrike">
                          <a:solidFill>
                            <a:srgbClr val="000000"/>
                          </a:solidFill>
                          <a:effectLst/>
                          <a:latin typeface="Calibri"/>
                        </a:rPr>
                        <a:t>TITOLO 2 (DA FPV  INDEBITAMENTO)</a:t>
                      </a:r>
                    </a:p>
                  </a:txBody>
                  <a:tcPr marL="9525" marR="9525" marT="9525" marB="0" anchor="b"/>
                </a:tc>
                <a:tc>
                  <a:txBody>
                    <a:bodyPr/>
                    <a:lstStyle/>
                    <a:p>
                      <a:pPr algn="l" fontAlgn="b"/>
                      <a:endParaRPr lang="it-IT" sz="1800" b="0" i="0" u="none" strike="noStrike">
                        <a:solidFill>
                          <a:srgbClr val="000000"/>
                        </a:solidFill>
                        <a:effectLst/>
                        <a:latin typeface="Calibri"/>
                      </a:endParaRPr>
                    </a:p>
                  </a:txBody>
                  <a:tcPr marL="9525" marR="9525" marT="9525" marB="0" anchor="b"/>
                </a:tc>
                <a:tc>
                  <a:txBody>
                    <a:bodyPr/>
                    <a:lstStyle/>
                    <a:p>
                      <a:pPr algn="r" fontAlgn="b"/>
                      <a:r>
                        <a:rPr lang="it-IT" sz="1800" b="0" i="0" u="none" strike="noStrike" dirty="0">
                          <a:solidFill>
                            <a:srgbClr val="000000"/>
                          </a:solidFill>
                          <a:effectLst/>
                          <a:latin typeface="Calibri"/>
                        </a:rPr>
                        <a:t>                                        157.495,15 </a:t>
                      </a:r>
                    </a:p>
                  </a:txBody>
                  <a:tcPr marL="9525" marR="9525" marT="9525" marB="0" anchor="b"/>
                </a:tc>
                <a:extLst>
                  <a:ext uri="{0D108BD9-81ED-4DB2-BD59-A6C34878D82A}">
                    <a16:rowId xmlns:a16="http://schemas.microsoft.com/office/drawing/2014/main" val="10007"/>
                  </a:ext>
                </a:extLst>
              </a:tr>
              <a:tr h="216024">
                <a:tc>
                  <a:txBody>
                    <a:bodyPr/>
                    <a:lstStyle/>
                    <a:p>
                      <a:pPr algn="l" fontAlgn="b"/>
                      <a:r>
                        <a:rPr lang="it-IT" sz="1800" b="0" i="0" u="none" strike="noStrike">
                          <a:solidFill>
                            <a:srgbClr val="000000"/>
                          </a:solidFill>
                          <a:effectLst/>
                          <a:latin typeface="Calibri"/>
                        </a:rPr>
                        <a:t>TITOLO 3</a:t>
                      </a:r>
                    </a:p>
                  </a:txBody>
                  <a:tcPr marL="9525" marR="9525" marT="9525" marB="0" anchor="b"/>
                </a:tc>
                <a:tc>
                  <a:txBody>
                    <a:bodyPr/>
                    <a:lstStyle/>
                    <a:p>
                      <a:pPr algn="r" fontAlgn="b"/>
                      <a:r>
                        <a:rPr lang="it-IT" sz="1800" b="0" i="0" u="none" strike="noStrike">
                          <a:solidFill>
                            <a:srgbClr val="000000"/>
                          </a:solidFill>
                          <a:effectLst/>
                          <a:latin typeface="Calibri"/>
                        </a:rPr>
                        <a:t>0,00</a:t>
                      </a:r>
                    </a:p>
                  </a:txBody>
                  <a:tcPr marL="9525" marR="9525" marT="9525" marB="0" anchor="b"/>
                </a:tc>
                <a:tc>
                  <a:txBody>
                    <a:bodyPr/>
                    <a:lstStyle/>
                    <a:p>
                      <a:pPr algn="l" fontAlgn="b"/>
                      <a:endParaRPr lang="it-IT"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216024">
                <a:tc>
                  <a:txBody>
                    <a:bodyPr/>
                    <a:lstStyle/>
                    <a:p>
                      <a:pPr algn="l" fontAlgn="b"/>
                      <a:r>
                        <a:rPr lang="it-IT" sz="1800" b="0" i="0" u="none" strike="noStrike">
                          <a:solidFill>
                            <a:srgbClr val="000000"/>
                          </a:solidFill>
                          <a:effectLst/>
                          <a:latin typeface="Calibri"/>
                        </a:rPr>
                        <a:t>TOTALE SPESE</a:t>
                      </a:r>
                    </a:p>
                  </a:txBody>
                  <a:tcPr marL="9525" marR="9525" marT="9525" marB="0" anchor="b"/>
                </a:tc>
                <a:tc>
                  <a:txBody>
                    <a:bodyPr/>
                    <a:lstStyle/>
                    <a:p>
                      <a:pPr algn="r" fontAlgn="b"/>
                      <a:r>
                        <a:rPr lang="it-IT" sz="1800" b="0" i="0" u="none" strike="noStrike" dirty="0">
                          <a:solidFill>
                            <a:srgbClr val="000000"/>
                          </a:solidFill>
                          <a:effectLst/>
                          <a:latin typeface="Calibri"/>
                        </a:rPr>
                        <a:t>                                   64.044.610,40 </a:t>
                      </a:r>
                    </a:p>
                  </a:txBody>
                  <a:tcPr marL="9525" marR="9525" marT="9525" marB="0" anchor="b"/>
                </a:tc>
                <a:tc>
                  <a:txBody>
                    <a:bodyPr/>
                    <a:lstStyle/>
                    <a:p>
                      <a:pPr algn="r" fontAlgn="b"/>
                      <a:r>
                        <a:rPr lang="it-IT" sz="1800" b="0" i="0" u="none" strike="noStrike" dirty="0">
                          <a:solidFill>
                            <a:srgbClr val="000000"/>
                          </a:solidFill>
                          <a:effectLst/>
                          <a:latin typeface="Calibri"/>
                        </a:rPr>
                        <a:t>                                    2.000.692,14 </a:t>
                      </a:r>
                    </a:p>
                  </a:txBody>
                  <a:tcPr marL="9525" marR="9525" marT="9525" marB="0" anchor="b"/>
                </a:tc>
                <a:extLst>
                  <a:ext uri="{0D108BD9-81ED-4DB2-BD59-A6C34878D82A}">
                    <a16:rowId xmlns:a16="http://schemas.microsoft.com/office/drawing/2014/main" val="10009"/>
                  </a:ext>
                </a:extLst>
              </a:tr>
              <a:tr h="144016">
                <a:tc>
                  <a:txBody>
                    <a:bodyPr/>
                    <a:lstStyle/>
                    <a:p>
                      <a:pPr algn="l" fontAlgn="b"/>
                      <a:r>
                        <a:rPr lang="it-IT" sz="1800" b="0" i="0" u="none" strike="noStrike" dirty="0">
                          <a:solidFill>
                            <a:srgbClr val="000000"/>
                          </a:solidFill>
                          <a:effectLst/>
                          <a:latin typeface="Calibri"/>
                        </a:rPr>
                        <a:t>SALDO</a:t>
                      </a:r>
                    </a:p>
                  </a:txBody>
                  <a:tcPr marL="9525" marR="9525" marT="9525" marB="0" anchor="b"/>
                </a:tc>
                <a:tc>
                  <a:txBody>
                    <a:bodyPr/>
                    <a:lstStyle/>
                    <a:p>
                      <a:pPr algn="r" fontAlgn="b"/>
                      <a:r>
                        <a:rPr lang="it-IT" sz="1800" b="0" i="0" u="none" strike="noStrike" dirty="0">
                          <a:solidFill>
                            <a:srgbClr val="000000"/>
                          </a:solidFill>
                          <a:effectLst/>
                          <a:latin typeface="Calibri"/>
                        </a:rPr>
                        <a:t>                                     1.130.847,64 </a:t>
                      </a:r>
                    </a:p>
                  </a:txBody>
                  <a:tcPr marL="9525" marR="9525" marT="9525" marB="0" anchor="b"/>
                </a:tc>
                <a:tc>
                  <a:txBody>
                    <a:bodyPr/>
                    <a:lstStyle/>
                    <a:p>
                      <a:endParaRPr lang="it-IT" sz="18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8789644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Fondo pluriennale vincolato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163724218"/>
              </p:ext>
            </p:extLst>
          </p:nvPr>
        </p:nvGraphicFramePr>
        <p:xfrm>
          <a:off x="2126673" y="1690689"/>
          <a:ext cx="7886700" cy="4485005"/>
        </p:xfrm>
        <a:graphic>
          <a:graphicData uri="http://schemas.openxmlformats.org/drawingml/2006/table">
            <a:tbl>
              <a:tblPr firstRow="1" bandRow="1">
                <a:tableStyleId>{7DF18680-E054-41AD-8BC1-D1AEF772440D}</a:tableStyleId>
              </a:tblPr>
              <a:tblGrid>
                <a:gridCol w="2628900">
                  <a:extLst>
                    <a:ext uri="{9D8B030D-6E8A-4147-A177-3AD203B41FA5}">
                      <a16:colId xmlns:a16="http://schemas.microsoft.com/office/drawing/2014/main" val="1959919772"/>
                    </a:ext>
                  </a:extLst>
                </a:gridCol>
                <a:gridCol w="2628900">
                  <a:extLst>
                    <a:ext uri="{9D8B030D-6E8A-4147-A177-3AD203B41FA5}">
                      <a16:colId xmlns:a16="http://schemas.microsoft.com/office/drawing/2014/main" val="2134208637"/>
                    </a:ext>
                  </a:extLst>
                </a:gridCol>
                <a:gridCol w="2628900">
                  <a:extLst>
                    <a:ext uri="{9D8B030D-6E8A-4147-A177-3AD203B41FA5}">
                      <a16:colId xmlns:a16="http://schemas.microsoft.com/office/drawing/2014/main" val="1442800948"/>
                    </a:ext>
                  </a:extLst>
                </a:gridCol>
              </a:tblGrid>
              <a:tr h="370840">
                <a:tc>
                  <a:txBody>
                    <a:bodyPr/>
                    <a:lstStyle/>
                    <a:p>
                      <a:pPr algn="l" fontAlgn="b"/>
                      <a:r>
                        <a:rPr lang="it-IT" sz="1100" u="none" strike="noStrike" dirty="0">
                          <a:effectLst/>
                        </a:rPr>
                        <a:t>Tipologia </a:t>
                      </a:r>
                      <a:r>
                        <a:rPr lang="it-IT" sz="1100" u="none" strike="noStrike" dirty="0" smtClean="0">
                          <a:effectLst/>
                        </a:rPr>
                        <a:t>impegno di spesa</a:t>
                      </a:r>
                      <a:endParaRPr lang="it-IT" sz="1100" b="0" i="0" u="none" strike="noStrike" dirty="0">
                        <a:solidFill>
                          <a:srgbClr val="FFFFFF"/>
                        </a:solidFill>
                        <a:effectLst/>
                        <a:latin typeface="Calibri" panose="020F0502020204030204" pitchFamily="34" charset="0"/>
                      </a:endParaRPr>
                    </a:p>
                  </a:txBody>
                  <a:tcPr marL="7144" marR="7144" marT="9525" marB="0" anchor="b"/>
                </a:tc>
                <a:tc>
                  <a:txBody>
                    <a:bodyPr/>
                    <a:lstStyle/>
                    <a:p>
                      <a:pPr algn="ctr" fontAlgn="b"/>
                      <a:r>
                        <a:rPr lang="it-IT" sz="1100" u="none" strike="noStrike" dirty="0">
                          <a:effectLst/>
                        </a:rPr>
                        <a:t>Fattispecie</a:t>
                      </a:r>
                      <a:endParaRPr lang="it-IT" sz="1100" b="0" i="0" u="none" strike="noStrike" dirty="0">
                        <a:solidFill>
                          <a:srgbClr val="FFFFFF"/>
                        </a:solidFill>
                        <a:effectLst/>
                        <a:latin typeface="Calibri" panose="020F0502020204030204" pitchFamily="34" charset="0"/>
                      </a:endParaRPr>
                    </a:p>
                  </a:txBody>
                  <a:tcPr marL="7144" marR="7144" marT="9525" marB="0" anchor="b"/>
                </a:tc>
                <a:tc>
                  <a:txBody>
                    <a:bodyPr/>
                    <a:lstStyle/>
                    <a:p>
                      <a:pPr algn="l" fontAlgn="b"/>
                      <a:r>
                        <a:rPr lang="it-IT" sz="1100" u="none" strike="noStrike">
                          <a:effectLst/>
                        </a:rPr>
                        <a:t>Importo differito</a:t>
                      </a:r>
                      <a:endParaRPr lang="it-IT" sz="1100" b="0" i="0" u="none" strike="noStrike">
                        <a:solidFill>
                          <a:srgbClr val="FFFFFF"/>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112473442"/>
                  </a:ext>
                </a:extLst>
              </a:tr>
              <a:tr h="370840">
                <a:tc>
                  <a:txBody>
                    <a:bodyPr/>
                    <a:lstStyle/>
                    <a:p>
                      <a:pPr algn="l" fontAlgn="b"/>
                      <a:r>
                        <a:rPr lang="it-IT" sz="1200" u="none" strike="noStrike">
                          <a:effectLst/>
                        </a:rPr>
                        <a:t>Spese correnti finanziate da entrate vincolate</a:t>
                      </a:r>
                      <a:endParaRPr lang="it-IT" sz="12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200" u="none" strike="noStrike">
                          <a:effectLst/>
                        </a:rPr>
                        <a:t>Impegnate entro il 31/12</a:t>
                      </a:r>
                      <a:endParaRPr lang="it-IT" sz="12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200" u="none" strike="noStrike">
                          <a:effectLst/>
                        </a:rPr>
                        <a:t>Importo esigibile anni successivi</a:t>
                      </a:r>
                      <a:endParaRPr lang="it-IT" sz="12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259108990"/>
                  </a:ext>
                </a:extLst>
              </a:tr>
              <a:tr h="370840">
                <a:tc>
                  <a:txBody>
                    <a:bodyPr/>
                    <a:lstStyle/>
                    <a:p>
                      <a:pPr algn="l" fontAlgn="b"/>
                      <a:r>
                        <a:rPr lang="it-IT" sz="1200" u="none" strike="noStrike">
                          <a:effectLst/>
                        </a:rPr>
                        <a:t>Spese c/capitale finanziate da entrate vincolate </a:t>
                      </a:r>
                      <a:endParaRPr lang="it-IT" sz="12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200" u="none" strike="noStrike">
                          <a:effectLst/>
                        </a:rPr>
                        <a:t>Impegnate entro il 31/12</a:t>
                      </a:r>
                      <a:endParaRPr lang="it-IT" sz="12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200" u="none" strike="noStrike">
                          <a:effectLst/>
                        </a:rPr>
                        <a:t>Importo esigibile anni successivi</a:t>
                      </a:r>
                      <a:endParaRPr lang="it-IT" sz="12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781540843"/>
                  </a:ext>
                </a:extLst>
              </a:tr>
              <a:tr h="370840">
                <a:tc>
                  <a:txBody>
                    <a:bodyPr/>
                    <a:lstStyle/>
                    <a:p>
                      <a:pPr algn="l" fontAlgn="b"/>
                      <a:r>
                        <a:rPr lang="it-IT" sz="1200" u="none" strike="noStrike">
                          <a:effectLst/>
                        </a:rPr>
                        <a:t>Spese c/capitale relative ad opere pubbliche</a:t>
                      </a:r>
                      <a:endParaRPr lang="it-IT" sz="12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200" u="none" strike="noStrike" dirty="0">
                          <a:effectLst/>
                        </a:rPr>
                        <a:t>Avviamento gara entro il 31/12</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u="none" strike="noStrike" dirty="0">
                          <a:effectLst/>
                        </a:rPr>
                        <a:t>Importo intero</a:t>
                      </a:r>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202595613"/>
                  </a:ext>
                </a:extLst>
              </a:tr>
              <a:tr h="370840">
                <a:tc>
                  <a:txBody>
                    <a:bodyPr/>
                    <a:lstStyle/>
                    <a:p>
                      <a:pPr algn="l" fontAlgn="b"/>
                      <a:r>
                        <a:rPr lang="it-IT" sz="1200" u="none" strike="noStrike" dirty="0">
                          <a:effectLst/>
                        </a:rPr>
                        <a:t>Spesa c/capitale relative ad opere pubbliche</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r>
                        <a:rPr lang="it-IT" sz="1200" u="none" strike="noStrike" dirty="0">
                          <a:effectLst/>
                        </a:rPr>
                        <a:t>Parzialmente impegnata entro il 31/12 (escluse spese progettazione)(quadro economico adottato)</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ctr"/>
                      <a:r>
                        <a:rPr lang="it-IT" sz="1200" u="none" strike="noStrike">
                          <a:effectLst/>
                        </a:rPr>
                        <a:t>Importo non ancora impegnato</a:t>
                      </a:r>
                      <a:endParaRPr lang="it-IT" sz="1200" b="0" i="0" u="none" strike="noStrike">
                        <a:solidFill>
                          <a:srgbClr val="000000"/>
                        </a:solidFill>
                        <a:effectLst/>
                        <a:latin typeface="Calibri" panose="020F0502020204030204" pitchFamily="34" charset="0"/>
                      </a:endParaRPr>
                    </a:p>
                  </a:txBody>
                  <a:tcPr marL="7144" marR="7144" marT="9525" marB="0" anchor="ctr"/>
                </a:tc>
                <a:extLst>
                  <a:ext uri="{0D108BD9-81ED-4DB2-BD59-A6C34878D82A}">
                    <a16:rowId xmlns:a16="http://schemas.microsoft.com/office/drawing/2014/main" val="1491223303"/>
                  </a:ext>
                </a:extLst>
              </a:tr>
              <a:tr h="370840">
                <a:tc>
                  <a:txBody>
                    <a:bodyPr/>
                    <a:lstStyle/>
                    <a:p>
                      <a:pPr algn="l" fontAlgn="b"/>
                      <a:r>
                        <a:rPr lang="it-IT" sz="1200" u="none" strike="noStrike" dirty="0">
                          <a:effectLst/>
                        </a:rPr>
                        <a:t>Spesa c/capitale relative ad opere pubbliche</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r>
                        <a:rPr lang="it-IT" sz="1200" u="none" strike="noStrike" dirty="0">
                          <a:effectLst/>
                        </a:rPr>
                        <a:t>Già impegnata con definizione o modifica del cronoprogramma</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u="none" strike="noStrike">
                          <a:effectLst/>
                        </a:rPr>
                        <a:t>Importo esigibile anni successivi</a:t>
                      </a:r>
                      <a:endParaRPr lang="it-IT" sz="12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4053501072"/>
                  </a:ext>
                </a:extLst>
              </a:tr>
              <a:tr h="370840">
                <a:tc>
                  <a:txBody>
                    <a:bodyPr/>
                    <a:lstStyle/>
                    <a:p>
                      <a:pPr algn="l" fontAlgn="b"/>
                      <a:r>
                        <a:rPr lang="it-IT" sz="1200" u="none" strike="noStrike" dirty="0">
                          <a:effectLst/>
                        </a:rPr>
                        <a:t>Qualsiasi spesa</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r>
                        <a:rPr lang="it-IT" sz="1200" u="none" strike="noStrike">
                          <a:effectLst/>
                        </a:rPr>
                        <a:t>Impegnata entro il 31/12. Accadimenti sopravvenuti documentati</a:t>
                      </a:r>
                      <a:endParaRPr lang="it-IT" sz="12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200" u="none" strike="noStrike" dirty="0">
                          <a:effectLst/>
                        </a:rPr>
                        <a:t>Importo esigibile anni successivi</a:t>
                      </a:r>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793253846"/>
                  </a:ext>
                </a:extLst>
              </a:tr>
              <a:tr h="370840">
                <a:tc>
                  <a:txBody>
                    <a:bodyPr/>
                    <a:lstStyle/>
                    <a:p>
                      <a:pPr algn="l" fontAlgn="b"/>
                      <a:r>
                        <a:rPr lang="it-IT" sz="1200" u="none" strike="noStrike" dirty="0" smtClean="0">
                          <a:effectLst/>
                        </a:rPr>
                        <a:t>Spese incarichi legali esterni</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r>
                        <a:rPr lang="it-IT" sz="1200" u="none" strike="noStrike" dirty="0" smtClean="0">
                          <a:effectLst/>
                        </a:rPr>
                        <a:t>Impegnate ma patrocinio non concluso al 31/12</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u="none" strike="noStrike" dirty="0">
                          <a:effectLst/>
                        </a:rPr>
                        <a:t>Importo intero</a:t>
                      </a:r>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371967822"/>
                  </a:ext>
                </a:extLst>
              </a:tr>
              <a:tr h="370840">
                <a:tc>
                  <a:txBody>
                    <a:bodyPr/>
                    <a:lstStyle/>
                    <a:p>
                      <a:pPr algn="l" fontAlgn="b"/>
                      <a:r>
                        <a:rPr lang="it-IT" sz="1200" u="none" strike="noStrike" dirty="0" smtClean="0">
                          <a:effectLst/>
                        </a:rPr>
                        <a:t>Spese salario accessorio</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r>
                        <a:rPr lang="it-IT" sz="1200" u="none" strike="noStrike" dirty="0" smtClean="0">
                          <a:effectLst/>
                        </a:rPr>
                        <a:t>Spese del salario accessorio relative a fondi di contrattazioni integrative stipulate ma non erogate entro il 31/12 </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u="none" strike="noStrike" dirty="0" smtClean="0">
                          <a:effectLst/>
                        </a:rPr>
                        <a:t>Importo esigibile anni successivi</a:t>
                      </a:r>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65377976"/>
                  </a:ext>
                </a:extLst>
              </a:tr>
              <a:tr h="370840">
                <a:tc>
                  <a:txBody>
                    <a:bodyPr/>
                    <a:lstStyle/>
                    <a:p>
                      <a:pPr algn="l" fontAlgn="b"/>
                      <a:r>
                        <a:rPr lang="it-IT" sz="1200" u="none" strike="noStrike" dirty="0" smtClean="0">
                          <a:effectLst/>
                        </a:rPr>
                        <a:t>Evoluzione attesa</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endParaRPr lang="it-IT" sz="12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3100264582"/>
                  </a:ext>
                </a:extLst>
              </a:tr>
              <a:tr h="370840">
                <a:tc>
                  <a:txBody>
                    <a:bodyPr/>
                    <a:lstStyle/>
                    <a:p>
                      <a:pPr algn="l" fontAlgn="b"/>
                      <a:r>
                        <a:rPr lang="it-IT" sz="1200" u="none" strike="noStrike" dirty="0">
                          <a:effectLst/>
                        </a:rPr>
                        <a:t>Spesa c/capitale relative ad opere pubbliche</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r>
                        <a:rPr lang="it-IT" sz="1200" u="none" strike="noStrike" dirty="0" smtClean="0">
                          <a:effectLst/>
                        </a:rPr>
                        <a:t>Determina a contrarre entro il 31/12</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u="none" strike="noStrike" dirty="0" smtClean="0">
                          <a:effectLst/>
                        </a:rPr>
                        <a:t>Importo esigibile anni successivi</a:t>
                      </a:r>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443145327"/>
                  </a:ext>
                </a:extLst>
              </a:tr>
            </a:tbl>
          </a:graphicData>
        </a:graphic>
      </p:graphicFrame>
    </p:spTree>
    <p:extLst>
      <p:ext uri="{BB962C8B-B14F-4D97-AF65-F5344CB8AC3E}">
        <p14:creationId xmlns:p14="http://schemas.microsoft.com/office/powerpoint/2010/main" val="11974747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Fondo pluriennale vincolato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054297170"/>
              </p:ext>
            </p:extLst>
          </p:nvPr>
        </p:nvGraphicFramePr>
        <p:xfrm>
          <a:off x="2207568" y="1348508"/>
          <a:ext cx="7886700" cy="5319786"/>
        </p:xfrm>
        <a:graphic>
          <a:graphicData uri="http://schemas.openxmlformats.org/drawingml/2006/table">
            <a:tbl>
              <a:tblPr firstRow="1" bandRow="1">
                <a:tableStyleId>{7DF18680-E054-41AD-8BC1-D1AEF772440D}</a:tableStyleId>
              </a:tblPr>
              <a:tblGrid>
                <a:gridCol w="2628900">
                  <a:extLst>
                    <a:ext uri="{9D8B030D-6E8A-4147-A177-3AD203B41FA5}">
                      <a16:colId xmlns:a16="http://schemas.microsoft.com/office/drawing/2014/main" val="2170438344"/>
                    </a:ext>
                  </a:extLst>
                </a:gridCol>
                <a:gridCol w="2628900">
                  <a:extLst>
                    <a:ext uri="{9D8B030D-6E8A-4147-A177-3AD203B41FA5}">
                      <a16:colId xmlns:a16="http://schemas.microsoft.com/office/drawing/2014/main" val="4190755988"/>
                    </a:ext>
                  </a:extLst>
                </a:gridCol>
                <a:gridCol w="2628900">
                  <a:extLst>
                    <a:ext uri="{9D8B030D-6E8A-4147-A177-3AD203B41FA5}">
                      <a16:colId xmlns:a16="http://schemas.microsoft.com/office/drawing/2014/main" val="2952378003"/>
                    </a:ext>
                  </a:extLst>
                </a:gridCol>
              </a:tblGrid>
              <a:tr h="535635">
                <a:tc>
                  <a:txBody>
                    <a:bodyPr/>
                    <a:lstStyle/>
                    <a:p>
                      <a:pPr algn="l" fontAlgn="b"/>
                      <a:r>
                        <a:rPr lang="it-IT" sz="1600" u="none" strike="noStrike" dirty="0">
                          <a:effectLst/>
                        </a:rPr>
                        <a:t>Tipologie di stanziamenti di spesa</a:t>
                      </a:r>
                      <a:endParaRPr lang="it-IT" sz="1600" b="0" i="0" u="none" strike="noStrike" dirty="0">
                        <a:solidFill>
                          <a:srgbClr val="FFFFFF"/>
                        </a:solidFill>
                        <a:effectLst/>
                        <a:latin typeface="Calibri" panose="020F0502020204030204" pitchFamily="34" charset="0"/>
                      </a:endParaRPr>
                    </a:p>
                  </a:txBody>
                  <a:tcPr marL="7144" marR="7144" marT="9525" marB="0" anchor="b"/>
                </a:tc>
                <a:tc>
                  <a:txBody>
                    <a:bodyPr/>
                    <a:lstStyle/>
                    <a:p>
                      <a:pPr algn="l" fontAlgn="b"/>
                      <a:r>
                        <a:rPr lang="it-IT" sz="1600" u="none" strike="noStrike" dirty="0">
                          <a:effectLst/>
                        </a:rPr>
                        <a:t>Fattispecie</a:t>
                      </a:r>
                      <a:endParaRPr lang="it-IT" sz="1600" b="0" i="0" u="none" strike="noStrike" dirty="0">
                        <a:solidFill>
                          <a:srgbClr val="FFFFFF"/>
                        </a:solidFill>
                        <a:effectLst/>
                        <a:latin typeface="Calibri" panose="020F0502020204030204" pitchFamily="34" charset="0"/>
                      </a:endParaRPr>
                    </a:p>
                  </a:txBody>
                  <a:tcPr marL="7144" marR="7144" marT="9525" marB="0" anchor="b"/>
                </a:tc>
                <a:tc>
                  <a:txBody>
                    <a:bodyPr/>
                    <a:lstStyle/>
                    <a:p>
                      <a:pPr algn="l" fontAlgn="b"/>
                      <a:r>
                        <a:rPr lang="it-IT" sz="1600" u="none" strike="noStrike">
                          <a:effectLst/>
                        </a:rPr>
                        <a:t>Importo</a:t>
                      </a:r>
                      <a:endParaRPr lang="it-IT" sz="1600" b="0" i="0" u="none" strike="noStrike">
                        <a:solidFill>
                          <a:srgbClr val="FFFFFF"/>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211749463"/>
                  </a:ext>
                </a:extLst>
              </a:tr>
              <a:tr h="1062129">
                <a:tc>
                  <a:txBody>
                    <a:bodyPr/>
                    <a:lstStyle/>
                    <a:p>
                      <a:pPr algn="l" fontAlgn="b"/>
                      <a:r>
                        <a:rPr lang="it-IT" sz="1600" u="none" strike="noStrike">
                          <a:effectLst/>
                        </a:rPr>
                        <a:t>Spese in conto capitale</a:t>
                      </a:r>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600" u="none" strike="noStrike" dirty="0">
                          <a:effectLst/>
                        </a:rPr>
                        <a:t>Investimenti definiti nel cronoprogramma che si prevede di avviare nel corso di un esercizio del bilancio</a:t>
                      </a:r>
                      <a:endParaRPr lang="it-IT" sz="16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600" u="none" strike="noStrike">
                          <a:effectLst/>
                        </a:rPr>
                        <a:t>Come da cronoprogramma</a:t>
                      </a:r>
                      <a:endParaRPr lang="it-IT" sz="16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838632870"/>
                  </a:ext>
                </a:extLst>
              </a:tr>
              <a:tr h="1062129">
                <a:tc>
                  <a:txBody>
                    <a:bodyPr/>
                    <a:lstStyle/>
                    <a:p>
                      <a:pPr algn="l" fontAlgn="b"/>
                      <a:r>
                        <a:rPr lang="it-IT" sz="1600" u="none" strike="noStrike">
                          <a:effectLst/>
                        </a:rPr>
                        <a:t>Spese in conto capitale</a:t>
                      </a:r>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600" u="none" strike="noStrike" dirty="0">
                          <a:effectLst/>
                        </a:rPr>
                        <a:t>Investimenti in corso di definizione che si prevede di avviare nel corso di un esercizio del bilancio</a:t>
                      </a:r>
                      <a:endParaRPr lang="it-IT" sz="16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600" u="none" strike="noStrike" dirty="0" smtClean="0">
                          <a:effectLst/>
                        </a:rPr>
                        <a:t>Importo intero nel </a:t>
                      </a:r>
                      <a:r>
                        <a:rPr lang="it-IT" sz="1600" u="none" strike="noStrike" dirty="0">
                          <a:effectLst/>
                        </a:rPr>
                        <a:t>primo anno di previsione dell'avvio dell'investimento </a:t>
                      </a:r>
                      <a:endParaRPr lang="it-IT" sz="16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678364449"/>
                  </a:ext>
                </a:extLst>
              </a:tr>
              <a:tr h="1325376">
                <a:tc>
                  <a:txBody>
                    <a:bodyPr/>
                    <a:lstStyle/>
                    <a:p>
                      <a:pPr algn="l" fontAlgn="b"/>
                      <a:r>
                        <a:rPr lang="it-IT" sz="1600" u="none" strike="noStrike">
                          <a:effectLst/>
                        </a:rPr>
                        <a:t>Rideterminazione quadro economico per riutilizzo ribassi d'asta</a:t>
                      </a:r>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600" u="none" strike="noStrike" dirty="0">
                          <a:effectLst/>
                        </a:rPr>
                        <a:t> Entro l'esercizio finanziario successivo all'aggiudicazione della gara purché si rispettino i vincoli del pareggio di bilancio</a:t>
                      </a:r>
                      <a:endParaRPr lang="it-IT" sz="16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600" u="none" strike="noStrike">
                          <a:effectLst/>
                        </a:rPr>
                        <a:t>Ribasso d'asta</a:t>
                      </a:r>
                      <a:endParaRPr lang="it-IT" sz="16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71712987"/>
                  </a:ext>
                </a:extLst>
              </a:tr>
              <a:tr h="798882">
                <a:tc>
                  <a:txBody>
                    <a:bodyPr/>
                    <a:lstStyle/>
                    <a:p>
                      <a:pPr algn="l" fontAlgn="b"/>
                      <a:r>
                        <a:rPr lang="it-IT" sz="1600" u="none" strike="noStrike">
                          <a:effectLst/>
                        </a:rPr>
                        <a:t>Cancellazione di impegno finanziato da fpv</a:t>
                      </a:r>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600" u="none" strike="noStrike">
                          <a:effectLst/>
                        </a:rPr>
                        <a:t>Non genera danno</a:t>
                      </a:r>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600" u="none" strike="noStrike" dirty="0">
                          <a:effectLst/>
                        </a:rPr>
                        <a:t>Nessun </a:t>
                      </a:r>
                      <a:r>
                        <a:rPr lang="it-IT" sz="1600" u="none" strike="noStrike" dirty="0" smtClean="0">
                          <a:effectLst/>
                        </a:rPr>
                        <a:t>importo e cancellazione di pari quota di </a:t>
                      </a:r>
                      <a:r>
                        <a:rPr lang="it-IT" sz="1600" u="none" strike="noStrike" dirty="0" err="1" smtClean="0">
                          <a:effectLst/>
                        </a:rPr>
                        <a:t>fpv</a:t>
                      </a:r>
                      <a:r>
                        <a:rPr lang="it-IT" sz="1600" u="none" strike="noStrike" dirty="0" smtClean="0">
                          <a:effectLst/>
                        </a:rPr>
                        <a:t> entrata</a:t>
                      </a:r>
                      <a:endParaRPr lang="it-IT" sz="16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078680819"/>
                  </a:ext>
                </a:extLst>
              </a:tr>
              <a:tr h="535635">
                <a:tc>
                  <a:txBody>
                    <a:bodyPr/>
                    <a:lstStyle/>
                    <a:p>
                      <a:pPr algn="l" fontAlgn="b"/>
                      <a:r>
                        <a:rPr lang="it-IT" sz="1600" u="none" strike="noStrike">
                          <a:effectLst/>
                        </a:rPr>
                        <a:t>Cancellazione di impegno finanziato da fpv</a:t>
                      </a:r>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600" u="none" strike="noStrike">
                          <a:effectLst/>
                        </a:rPr>
                        <a:t>Genera danno ovvero perdita di entrata</a:t>
                      </a:r>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600" u="none" strike="noStrike" dirty="0">
                          <a:effectLst/>
                        </a:rPr>
                        <a:t>Importo intero</a:t>
                      </a:r>
                      <a:endParaRPr lang="it-IT" sz="16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4137602831"/>
                  </a:ext>
                </a:extLst>
              </a:tr>
            </a:tbl>
          </a:graphicData>
        </a:graphic>
      </p:graphicFrame>
    </p:spTree>
    <p:extLst>
      <p:ext uri="{BB962C8B-B14F-4D97-AF65-F5344CB8AC3E}">
        <p14:creationId xmlns:p14="http://schemas.microsoft.com/office/powerpoint/2010/main" val="686945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Equilibri di cassa</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540438063"/>
              </p:ext>
            </p:extLst>
          </p:nvPr>
        </p:nvGraphicFramePr>
        <p:xfrm>
          <a:off x="2152650" y="1825625"/>
          <a:ext cx="7886700" cy="4119880"/>
        </p:xfrm>
        <a:graphic>
          <a:graphicData uri="http://schemas.openxmlformats.org/drawingml/2006/table">
            <a:tbl>
              <a:tblPr firstRow="1" bandRow="1">
                <a:tableStyleId>{5C22544A-7EE6-4342-B048-85BDC9FD1C3A}</a:tableStyleId>
              </a:tblPr>
              <a:tblGrid>
                <a:gridCol w="7886700">
                  <a:extLst>
                    <a:ext uri="{9D8B030D-6E8A-4147-A177-3AD203B41FA5}">
                      <a16:colId xmlns:a16="http://schemas.microsoft.com/office/drawing/2014/main" val="1813621167"/>
                    </a:ext>
                  </a:extLst>
                </a:gridCol>
              </a:tblGrid>
              <a:tr h="370840">
                <a:tc>
                  <a:txBody>
                    <a:bodyPr/>
                    <a:lstStyle/>
                    <a:p>
                      <a:r>
                        <a:rPr lang="it-IT" dirty="0" smtClean="0"/>
                        <a:t>Ruolo Giunta  (punto 9,5 principio contabile </a:t>
                      </a:r>
                      <a:r>
                        <a:rPr lang="it-IT" smtClean="0"/>
                        <a:t>4/2)</a:t>
                      </a:r>
                      <a:endParaRPr lang="it-IT" dirty="0"/>
                    </a:p>
                  </a:txBody>
                  <a:tcPr marL="68580" marR="68580"/>
                </a:tc>
                <a:extLst>
                  <a:ext uri="{0D108BD9-81ED-4DB2-BD59-A6C34878D82A}">
                    <a16:rowId xmlns:a16="http://schemas.microsoft.com/office/drawing/2014/main" val="187144065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800" kern="1200" dirty="0" smtClean="0">
                          <a:solidFill>
                            <a:schemeClr val="dk1"/>
                          </a:solidFill>
                          <a:effectLst/>
                          <a:latin typeface="+mn-lt"/>
                          <a:ea typeface="+mn-ea"/>
                          <a:cs typeface="+mn-cs"/>
                        </a:rPr>
                        <a:t>A seguito di eventi intervenuti successivamente all’approvazione del bilancio la giunta, nelle more della necessaria variazione di bilancio, può limitare la natura </a:t>
                      </a:r>
                      <a:r>
                        <a:rPr lang="it-IT" sz="1800" kern="1200" dirty="0" err="1" smtClean="0">
                          <a:solidFill>
                            <a:schemeClr val="dk1"/>
                          </a:solidFill>
                          <a:effectLst/>
                          <a:latin typeface="+mn-lt"/>
                          <a:ea typeface="+mn-ea"/>
                          <a:cs typeface="+mn-cs"/>
                        </a:rPr>
                        <a:t>autorizzatoria</a:t>
                      </a:r>
                      <a:r>
                        <a:rPr lang="it-IT" sz="1800" kern="1200" dirty="0" smtClean="0">
                          <a:solidFill>
                            <a:schemeClr val="dk1"/>
                          </a:solidFill>
                          <a:effectLst/>
                          <a:latin typeface="+mn-lt"/>
                          <a:ea typeface="+mn-ea"/>
                          <a:cs typeface="+mn-cs"/>
                        </a:rPr>
                        <a:t> degli stanziamenti di tutti gli esercizi considerati del bilancio, al solo fine di garantire gli equilibri di bilancio. Con riferimento a tali stanziamenti non possono essere assunte obbligazioni giuridiche.  </a:t>
                      </a:r>
                      <a:endParaRPr lang="it-IT" dirty="0"/>
                    </a:p>
                  </a:txBody>
                  <a:tcPr marL="68580" marR="68580"/>
                </a:tc>
                <a:extLst>
                  <a:ext uri="{0D108BD9-81ED-4DB2-BD59-A6C34878D82A}">
                    <a16:rowId xmlns:a16="http://schemas.microsoft.com/office/drawing/2014/main" val="2867140575"/>
                  </a:ext>
                </a:extLst>
              </a:tr>
              <a:tr h="370840">
                <a:tc>
                  <a:txBody>
                    <a:bodyPr/>
                    <a:lstStyle/>
                    <a:p>
                      <a:r>
                        <a:rPr lang="it-IT" sz="1800" kern="1200" dirty="0" smtClean="0">
                          <a:solidFill>
                            <a:schemeClr val="dk1"/>
                          </a:solidFill>
                          <a:effectLst/>
                          <a:latin typeface="+mn-lt"/>
                          <a:ea typeface="+mn-ea"/>
                          <a:cs typeface="+mn-cs"/>
                        </a:rPr>
                        <a:t>Ad esempio, in caso di eventi imprevisti, quale il venir meno o la riduzione dei dividendi o il taglio di trasferimenti a favore dell’ente, che fanno prevedere un disavanzo della  gestione finanziaria, in attesa delle variazioni di bilancio e delle misure necessarie a ripristinare il pareggio, la giunta può limitare la natura </a:t>
                      </a:r>
                      <a:r>
                        <a:rPr lang="it-IT" sz="1800" kern="1200" dirty="0" err="1" smtClean="0">
                          <a:solidFill>
                            <a:schemeClr val="dk1"/>
                          </a:solidFill>
                          <a:effectLst/>
                          <a:latin typeface="+mn-lt"/>
                          <a:ea typeface="+mn-ea"/>
                          <a:cs typeface="+mn-cs"/>
                        </a:rPr>
                        <a:t>autorizzatoria</a:t>
                      </a:r>
                      <a:r>
                        <a:rPr lang="it-IT" sz="1800" kern="1200" dirty="0" smtClean="0">
                          <a:solidFill>
                            <a:schemeClr val="dk1"/>
                          </a:solidFill>
                          <a:effectLst/>
                          <a:latin typeface="+mn-lt"/>
                          <a:ea typeface="+mn-ea"/>
                          <a:cs typeface="+mn-cs"/>
                        </a:rPr>
                        <a:t> degli stanziamenti degli esercizi per i quali si prevede lo squilibrio, non ancora impegnati, al fine di evitare l’assunzione di obbligazioni giuridicamente perfezionate che potrebbero irrigidire la gestione ed impedire l’adozione di interventi strutturali di riequilibrio da parte del Consiglio</a:t>
                      </a:r>
                      <a:endParaRPr lang="it-IT" dirty="0"/>
                    </a:p>
                  </a:txBody>
                  <a:tcPr marL="68580" marR="68580"/>
                </a:tc>
                <a:extLst>
                  <a:ext uri="{0D108BD9-81ED-4DB2-BD59-A6C34878D82A}">
                    <a16:rowId xmlns:a16="http://schemas.microsoft.com/office/drawing/2014/main" val="2157938771"/>
                  </a:ext>
                </a:extLst>
              </a:tr>
            </a:tbl>
          </a:graphicData>
        </a:graphic>
      </p:graphicFrame>
    </p:spTree>
    <p:extLst>
      <p:ext uri="{BB962C8B-B14F-4D97-AF65-F5344CB8AC3E}">
        <p14:creationId xmlns:p14="http://schemas.microsoft.com/office/powerpoint/2010/main" val="20146651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Debiti fuori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563882260"/>
              </p:ext>
            </p:extLst>
          </p:nvPr>
        </p:nvGraphicFramePr>
        <p:xfrm>
          <a:off x="2135560" y="1196752"/>
          <a:ext cx="7886700" cy="5062784"/>
        </p:xfrm>
        <a:graphic>
          <a:graphicData uri="http://schemas.openxmlformats.org/drawingml/2006/table">
            <a:tbl>
              <a:tblPr firstRow="1" bandRow="1">
                <a:tableStyleId>{5C22544A-7EE6-4342-B048-85BDC9FD1C3A}</a:tableStyleId>
              </a:tblPr>
              <a:tblGrid>
                <a:gridCol w="1314450">
                  <a:extLst>
                    <a:ext uri="{9D8B030D-6E8A-4147-A177-3AD203B41FA5}">
                      <a16:colId xmlns:a16="http://schemas.microsoft.com/office/drawing/2014/main" val="1755141302"/>
                    </a:ext>
                  </a:extLst>
                </a:gridCol>
                <a:gridCol w="1314450">
                  <a:extLst>
                    <a:ext uri="{9D8B030D-6E8A-4147-A177-3AD203B41FA5}">
                      <a16:colId xmlns:a16="http://schemas.microsoft.com/office/drawing/2014/main" val="1402936590"/>
                    </a:ext>
                  </a:extLst>
                </a:gridCol>
                <a:gridCol w="1314450">
                  <a:extLst>
                    <a:ext uri="{9D8B030D-6E8A-4147-A177-3AD203B41FA5}">
                      <a16:colId xmlns:a16="http://schemas.microsoft.com/office/drawing/2014/main" val="3812969836"/>
                    </a:ext>
                  </a:extLst>
                </a:gridCol>
                <a:gridCol w="1314450">
                  <a:extLst>
                    <a:ext uri="{9D8B030D-6E8A-4147-A177-3AD203B41FA5}">
                      <a16:colId xmlns:a16="http://schemas.microsoft.com/office/drawing/2014/main" val="3787226824"/>
                    </a:ext>
                  </a:extLst>
                </a:gridCol>
                <a:gridCol w="1314450">
                  <a:extLst>
                    <a:ext uri="{9D8B030D-6E8A-4147-A177-3AD203B41FA5}">
                      <a16:colId xmlns:a16="http://schemas.microsoft.com/office/drawing/2014/main" val="1986285683"/>
                    </a:ext>
                  </a:extLst>
                </a:gridCol>
                <a:gridCol w="1314450">
                  <a:extLst>
                    <a:ext uri="{9D8B030D-6E8A-4147-A177-3AD203B41FA5}">
                      <a16:colId xmlns:a16="http://schemas.microsoft.com/office/drawing/2014/main" val="3663758127"/>
                    </a:ext>
                  </a:extLst>
                </a:gridCol>
              </a:tblGrid>
              <a:tr h="393982">
                <a:tc gridSpan="6">
                  <a:txBody>
                    <a:bodyPr/>
                    <a:lstStyle/>
                    <a:p>
                      <a:pPr algn="l" fontAlgn="b"/>
                      <a:r>
                        <a:rPr lang="it-IT" sz="1600" b="0" i="0" u="none" strike="noStrike" dirty="0">
                          <a:solidFill>
                            <a:srgbClr val="F2F2F2"/>
                          </a:solidFill>
                          <a:effectLst/>
                          <a:latin typeface="Calibri" panose="020F0502020204030204" pitchFamily="34" charset="0"/>
                        </a:rPr>
                        <a:t>Finanziamento debiti fuori bilancio </a:t>
                      </a:r>
                    </a:p>
                  </a:txBody>
                  <a:tcPr marL="7144" marR="7144" marT="9525" marB="0" anchor="b"/>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802191808"/>
                  </a:ext>
                </a:extLst>
              </a:tr>
              <a:tr h="1370167">
                <a:tc>
                  <a:txBody>
                    <a:bodyPr/>
                    <a:lstStyle/>
                    <a:p>
                      <a:pPr algn="l" fontAlgn="b"/>
                      <a:r>
                        <a:rPr lang="it-IT" sz="1100" b="0" i="0" u="none" strike="noStrike" dirty="0">
                          <a:solidFill>
                            <a:srgbClr val="000000"/>
                          </a:solidFill>
                          <a:effectLst/>
                          <a:latin typeface="Calibri" panose="020F0502020204030204" pitchFamily="34" charset="0"/>
                        </a:rPr>
                        <a:t>Tipologie</a:t>
                      </a:r>
                    </a:p>
                  </a:txBody>
                  <a:tcPr marL="7144" marR="7144" marT="9525" marB="0" anchor="b"/>
                </a:tc>
                <a:tc>
                  <a:txBody>
                    <a:bodyPr/>
                    <a:lstStyle/>
                    <a:p>
                      <a:pPr algn="l" fontAlgn="b"/>
                      <a:r>
                        <a:rPr lang="it-IT" sz="1100" b="0" i="0" u="none" strike="noStrike" dirty="0">
                          <a:solidFill>
                            <a:srgbClr val="000000"/>
                          </a:solidFill>
                          <a:effectLst/>
                          <a:latin typeface="Calibri" panose="020F0502020204030204" pitchFamily="34" charset="0"/>
                        </a:rPr>
                        <a:t>sentenze esecutive</a:t>
                      </a:r>
                    </a:p>
                  </a:txBody>
                  <a:tcPr marL="7144" marR="7144" marT="9525" marB="0" anchor="b"/>
                </a:tc>
                <a:tc>
                  <a:txBody>
                    <a:bodyPr/>
                    <a:lstStyle/>
                    <a:p>
                      <a:pPr algn="l" fontAlgn="b"/>
                      <a:r>
                        <a:rPr lang="it-IT" sz="1100" b="0" i="0" u="none" strike="noStrike" dirty="0">
                          <a:solidFill>
                            <a:srgbClr val="000000"/>
                          </a:solidFill>
                          <a:effectLst/>
                          <a:latin typeface="Tahoma" panose="020B0604030504040204" pitchFamily="34" charset="0"/>
                        </a:rPr>
                        <a:t>copertura di disavanzi di consorzi, di aziende speciali e di istituzioni per fatti di gestione </a:t>
                      </a:r>
                    </a:p>
                  </a:txBody>
                  <a:tcPr marL="7144" marR="7144" marT="9525" marB="0" anchor="b"/>
                </a:tc>
                <a:tc>
                  <a:txBody>
                    <a:bodyPr/>
                    <a:lstStyle/>
                    <a:p>
                      <a:pPr algn="l" fontAlgn="b"/>
                      <a:r>
                        <a:rPr lang="it-IT" sz="1100" b="0" i="0" u="none" strike="noStrike" dirty="0">
                          <a:solidFill>
                            <a:srgbClr val="000000"/>
                          </a:solidFill>
                          <a:effectLst/>
                          <a:latin typeface="Tahoma" panose="020B0604030504040204" pitchFamily="34" charset="0"/>
                        </a:rPr>
                        <a:t>ricapitalizzazione di società di capitali costituite per l'esercizio di servizi pubblici locali</a:t>
                      </a:r>
                    </a:p>
                  </a:txBody>
                  <a:tcPr marL="7144" marR="7144" marT="9525" marB="0" anchor="b"/>
                </a:tc>
                <a:tc>
                  <a:txBody>
                    <a:bodyPr/>
                    <a:lstStyle/>
                    <a:p>
                      <a:pPr algn="l" fontAlgn="b"/>
                      <a:r>
                        <a:rPr lang="it-IT" sz="1100" b="0" i="0" u="none" strike="noStrike">
                          <a:solidFill>
                            <a:srgbClr val="000000"/>
                          </a:solidFill>
                          <a:effectLst/>
                          <a:latin typeface="Tahoma" panose="020B0604030504040204" pitchFamily="34" charset="0"/>
                        </a:rPr>
                        <a:t>procedure espropriative o di occupazione d'urgenza per opere di pubblica utilità</a:t>
                      </a:r>
                    </a:p>
                  </a:txBody>
                  <a:tcPr marL="7144" marR="7144" marT="9525" marB="0" anchor="b"/>
                </a:tc>
                <a:tc>
                  <a:txBody>
                    <a:bodyPr/>
                    <a:lstStyle/>
                    <a:p>
                      <a:pPr algn="l" fontAlgn="b"/>
                      <a:r>
                        <a:rPr lang="it-IT" sz="1100" b="0" i="0" u="none" strike="noStrike" dirty="0">
                          <a:solidFill>
                            <a:srgbClr val="000000"/>
                          </a:solidFill>
                          <a:effectLst/>
                          <a:latin typeface="Tahoma" panose="020B0604030504040204" pitchFamily="34" charset="0"/>
                        </a:rPr>
                        <a:t>acquisizione di beni e servizi, in violazione degli obblighi di cui ai commi 1, 2 e 3 dell'articolo 191, nei limiti degli accertati e dimostrati utilità ed arricchimento per l'ente</a:t>
                      </a:r>
                      <a:r>
                        <a:rPr lang="it-IT" sz="1100" b="0" i="0" u="none" strike="noStrike" dirty="0" smtClean="0">
                          <a:solidFill>
                            <a:srgbClr val="000000"/>
                          </a:solidFill>
                          <a:effectLst/>
                          <a:latin typeface="Tahoma" panose="020B0604030504040204" pitchFamily="34" charset="0"/>
                        </a:rPr>
                        <a:t>,.</a:t>
                      </a:r>
                      <a:endParaRPr lang="it-IT" sz="1100" b="0" i="0" u="none" strike="noStrike" dirty="0">
                        <a:solidFill>
                          <a:srgbClr val="000000"/>
                        </a:solidFill>
                        <a:effectLst/>
                        <a:latin typeface="Tahoma" panose="020B0604030504040204" pitchFamily="34" charset="0"/>
                      </a:endParaRPr>
                    </a:p>
                  </a:txBody>
                  <a:tcPr marL="7144" marR="7144" marT="9525" marB="0" anchor="b"/>
                </a:tc>
                <a:extLst>
                  <a:ext uri="{0D108BD9-81ED-4DB2-BD59-A6C34878D82A}">
                    <a16:rowId xmlns:a16="http://schemas.microsoft.com/office/drawing/2014/main" val="1558282609"/>
                  </a:ext>
                </a:extLst>
              </a:tr>
              <a:tr h="872421">
                <a:tc>
                  <a:txBody>
                    <a:bodyPr/>
                    <a:lstStyle/>
                    <a:p>
                      <a:pPr algn="l" fontAlgn="b"/>
                      <a:r>
                        <a:rPr lang="it-IT" sz="1200" b="0" i="0" u="none" strike="noStrike">
                          <a:solidFill>
                            <a:srgbClr val="000000"/>
                          </a:solidFill>
                          <a:effectLst/>
                          <a:latin typeface="Calibri" panose="020F0502020204030204" pitchFamily="34" charset="0"/>
                        </a:rPr>
                        <a:t>Spese correnti</a:t>
                      </a: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risorse correnti </a:t>
                      </a:r>
                      <a:r>
                        <a:rPr lang="it-IT" sz="1200" b="0" i="0" u="none" strike="noStrike" dirty="0" smtClean="0">
                          <a:solidFill>
                            <a:srgbClr val="000000"/>
                          </a:solidFill>
                          <a:effectLst/>
                          <a:latin typeface="Calibri" panose="020F0502020204030204" pitchFamily="34" charset="0"/>
                        </a:rPr>
                        <a:t>non vincolate o  </a:t>
                      </a:r>
                      <a:r>
                        <a:rPr lang="it-IT" sz="1200" b="0" i="0" u="none" strike="noStrike" dirty="0">
                          <a:solidFill>
                            <a:srgbClr val="000000"/>
                          </a:solidFill>
                          <a:effectLst/>
                          <a:latin typeface="Calibri" panose="020F0502020204030204" pitchFamily="34" charset="0"/>
                        </a:rPr>
                        <a:t>mutui se maturati prima del 07/11/2001</a:t>
                      </a: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risorse correnti </a:t>
                      </a:r>
                      <a:r>
                        <a:rPr lang="it-IT" sz="1200" b="0" i="0" u="none" strike="noStrike" dirty="0" smtClean="0">
                          <a:solidFill>
                            <a:srgbClr val="000000"/>
                          </a:solidFill>
                          <a:effectLst/>
                          <a:latin typeface="Calibri" panose="020F0502020204030204" pitchFamily="34" charset="0"/>
                        </a:rPr>
                        <a:t>non vincolate o  </a:t>
                      </a:r>
                      <a:r>
                        <a:rPr lang="it-IT" sz="1200" b="0" i="0" u="none" strike="noStrike" dirty="0">
                          <a:solidFill>
                            <a:srgbClr val="000000"/>
                          </a:solidFill>
                          <a:effectLst/>
                          <a:latin typeface="Calibri" panose="020F0502020204030204" pitchFamily="34" charset="0"/>
                        </a:rPr>
                        <a:t>mutui se maturati prima del 07/11/2002</a:t>
                      </a: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connessa a ripiano di </a:t>
                      </a:r>
                      <a:r>
                        <a:rPr lang="it-IT" sz="1200" b="0" i="0" u="none" strike="noStrike" dirty="0" smtClean="0">
                          <a:solidFill>
                            <a:srgbClr val="000000"/>
                          </a:solidFill>
                          <a:effectLst/>
                          <a:latin typeface="Calibri" panose="020F0502020204030204" pitchFamily="34" charset="0"/>
                        </a:rPr>
                        <a:t>perdite : risorse </a:t>
                      </a:r>
                      <a:r>
                        <a:rPr lang="it-IT" sz="1200" b="0" i="0" u="none" strike="noStrike" dirty="0">
                          <a:solidFill>
                            <a:srgbClr val="000000"/>
                          </a:solidFill>
                          <a:effectLst/>
                          <a:latin typeface="Calibri" panose="020F0502020204030204" pitchFamily="34" charset="0"/>
                        </a:rPr>
                        <a:t>correnti </a:t>
                      </a:r>
                      <a:r>
                        <a:rPr lang="it-IT" sz="1200" b="0" i="0" u="none" strike="noStrike" dirty="0" smtClean="0">
                          <a:solidFill>
                            <a:srgbClr val="000000"/>
                          </a:solidFill>
                          <a:effectLst/>
                          <a:latin typeface="Calibri" panose="020F0502020204030204" pitchFamily="34" charset="0"/>
                        </a:rPr>
                        <a:t>non vincolate o </a:t>
                      </a:r>
                      <a:r>
                        <a:rPr lang="it-IT" sz="1200" b="0" i="0" u="none" strike="noStrike" dirty="0">
                          <a:solidFill>
                            <a:srgbClr val="000000"/>
                          </a:solidFill>
                          <a:effectLst/>
                          <a:latin typeface="Calibri" panose="020F0502020204030204" pitchFamily="34" charset="0"/>
                        </a:rPr>
                        <a:t>mutui se maturati prima del 07/11/2001</a:t>
                      </a: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interessi fino al deposito della </a:t>
                      </a:r>
                      <a:r>
                        <a:rPr lang="it-IT" sz="1200" b="0" i="0" u="none" strike="noStrike" dirty="0" smtClean="0">
                          <a:solidFill>
                            <a:srgbClr val="000000"/>
                          </a:solidFill>
                          <a:effectLst/>
                          <a:latin typeface="Calibri" panose="020F0502020204030204" pitchFamily="34" charset="0"/>
                        </a:rPr>
                        <a:t>sentenza : risorse correnti non vincolate, c/capitale </a:t>
                      </a:r>
                      <a:r>
                        <a:rPr lang="it-IT" sz="1200" b="0" i="0" u="none" strike="noStrike" dirty="0">
                          <a:solidFill>
                            <a:srgbClr val="000000"/>
                          </a:solidFill>
                          <a:effectLst/>
                          <a:latin typeface="Calibri" panose="020F0502020204030204" pitchFamily="34" charset="0"/>
                        </a:rPr>
                        <a:t>o  mutui </a:t>
                      </a: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risorse correnti </a:t>
                      </a:r>
                      <a:r>
                        <a:rPr lang="it-IT" sz="1200" b="0" i="0" u="none" strike="noStrike" dirty="0" smtClean="0">
                          <a:solidFill>
                            <a:srgbClr val="000000"/>
                          </a:solidFill>
                          <a:effectLst/>
                          <a:latin typeface="Calibri" panose="020F0502020204030204" pitchFamily="34" charset="0"/>
                        </a:rPr>
                        <a:t>non vincolate o  </a:t>
                      </a:r>
                      <a:r>
                        <a:rPr lang="it-IT" sz="1200" b="0" i="0" u="none" strike="noStrike" dirty="0">
                          <a:solidFill>
                            <a:srgbClr val="000000"/>
                          </a:solidFill>
                          <a:effectLst/>
                          <a:latin typeface="Calibri" panose="020F0502020204030204" pitchFamily="34" charset="0"/>
                        </a:rPr>
                        <a:t>mutui se maturati prima del </a:t>
                      </a:r>
                      <a:r>
                        <a:rPr lang="it-IT" sz="1200" b="0" i="0" u="none" strike="noStrike" dirty="0" smtClean="0">
                          <a:solidFill>
                            <a:srgbClr val="000000"/>
                          </a:solidFill>
                          <a:effectLst/>
                          <a:latin typeface="Calibri" panose="020F0502020204030204" pitchFamily="34" charset="0"/>
                        </a:rPr>
                        <a:t>07/11/2001</a:t>
                      </a:r>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634096936"/>
                  </a:ext>
                </a:extLst>
              </a:tr>
              <a:tr h="981582">
                <a:tc>
                  <a:txBody>
                    <a:bodyPr/>
                    <a:lstStyle/>
                    <a:p>
                      <a:pPr algn="l" fontAlgn="b"/>
                      <a:r>
                        <a:rPr lang="it-IT" sz="1200" b="0" i="0" u="none" strike="noStrike" dirty="0">
                          <a:solidFill>
                            <a:srgbClr val="000000"/>
                          </a:solidFill>
                          <a:effectLst/>
                          <a:latin typeface="Calibri" panose="020F0502020204030204" pitchFamily="34" charset="0"/>
                        </a:rPr>
                        <a:t>Spese c/capitale</a:t>
                      </a: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risorse </a:t>
                      </a:r>
                      <a:r>
                        <a:rPr lang="it-IT" sz="1200" b="0" i="0" u="none" strike="noStrike" dirty="0" smtClean="0">
                          <a:solidFill>
                            <a:srgbClr val="000000"/>
                          </a:solidFill>
                          <a:effectLst/>
                          <a:latin typeface="Calibri" panose="020F0502020204030204" pitchFamily="34" charset="0"/>
                        </a:rPr>
                        <a:t>c/capitale non vincolate </a:t>
                      </a:r>
                      <a:r>
                        <a:rPr lang="it-IT" sz="1200" b="0" i="0" u="none" strike="noStrike" dirty="0">
                          <a:solidFill>
                            <a:srgbClr val="000000"/>
                          </a:solidFill>
                          <a:effectLst/>
                          <a:latin typeface="Calibri" panose="020F0502020204030204" pitchFamily="34" charset="0"/>
                        </a:rPr>
                        <a:t>o </a:t>
                      </a:r>
                      <a:r>
                        <a:rPr lang="it-IT" sz="1200" b="0" i="0" u="none" strike="noStrike" dirty="0" smtClean="0">
                          <a:solidFill>
                            <a:srgbClr val="000000"/>
                          </a:solidFill>
                          <a:effectLst/>
                          <a:latin typeface="Calibri" panose="020F0502020204030204" pitchFamily="34" charset="0"/>
                        </a:rPr>
                        <a:t>mutui o avanzo destinato</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x</a:t>
                      </a: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se ricapitalizzazione connessa a spese di investimento</a:t>
                      </a:r>
                      <a:r>
                        <a:rPr lang="it-IT" sz="1200" b="0" i="0" u="none" strike="noStrike" dirty="0" smtClean="0">
                          <a:solidFill>
                            <a:srgbClr val="000000"/>
                          </a:solidFill>
                          <a:effectLst/>
                          <a:latin typeface="Calibri" panose="020F0502020204030204" pitchFamily="34" charset="0"/>
                        </a:rPr>
                        <a:t>: risorse </a:t>
                      </a:r>
                      <a:r>
                        <a:rPr lang="it-IT" sz="1200" b="0" i="0" u="none" strike="noStrike" dirty="0">
                          <a:solidFill>
                            <a:srgbClr val="000000"/>
                          </a:solidFill>
                          <a:effectLst/>
                          <a:latin typeface="Calibri" panose="020F0502020204030204" pitchFamily="34" charset="0"/>
                        </a:rPr>
                        <a:t>c/capitale </a:t>
                      </a:r>
                      <a:r>
                        <a:rPr lang="it-IT" sz="1200" b="0" i="0" u="none" strike="noStrike" dirty="0" smtClean="0">
                          <a:solidFill>
                            <a:srgbClr val="000000"/>
                          </a:solidFill>
                          <a:effectLst/>
                          <a:latin typeface="Calibri" panose="020F0502020204030204" pitchFamily="34" charset="0"/>
                        </a:rPr>
                        <a:t>non vincolate o mutui o avanzo destinato</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risorse </a:t>
                      </a:r>
                      <a:r>
                        <a:rPr lang="it-IT" sz="1200" b="0" i="0" u="none" strike="noStrike" dirty="0" smtClean="0">
                          <a:solidFill>
                            <a:srgbClr val="000000"/>
                          </a:solidFill>
                          <a:effectLst/>
                          <a:latin typeface="Calibri" panose="020F0502020204030204" pitchFamily="34" charset="0"/>
                        </a:rPr>
                        <a:t>c/capitale non vincolate </a:t>
                      </a:r>
                      <a:r>
                        <a:rPr lang="it-IT" sz="1200" b="0" i="0" u="none" strike="noStrike" dirty="0">
                          <a:solidFill>
                            <a:srgbClr val="000000"/>
                          </a:solidFill>
                          <a:effectLst/>
                          <a:latin typeface="Calibri" panose="020F0502020204030204" pitchFamily="34" charset="0"/>
                        </a:rPr>
                        <a:t>o </a:t>
                      </a:r>
                      <a:r>
                        <a:rPr lang="it-IT" sz="1200" b="0" i="0" u="none" strike="noStrike" dirty="0" smtClean="0">
                          <a:solidFill>
                            <a:srgbClr val="000000"/>
                          </a:solidFill>
                          <a:effectLst/>
                          <a:latin typeface="Calibri" panose="020F0502020204030204" pitchFamily="34" charset="0"/>
                        </a:rPr>
                        <a:t>mutui o avanzo destinato</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risorse </a:t>
                      </a:r>
                      <a:r>
                        <a:rPr lang="it-IT" sz="1200" b="0" i="0" u="none" strike="noStrike" dirty="0" smtClean="0">
                          <a:solidFill>
                            <a:srgbClr val="000000"/>
                          </a:solidFill>
                          <a:effectLst/>
                          <a:latin typeface="Calibri" panose="020F0502020204030204" pitchFamily="34" charset="0"/>
                        </a:rPr>
                        <a:t>c/capitale non vincolate </a:t>
                      </a:r>
                      <a:r>
                        <a:rPr lang="it-IT" sz="1200" b="0" i="0" u="none" strike="noStrike" dirty="0">
                          <a:solidFill>
                            <a:srgbClr val="000000"/>
                          </a:solidFill>
                          <a:effectLst/>
                          <a:latin typeface="Calibri" panose="020F0502020204030204" pitchFamily="34" charset="0"/>
                        </a:rPr>
                        <a:t>o </a:t>
                      </a:r>
                      <a:r>
                        <a:rPr lang="it-IT" sz="1200" b="0" i="0" u="none" strike="noStrike" dirty="0" smtClean="0">
                          <a:solidFill>
                            <a:srgbClr val="000000"/>
                          </a:solidFill>
                          <a:effectLst/>
                          <a:latin typeface="Calibri" panose="020F0502020204030204" pitchFamily="34" charset="0"/>
                        </a:rPr>
                        <a:t>mutui o avanzo destinato</a:t>
                      </a:r>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3333680583"/>
                  </a:ext>
                </a:extLst>
              </a:tr>
              <a:tr h="280779">
                <a:tc>
                  <a:txBody>
                    <a:bodyPr/>
                    <a:lstStyle/>
                    <a:p>
                      <a:pPr algn="l" fontAlgn="b"/>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Avanzo </a:t>
                      </a:r>
                      <a:r>
                        <a:rPr lang="it-IT" sz="1200" b="0" i="0" u="none" strike="noStrike" dirty="0" smtClean="0">
                          <a:solidFill>
                            <a:srgbClr val="000000"/>
                          </a:solidFill>
                          <a:effectLst/>
                          <a:latin typeface="Calibri" panose="020F0502020204030204" pitchFamily="34" charset="0"/>
                        </a:rPr>
                        <a:t>amm.ne libero</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Avanzo </a:t>
                      </a:r>
                      <a:r>
                        <a:rPr lang="it-IT" sz="1200" b="0" i="0" u="none" strike="noStrike" dirty="0" smtClean="0">
                          <a:solidFill>
                            <a:srgbClr val="000000"/>
                          </a:solidFill>
                          <a:effectLst/>
                          <a:latin typeface="Calibri" panose="020F0502020204030204" pitchFamily="34" charset="0"/>
                        </a:rPr>
                        <a:t>amm.ne libero</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Avanzo </a:t>
                      </a:r>
                      <a:r>
                        <a:rPr lang="it-IT" sz="1200" b="0" i="0" u="none" strike="noStrike" dirty="0" smtClean="0">
                          <a:solidFill>
                            <a:srgbClr val="000000"/>
                          </a:solidFill>
                          <a:effectLst/>
                          <a:latin typeface="Calibri" panose="020F0502020204030204" pitchFamily="34" charset="0"/>
                        </a:rPr>
                        <a:t>amm.ne libero</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Avanzo </a:t>
                      </a:r>
                      <a:r>
                        <a:rPr lang="it-IT" sz="1200" b="0" i="0" u="none" strike="noStrike" dirty="0" smtClean="0">
                          <a:solidFill>
                            <a:srgbClr val="000000"/>
                          </a:solidFill>
                          <a:effectLst/>
                          <a:latin typeface="Calibri" panose="020F0502020204030204" pitchFamily="34" charset="0"/>
                        </a:rPr>
                        <a:t>amm.ne libero</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b="0" i="0" u="none" strike="noStrike" dirty="0">
                          <a:solidFill>
                            <a:srgbClr val="000000"/>
                          </a:solidFill>
                          <a:effectLst/>
                          <a:latin typeface="Calibri" panose="020F0502020204030204" pitchFamily="34" charset="0"/>
                        </a:rPr>
                        <a:t>Avanzo </a:t>
                      </a:r>
                      <a:r>
                        <a:rPr lang="it-IT" sz="1200" b="0" i="0" u="none" strike="noStrike" dirty="0" smtClean="0">
                          <a:solidFill>
                            <a:srgbClr val="000000"/>
                          </a:solidFill>
                          <a:effectLst/>
                          <a:latin typeface="Calibri" panose="020F0502020204030204" pitchFamily="34" charset="0"/>
                        </a:rPr>
                        <a:t>amm.ne libero</a:t>
                      </a:r>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595024318"/>
                  </a:ext>
                </a:extLst>
              </a:tr>
              <a:tr h="393982">
                <a:tc>
                  <a:txBody>
                    <a:bodyPr/>
                    <a:lstStyle/>
                    <a:p>
                      <a:pPr algn="l" fontAlgn="b"/>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200" b="0" i="0" u="none" strike="noStrike" dirty="0" smtClean="0">
                          <a:solidFill>
                            <a:srgbClr val="000000"/>
                          </a:solidFill>
                          <a:effectLst/>
                          <a:latin typeface="Calibri" panose="020F0502020204030204" pitchFamily="34" charset="0"/>
                        </a:rPr>
                        <a:t>Avanzo accantonato (fondo rischi)</a:t>
                      </a:r>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endParaRPr lang="it-IT" sz="12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endParaRPr lang="it-IT" sz="12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4251059597"/>
                  </a:ext>
                </a:extLst>
              </a:tr>
            </a:tbl>
          </a:graphicData>
        </a:graphic>
      </p:graphicFrame>
    </p:spTree>
    <p:extLst>
      <p:ext uri="{BB962C8B-B14F-4D97-AF65-F5344CB8AC3E}">
        <p14:creationId xmlns:p14="http://schemas.microsoft.com/office/powerpoint/2010/main" val="30059234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52475"/>
          </a:xfrm>
        </p:spPr>
        <p:txBody>
          <a:bodyPr/>
          <a:lstStyle/>
          <a:p>
            <a:pPr algn="ctr"/>
            <a:r>
              <a:rPr lang="it-IT" dirty="0" smtClean="0"/>
              <a:t>Debiti fuori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96620760"/>
              </p:ext>
            </p:extLst>
          </p:nvPr>
        </p:nvGraphicFramePr>
        <p:xfrm>
          <a:off x="2191940" y="957811"/>
          <a:ext cx="7808119" cy="5670136"/>
        </p:xfrm>
        <a:graphic>
          <a:graphicData uri="http://schemas.openxmlformats.org/drawingml/2006/table">
            <a:tbl>
              <a:tblPr firstRow="1" bandRow="1">
                <a:tableStyleId>{5C22544A-7EE6-4342-B048-85BDC9FD1C3A}</a:tableStyleId>
              </a:tblPr>
              <a:tblGrid>
                <a:gridCol w="2200275">
                  <a:extLst>
                    <a:ext uri="{9D8B030D-6E8A-4147-A177-3AD203B41FA5}">
                      <a16:colId xmlns:a16="http://schemas.microsoft.com/office/drawing/2014/main" val="4194025479"/>
                    </a:ext>
                  </a:extLst>
                </a:gridCol>
                <a:gridCol w="1907381">
                  <a:extLst>
                    <a:ext uri="{9D8B030D-6E8A-4147-A177-3AD203B41FA5}">
                      <a16:colId xmlns:a16="http://schemas.microsoft.com/office/drawing/2014/main" val="3500619542"/>
                    </a:ext>
                  </a:extLst>
                </a:gridCol>
                <a:gridCol w="1950244">
                  <a:extLst>
                    <a:ext uri="{9D8B030D-6E8A-4147-A177-3AD203B41FA5}">
                      <a16:colId xmlns:a16="http://schemas.microsoft.com/office/drawing/2014/main" val="1870377015"/>
                    </a:ext>
                  </a:extLst>
                </a:gridCol>
                <a:gridCol w="1750219">
                  <a:extLst>
                    <a:ext uri="{9D8B030D-6E8A-4147-A177-3AD203B41FA5}">
                      <a16:colId xmlns:a16="http://schemas.microsoft.com/office/drawing/2014/main" val="93389990"/>
                    </a:ext>
                  </a:extLst>
                </a:gridCol>
              </a:tblGrid>
              <a:tr h="750338">
                <a:tc gridSpan="4">
                  <a:txBody>
                    <a:bodyPr/>
                    <a:lstStyle/>
                    <a:p>
                      <a:pPr algn="l" fontAlgn="b"/>
                      <a:r>
                        <a:rPr lang="it-IT" sz="1600" b="0" i="0" u="none" strike="noStrike" dirty="0">
                          <a:solidFill>
                            <a:srgbClr val="FFFFFF"/>
                          </a:solidFill>
                          <a:effectLst/>
                          <a:latin typeface="Calibri" panose="020F0502020204030204" pitchFamily="34" charset="0"/>
                        </a:rPr>
                        <a:t>Fattispecie diverse dall'art. 194 del </a:t>
                      </a:r>
                      <a:r>
                        <a:rPr lang="it-IT" sz="1600" b="0" i="0" u="none" strike="noStrike" dirty="0" err="1">
                          <a:solidFill>
                            <a:srgbClr val="FFFFFF"/>
                          </a:solidFill>
                          <a:effectLst/>
                          <a:latin typeface="Calibri" panose="020F0502020204030204" pitchFamily="34" charset="0"/>
                        </a:rPr>
                        <a:t>D.Lgs.</a:t>
                      </a:r>
                      <a:r>
                        <a:rPr lang="it-IT" sz="1600" b="0" i="0" u="none" strike="noStrike" dirty="0">
                          <a:solidFill>
                            <a:srgbClr val="FFFFFF"/>
                          </a:solidFill>
                          <a:effectLst/>
                          <a:latin typeface="Calibri" panose="020F0502020204030204" pitchFamily="34" charset="0"/>
                        </a:rPr>
                        <a:t> 267/2000</a:t>
                      </a:r>
                    </a:p>
                  </a:txBody>
                  <a:tcPr marL="7144" marR="7144" marT="9525" marB="0" anchor="b"/>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448290554"/>
                  </a:ext>
                </a:extLst>
              </a:tr>
              <a:tr h="502103">
                <a:tc>
                  <a:txBody>
                    <a:bodyPr/>
                    <a:lstStyle/>
                    <a:p>
                      <a:pPr algn="l" fontAlgn="b"/>
                      <a:r>
                        <a:rPr lang="it-IT" sz="1600" b="0" i="0" u="none" strike="noStrike" dirty="0">
                          <a:solidFill>
                            <a:srgbClr val="000000"/>
                          </a:solidFill>
                          <a:effectLst/>
                          <a:latin typeface="Calibri" panose="020F0502020204030204" pitchFamily="34" charset="0"/>
                        </a:rPr>
                        <a:t>Tipologie</a:t>
                      </a:r>
                    </a:p>
                  </a:txBody>
                  <a:tcPr marL="7144" marR="7144" marT="9525" marB="0" anchor="b"/>
                </a:tc>
                <a:tc gridSpan="3">
                  <a:txBody>
                    <a:bodyPr/>
                    <a:lstStyle/>
                    <a:p>
                      <a:pPr algn="ctr" fontAlgn="b"/>
                      <a:r>
                        <a:rPr lang="it-IT" sz="1600" b="0" i="0" u="none" strike="noStrike">
                          <a:solidFill>
                            <a:srgbClr val="000000"/>
                          </a:solidFill>
                          <a:effectLst/>
                          <a:latin typeface="Calibri" panose="020F0502020204030204" pitchFamily="34" charset="0"/>
                        </a:rPr>
                        <a:t>modalità</a:t>
                      </a:r>
                    </a:p>
                  </a:txBody>
                  <a:tcPr marL="7144" marR="7144" marT="9525" marB="0" anchor="b"/>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987655985"/>
                  </a:ext>
                </a:extLst>
              </a:tr>
              <a:tr h="1184044">
                <a:tc>
                  <a:txBody>
                    <a:bodyPr/>
                    <a:lstStyle/>
                    <a:p>
                      <a:pPr algn="l" fontAlgn="b"/>
                      <a:r>
                        <a:rPr lang="it-IT" sz="1600" b="0" i="0" u="none" strike="noStrike" dirty="0" smtClean="0">
                          <a:solidFill>
                            <a:srgbClr val="000000"/>
                          </a:solidFill>
                          <a:effectLst/>
                          <a:latin typeface="Calibri" panose="020F0502020204030204" pitchFamily="34" charset="0"/>
                        </a:rPr>
                        <a:t>Pagamenti </a:t>
                      </a:r>
                      <a:r>
                        <a:rPr lang="it-IT" sz="1600" b="0" i="0" u="none" strike="noStrike" dirty="0">
                          <a:solidFill>
                            <a:srgbClr val="000000"/>
                          </a:solidFill>
                          <a:effectLst/>
                          <a:latin typeface="Calibri" panose="020F0502020204030204" pitchFamily="34" charset="0"/>
                        </a:rPr>
                        <a:t>effettuati dal </a:t>
                      </a:r>
                      <a:r>
                        <a:rPr lang="it-IT" sz="1600" b="0" i="0" u="none" strike="noStrike" dirty="0" smtClean="0">
                          <a:solidFill>
                            <a:srgbClr val="000000"/>
                          </a:solidFill>
                          <a:effectLst/>
                          <a:latin typeface="Calibri" panose="020F0502020204030204" pitchFamily="34" charset="0"/>
                        </a:rPr>
                        <a:t>tesoriere, </a:t>
                      </a:r>
                      <a:r>
                        <a:rPr lang="it-IT" sz="1600" b="0" i="0" u="none" strike="noStrike" dirty="0">
                          <a:solidFill>
                            <a:srgbClr val="000000"/>
                          </a:solidFill>
                          <a:effectLst/>
                          <a:latin typeface="Calibri" panose="020F0502020204030204" pitchFamily="34" charset="0"/>
                        </a:rPr>
                        <a:t>per azioni esecutive, non regolarizzati </a:t>
                      </a:r>
                    </a:p>
                  </a:txBody>
                  <a:tcPr marL="7144" marR="7144" marT="9525" marB="0" anchor="b"/>
                </a:tc>
                <a:tc>
                  <a:txBody>
                    <a:bodyPr/>
                    <a:lstStyle/>
                    <a:p>
                      <a:pPr algn="l" fontAlgn="b"/>
                      <a:r>
                        <a:rPr lang="it-IT" sz="1600" b="0" i="0" u="none" strike="noStrike" dirty="0">
                          <a:solidFill>
                            <a:srgbClr val="000000"/>
                          </a:solidFill>
                          <a:effectLst/>
                          <a:latin typeface="Calibri" panose="020F0502020204030204" pitchFamily="34" charset="0"/>
                        </a:rPr>
                        <a:t>contestualmente all'adozione del rendiconto dell'anno del pagamento</a:t>
                      </a:r>
                    </a:p>
                  </a:txBody>
                  <a:tcPr marL="7144" marR="7144" marT="9525" marB="0" anchor="b"/>
                </a:tc>
                <a:tc>
                  <a:txBody>
                    <a:bodyPr/>
                    <a:lstStyle/>
                    <a:p>
                      <a:pPr algn="l" fontAlgn="b"/>
                      <a:r>
                        <a:rPr lang="it-IT" sz="1600" b="0" i="0" u="none" strike="noStrike" dirty="0">
                          <a:solidFill>
                            <a:srgbClr val="000000"/>
                          </a:solidFill>
                          <a:effectLst/>
                          <a:latin typeface="Calibri" panose="020F0502020204030204" pitchFamily="34" charset="0"/>
                        </a:rPr>
                        <a:t>impegno e pagamento registrato nell'anno di pagamento anche in assenza di stanziamento</a:t>
                      </a:r>
                    </a:p>
                  </a:txBody>
                  <a:tcPr marL="7144" marR="7144" marT="9525" marB="0" anchor="b"/>
                </a:tc>
                <a:tc>
                  <a:txBody>
                    <a:bodyPr/>
                    <a:lstStyle/>
                    <a:p>
                      <a:pPr algn="l" fontAlgn="b"/>
                      <a:r>
                        <a:rPr lang="it-IT" sz="1600" b="0" i="0" u="none" strike="noStrike">
                          <a:solidFill>
                            <a:srgbClr val="000000"/>
                          </a:solidFill>
                          <a:effectLst/>
                          <a:latin typeface="Calibri" panose="020F0502020204030204" pitchFamily="34" charset="0"/>
                        </a:rPr>
                        <a:t>indicare motivazioni della mancata variazione di bilancio entro il 31/12</a:t>
                      </a:r>
                    </a:p>
                  </a:txBody>
                  <a:tcPr marL="7144" marR="7144" marT="9525" marB="0" anchor="b"/>
                </a:tc>
                <a:extLst>
                  <a:ext uri="{0D108BD9-81ED-4DB2-BD59-A6C34878D82A}">
                    <a16:rowId xmlns:a16="http://schemas.microsoft.com/office/drawing/2014/main" val="3884028013"/>
                  </a:ext>
                </a:extLst>
              </a:tr>
              <a:tr h="1419017">
                <a:tc>
                  <a:txBody>
                    <a:bodyPr/>
                    <a:lstStyle/>
                    <a:p>
                      <a:pPr algn="l" fontAlgn="b"/>
                      <a:r>
                        <a:rPr lang="it-IT" sz="1600" b="0" i="0" u="none" strike="noStrike">
                          <a:solidFill>
                            <a:srgbClr val="000000"/>
                          </a:solidFill>
                          <a:effectLst/>
                          <a:latin typeface="Calibri" panose="020F0502020204030204" pitchFamily="34" charset="0"/>
                        </a:rPr>
                        <a:t>Reimputazione di un residuo passivo ad un titolo di bilancio differente da quello inizialmente attribuito</a:t>
                      </a:r>
                    </a:p>
                  </a:txBody>
                  <a:tcPr marL="7144" marR="7144" marT="9525" marB="0" anchor="b"/>
                </a:tc>
                <a:tc>
                  <a:txBody>
                    <a:bodyPr/>
                    <a:lstStyle/>
                    <a:p>
                      <a:pPr algn="l" fontAlgn="b"/>
                      <a:r>
                        <a:rPr lang="it-IT" sz="1600" b="0" i="0" u="none" strike="noStrike" dirty="0">
                          <a:solidFill>
                            <a:srgbClr val="000000"/>
                          </a:solidFill>
                          <a:effectLst/>
                          <a:latin typeface="Calibri" panose="020F0502020204030204" pitchFamily="34" charset="0"/>
                        </a:rPr>
                        <a:t>corrisponde  </a:t>
                      </a:r>
                      <a:r>
                        <a:rPr lang="it-IT" sz="1600" b="0" i="0" u="none" strike="noStrike" dirty="0" smtClean="0">
                          <a:solidFill>
                            <a:srgbClr val="000000"/>
                          </a:solidFill>
                          <a:effectLst/>
                          <a:latin typeface="Calibri" panose="020F0502020204030204" pitchFamily="34" charset="0"/>
                        </a:rPr>
                        <a:t>ad un </a:t>
                      </a:r>
                      <a:r>
                        <a:rPr lang="it-IT" sz="1600" b="0" i="0" u="none" strike="noStrike" dirty="0">
                          <a:solidFill>
                            <a:srgbClr val="000000"/>
                          </a:solidFill>
                          <a:effectLst/>
                          <a:latin typeface="Calibri" panose="020F0502020204030204" pitchFamily="34" charset="0"/>
                        </a:rPr>
                        <a:t>minore debito relativo ad un altro titolo di bilancio,</a:t>
                      </a:r>
                    </a:p>
                  </a:txBody>
                  <a:tcPr marL="7144" marR="7144" marT="9525" marB="0" anchor="b"/>
                </a:tc>
                <a:tc>
                  <a:txBody>
                    <a:bodyPr/>
                    <a:lstStyle/>
                    <a:p>
                      <a:pPr algn="l" fontAlgn="b"/>
                      <a:r>
                        <a:rPr lang="it-IT" sz="1600" b="0" i="0" u="none" strike="noStrike" dirty="0">
                          <a:solidFill>
                            <a:srgbClr val="000000"/>
                          </a:solidFill>
                          <a:effectLst/>
                          <a:latin typeface="Calibri" panose="020F0502020204030204" pitchFamily="34" charset="0"/>
                        </a:rPr>
                        <a:t>registrazione di un nuovo impegno imputato alla competenza dell’esercizio cui il rendiconto si riferisce</a:t>
                      </a:r>
                    </a:p>
                  </a:txBody>
                  <a:tcPr marL="7144" marR="7144" marT="9525" marB="0" anchor="b"/>
                </a:tc>
                <a:tc>
                  <a:txBody>
                    <a:bodyPr/>
                    <a:lstStyle/>
                    <a:p>
                      <a:pPr algn="l" fontAlgn="b"/>
                      <a:endParaRPr lang="it-IT" sz="16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3901973690"/>
                  </a:ext>
                </a:extLst>
              </a:tr>
              <a:tr h="1653990">
                <a:tc>
                  <a:txBody>
                    <a:bodyPr/>
                    <a:lstStyle/>
                    <a:p>
                      <a:pPr algn="l" fontAlgn="b"/>
                      <a:r>
                        <a:rPr lang="it-IT" sz="1600" dirty="0" smtClean="0"/>
                        <a:t>Riconoscimento maggiore importo rispetto all’importo contabilizzato a residui</a:t>
                      </a:r>
                      <a:endParaRPr lang="it-IT" sz="1600" dirty="0"/>
                    </a:p>
                  </a:txBody>
                  <a:tcPr marL="7144" marR="7144" marT="9525" marB="0" anchor="b"/>
                </a:tc>
                <a:tc>
                  <a:txBody>
                    <a:bodyPr/>
                    <a:lstStyle/>
                    <a:p>
                      <a:pPr algn="l" fontAlgn="b"/>
                      <a:r>
                        <a:rPr lang="it-IT" sz="1600" dirty="0" smtClean="0"/>
                        <a:t>Corrisponde ad un nuovo debito</a:t>
                      </a:r>
                      <a:endParaRPr lang="it-IT" sz="1600" dirty="0"/>
                    </a:p>
                  </a:txBody>
                  <a:tcPr marL="7144" marR="7144"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600" dirty="0" smtClean="0"/>
                        <a:t>registrazione di un nuovo impegno imputato alla competenza dell’esercizio in cui è esigibile</a:t>
                      </a:r>
                    </a:p>
                    <a:p>
                      <a:pPr marL="0" marR="0" indent="0" algn="l" defTabSz="914400" rtl="0" eaLnBrk="1" fontAlgn="b" latinLnBrk="0" hangingPunct="1">
                        <a:lnSpc>
                          <a:spcPct val="100000"/>
                        </a:lnSpc>
                        <a:spcBef>
                          <a:spcPts val="0"/>
                        </a:spcBef>
                        <a:spcAft>
                          <a:spcPts val="0"/>
                        </a:spcAft>
                        <a:buClrTx/>
                        <a:buSzTx/>
                        <a:buFontTx/>
                        <a:buNone/>
                        <a:tabLst/>
                        <a:defRPr/>
                      </a:pPr>
                      <a:endParaRPr lang="it-IT" sz="1600" dirty="0"/>
                    </a:p>
                  </a:txBody>
                  <a:tcPr marL="7144" marR="7144" marT="9525" marB="0" anchor="b"/>
                </a:tc>
                <a:tc>
                  <a:txBody>
                    <a:bodyPr/>
                    <a:lstStyle/>
                    <a:p>
                      <a:pPr algn="l" fontAlgn="b"/>
                      <a:endParaRPr lang="it-IT" sz="1600" dirty="0"/>
                    </a:p>
                  </a:txBody>
                  <a:tcPr marL="7144" marR="7144" marT="9525" marB="0" anchor="b"/>
                </a:tc>
                <a:extLst>
                  <a:ext uri="{0D108BD9-81ED-4DB2-BD59-A6C34878D82A}">
                    <a16:rowId xmlns:a16="http://schemas.microsoft.com/office/drawing/2014/main" val="3697957306"/>
                  </a:ext>
                </a:extLst>
              </a:tr>
            </a:tbl>
          </a:graphicData>
        </a:graphic>
      </p:graphicFrame>
    </p:spTree>
    <p:extLst>
      <p:ext uri="{BB962C8B-B14F-4D97-AF65-F5344CB8AC3E}">
        <p14:creationId xmlns:p14="http://schemas.microsoft.com/office/powerpoint/2010/main" val="2204808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Debiti fuori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459019200"/>
              </p:ext>
            </p:extLst>
          </p:nvPr>
        </p:nvGraphicFramePr>
        <p:xfrm>
          <a:off x="2152651" y="1825627"/>
          <a:ext cx="7886701" cy="4915535"/>
        </p:xfrm>
        <a:graphic>
          <a:graphicData uri="http://schemas.openxmlformats.org/drawingml/2006/table">
            <a:tbl>
              <a:tblPr firstRow="1" bandRow="1">
                <a:tableStyleId>{5C22544A-7EE6-4342-B048-85BDC9FD1C3A}</a:tableStyleId>
              </a:tblPr>
              <a:tblGrid>
                <a:gridCol w="1464469">
                  <a:extLst>
                    <a:ext uri="{9D8B030D-6E8A-4147-A177-3AD203B41FA5}">
                      <a16:colId xmlns:a16="http://schemas.microsoft.com/office/drawing/2014/main" val="3694012591"/>
                    </a:ext>
                  </a:extLst>
                </a:gridCol>
                <a:gridCol w="1564481">
                  <a:extLst>
                    <a:ext uri="{9D8B030D-6E8A-4147-A177-3AD203B41FA5}">
                      <a16:colId xmlns:a16="http://schemas.microsoft.com/office/drawing/2014/main" val="2588213795"/>
                    </a:ext>
                  </a:extLst>
                </a:gridCol>
                <a:gridCol w="2214563">
                  <a:extLst>
                    <a:ext uri="{9D8B030D-6E8A-4147-A177-3AD203B41FA5}">
                      <a16:colId xmlns:a16="http://schemas.microsoft.com/office/drawing/2014/main" val="1872659680"/>
                    </a:ext>
                  </a:extLst>
                </a:gridCol>
                <a:gridCol w="2643188">
                  <a:extLst>
                    <a:ext uri="{9D8B030D-6E8A-4147-A177-3AD203B41FA5}">
                      <a16:colId xmlns:a16="http://schemas.microsoft.com/office/drawing/2014/main" val="2466145832"/>
                    </a:ext>
                  </a:extLst>
                </a:gridCol>
              </a:tblGrid>
              <a:tr h="370840">
                <a:tc gridSpan="4">
                  <a:txBody>
                    <a:bodyPr/>
                    <a:lstStyle/>
                    <a:p>
                      <a:pPr algn="ctr" fontAlgn="b"/>
                      <a:r>
                        <a:rPr lang="it-IT" sz="1600" b="0" i="0" u="none" strike="noStrike" dirty="0">
                          <a:solidFill>
                            <a:srgbClr val="F2F2F2"/>
                          </a:solidFill>
                          <a:effectLst/>
                          <a:latin typeface="Calibri" panose="020F0502020204030204" pitchFamily="34" charset="0"/>
                        </a:rPr>
                        <a:t>Modalità di gestione</a:t>
                      </a:r>
                    </a:p>
                  </a:txBody>
                  <a:tcPr marL="7144" marR="7144" marT="9525" marB="0" anchor="b"/>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750448155"/>
                  </a:ext>
                </a:extLst>
              </a:tr>
              <a:tr h="370840">
                <a:tc>
                  <a:txBody>
                    <a:bodyPr/>
                    <a:lstStyle/>
                    <a:p>
                      <a:pPr algn="l" fontAlgn="b"/>
                      <a:r>
                        <a:rPr lang="it-IT" sz="1600" b="0" i="0" u="none" strike="noStrike">
                          <a:solidFill>
                            <a:srgbClr val="000000"/>
                          </a:solidFill>
                          <a:effectLst/>
                          <a:latin typeface="Calibri" panose="020F0502020204030204" pitchFamily="34" charset="0"/>
                        </a:rPr>
                        <a:t>Fasi</a:t>
                      </a:r>
                    </a:p>
                  </a:txBody>
                  <a:tcPr marL="7144" marR="7144" marT="9525" marB="0" anchor="b"/>
                </a:tc>
                <a:tc>
                  <a:txBody>
                    <a:bodyPr/>
                    <a:lstStyle/>
                    <a:p>
                      <a:pPr algn="l" fontAlgn="b"/>
                      <a:r>
                        <a:rPr lang="it-IT" sz="1600" b="0" i="0" u="none" strike="noStrike">
                          <a:solidFill>
                            <a:srgbClr val="000000"/>
                          </a:solidFill>
                          <a:effectLst/>
                          <a:latin typeface="Calibri" panose="020F0502020204030204" pitchFamily="34" charset="0"/>
                        </a:rPr>
                        <a:t>Esigibilità</a:t>
                      </a:r>
                    </a:p>
                  </a:txBody>
                  <a:tcPr marL="7144" marR="7144" marT="9525" marB="0" anchor="b"/>
                </a:tc>
                <a:tc>
                  <a:txBody>
                    <a:bodyPr/>
                    <a:lstStyle/>
                    <a:p>
                      <a:pPr algn="l" fontAlgn="b"/>
                      <a:r>
                        <a:rPr lang="it-IT" sz="1600" b="0" i="0" u="none" strike="noStrike" dirty="0">
                          <a:solidFill>
                            <a:srgbClr val="000000"/>
                          </a:solidFill>
                          <a:effectLst/>
                          <a:latin typeface="Calibri" panose="020F0502020204030204" pitchFamily="34" charset="0"/>
                        </a:rPr>
                        <a:t>Termini</a:t>
                      </a:r>
                    </a:p>
                  </a:txBody>
                  <a:tcPr marL="7144" marR="7144" marT="9525" marB="0" anchor="b"/>
                </a:tc>
                <a:tc>
                  <a:txBody>
                    <a:bodyPr/>
                    <a:lstStyle/>
                    <a:p>
                      <a:pPr algn="l" fontAlgn="b"/>
                      <a:r>
                        <a:rPr lang="it-IT" sz="1600" b="0" i="0" u="none" strike="noStrike">
                          <a:solidFill>
                            <a:srgbClr val="000000"/>
                          </a:solidFill>
                          <a:effectLst/>
                          <a:latin typeface="Calibri" panose="020F0502020204030204" pitchFamily="34" charset="0"/>
                        </a:rPr>
                        <a:t>Imputazione della spesa</a:t>
                      </a:r>
                    </a:p>
                  </a:txBody>
                  <a:tcPr marL="7144" marR="7144" marT="9525" marB="0" anchor="b"/>
                </a:tc>
                <a:extLst>
                  <a:ext uri="{0D108BD9-81ED-4DB2-BD59-A6C34878D82A}">
                    <a16:rowId xmlns:a16="http://schemas.microsoft.com/office/drawing/2014/main" val="20466114"/>
                  </a:ext>
                </a:extLst>
              </a:tr>
              <a:tr h="370840">
                <a:tc>
                  <a:txBody>
                    <a:bodyPr/>
                    <a:lstStyle/>
                    <a:p>
                      <a:pPr algn="l" fontAlgn="b"/>
                      <a:r>
                        <a:rPr lang="it-IT" sz="1600" b="0" i="0" u="none" strike="noStrike">
                          <a:solidFill>
                            <a:srgbClr val="000000"/>
                          </a:solidFill>
                          <a:effectLst/>
                          <a:latin typeface="Calibri" panose="020F0502020204030204" pitchFamily="34" charset="0"/>
                        </a:rPr>
                        <a:t>Riconoscimento prima della scadenza dell'obbligazione </a:t>
                      </a:r>
                    </a:p>
                  </a:txBody>
                  <a:tcPr marL="7144" marR="7144" marT="9525" marB="0" anchor="b"/>
                </a:tc>
                <a:tc>
                  <a:txBody>
                    <a:bodyPr/>
                    <a:lstStyle/>
                    <a:p>
                      <a:pPr algn="l" fontAlgn="b"/>
                      <a:r>
                        <a:rPr lang="it-IT" sz="1600" b="0" i="0" u="none" strike="noStrike" dirty="0">
                          <a:solidFill>
                            <a:srgbClr val="000000"/>
                          </a:solidFill>
                          <a:effectLst/>
                          <a:latin typeface="Calibri" panose="020F0502020204030204" pitchFamily="34" charset="0"/>
                        </a:rPr>
                        <a:t>Imputazione all'esercizio in cui scade il termine </a:t>
                      </a:r>
                      <a:r>
                        <a:rPr lang="it-IT" sz="1600" b="0" i="0" u="none" strike="noStrike" dirty="0" smtClean="0">
                          <a:solidFill>
                            <a:srgbClr val="000000"/>
                          </a:solidFill>
                          <a:effectLst/>
                          <a:latin typeface="Calibri" panose="020F0502020204030204" pitchFamily="34" charset="0"/>
                        </a:rPr>
                        <a:t>di esigibilità</a:t>
                      </a:r>
                      <a:endParaRPr lang="it-IT" sz="16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600" b="0" i="0" u="none" strike="noStrike">
                          <a:solidFill>
                            <a:srgbClr val="000000"/>
                          </a:solidFill>
                          <a:effectLst/>
                          <a:latin typeface="Calibri" panose="020F0502020204030204" pitchFamily="34" charset="0"/>
                        </a:rPr>
                        <a:t>Almeno una volta l'anno entro il 31 luglio,fase di assestamento, o con diversa periodicità stabilita dal regolamento di contabilità</a:t>
                      </a:r>
                    </a:p>
                  </a:txBody>
                  <a:tcPr marL="7144" marR="7144" marT="9525" marB="0" anchor="b"/>
                </a:tc>
                <a:tc>
                  <a:txBody>
                    <a:bodyPr/>
                    <a:lstStyle/>
                    <a:p>
                      <a:pPr algn="l" fontAlgn="b"/>
                      <a:r>
                        <a:rPr lang="it-IT" sz="1600" b="0" i="0" u="none" strike="noStrike">
                          <a:solidFill>
                            <a:srgbClr val="000000"/>
                          </a:solidFill>
                          <a:effectLst/>
                          <a:latin typeface="Calibri" panose="020F0502020204030204" pitchFamily="34" charset="0"/>
                        </a:rPr>
                        <a:t>Nell'esercizio di riconoscimento del debito</a:t>
                      </a:r>
                    </a:p>
                  </a:txBody>
                  <a:tcPr marL="7144" marR="7144" marT="9525" marB="0" anchor="b"/>
                </a:tc>
                <a:extLst>
                  <a:ext uri="{0D108BD9-81ED-4DB2-BD59-A6C34878D82A}">
                    <a16:rowId xmlns:a16="http://schemas.microsoft.com/office/drawing/2014/main" val="2431800927"/>
                  </a:ext>
                </a:extLst>
              </a:tr>
              <a:tr h="370840">
                <a:tc>
                  <a:txBody>
                    <a:bodyPr/>
                    <a:lstStyle/>
                    <a:p>
                      <a:pPr algn="l" fontAlgn="b"/>
                      <a:r>
                        <a:rPr lang="it-IT" sz="1600" b="0" i="0" u="none" strike="noStrike">
                          <a:solidFill>
                            <a:srgbClr val="000000"/>
                          </a:solidFill>
                          <a:effectLst/>
                          <a:latin typeface="Calibri" panose="020F0502020204030204" pitchFamily="34" charset="0"/>
                        </a:rPr>
                        <a:t>Riconoscimento dopo la scadenza dell'obbligazione </a:t>
                      </a:r>
                    </a:p>
                  </a:txBody>
                  <a:tcPr marL="7144" marR="7144" marT="9525" marB="0" anchor="b"/>
                </a:tc>
                <a:tc>
                  <a:txBody>
                    <a:bodyPr/>
                    <a:lstStyle/>
                    <a:p>
                      <a:pPr algn="l" fontAlgn="b"/>
                      <a:r>
                        <a:rPr lang="it-IT" sz="1600" b="0" i="0" u="none" strike="noStrike">
                          <a:solidFill>
                            <a:srgbClr val="000000"/>
                          </a:solidFill>
                          <a:effectLst/>
                          <a:latin typeface="Calibri" panose="020F0502020204030204" pitchFamily="34" charset="0"/>
                        </a:rPr>
                        <a:t>Imputazione all'esercizio in cui è effettuato il riconoscimento</a:t>
                      </a:r>
                    </a:p>
                  </a:txBody>
                  <a:tcPr marL="7144" marR="7144" marT="9525" marB="0" anchor="b"/>
                </a:tc>
                <a:tc>
                  <a:txBody>
                    <a:bodyPr/>
                    <a:lstStyle/>
                    <a:p>
                      <a:pPr algn="l" fontAlgn="b"/>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600" b="0" i="0" u="none" strike="noStrike" dirty="0">
                          <a:solidFill>
                            <a:srgbClr val="000000"/>
                          </a:solidFill>
                          <a:effectLst/>
                          <a:latin typeface="Calibri" panose="020F0502020204030204" pitchFamily="34" charset="0"/>
                        </a:rPr>
                        <a:t>Nell'esercizio precedente il riconoscimento per i casi diversi dall'art.194 del </a:t>
                      </a:r>
                      <a:r>
                        <a:rPr lang="it-IT" sz="1600" b="0" i="0" u="none" strike="noStrike" dirty="0" err="1">
                          <a:solidFill>
                            <a:srgbClr val="000000"/>
                          </a:solidFill>
                          <a:effectLst/>
                          <a:latin typeface="Calibri" panose="020F0502020204030204" pitchFamily="34" charset="0"/>
                        </a:rPr>
                        <a:t>D.Lgs.</a:t>
                      </a:r>
                      <a:r>
                        <a:rPr lang="it-IT" sz="1600" b="0" i="0" u="none" strike="noStrike" dirty="0">
                          <a:solidFill>
                            <a:srgbClr val="000000"/>
                          </a:solidFill>
                          <a:effectLst/>
                          <a:latin typeface="Calibri" panose="020F0502020204030204" pitchFamily="34" charset="0"/>
                        </a:rPr>
                        <a:t> </a:t>
                      </a:r>
                      <a:r>
                        <a:rPr lang="it-IT" sz="1600" b="0" i="0" u="none" strike="noStrike" dirty="0" smtClean="0">
                          <a:solidFill>
                            <a:srgbClr val="000000"/>
                          </a:solidFill>
                          <a:effectLst/>
                          <a:latin typeface="Calibri" panose="020F0502020204030204" pitchFamily="34" charset="0"/>
                        </a:rPr>
                        <a:t>267/2000</a:t>
                      </a:r>
                      <a:endParaRPr lang="it-IT" sz="16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916356659"/>
                  </a:ext>
                </a:extLst>
              </a:tr>
              <a:tr h="370840">
                <a:tc>
                  <a:txBody>
                    <a:bodyPr/>
                    <a:lstStyle/>
                    <a:p>
                      <a:pPr algn="l" fontAlgn="b"/>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endParaRPr lang="it-IT" sz="16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it-IT" sz="1600" b="0" i="0" u="none" strike="noStrike" dirty="0">
                          <a:solidFill>
                            <a:srgbClr val="000000"/>
                          </a:solidFill>
                          <a:effectLst/>
                          <a:latin typeface="Calibri" panose="020F0502020204030204" pitchFamily="34" charset="0"/>
                        </a:rPr>
                        <a:t>:</a:t>
                      </a:r>
                    </a:p>
                  </a:txBody>
                  <a:tcPr marL="7144" marR="7144" marT="9525" marB="0" anchor="b"/>
                </a:tc>
                <a:tc>
                  <a:txBody>
                    <a:bodyPr/>
                    <a:lstStyle/>
                    <a:p>
                      <a:pPr algn="l" fontAlgn="b"/>
                      <a:r>
                        <a:rPr lang="it-IT" sz="1600" b="0" i="0" u="none" strike="noStrike" dirty="0">
                          <a:solidFill>
                            <a:srgbClr val="000000"/>
                          </a:solidFill>
                          <a:effectLst/>
                          <a:latin typeface="Calibri" panose="020F0502020204030204" pitchFamily="34" charset="0"/>
                        </a:rPr>
                        <a:t>Nel triennio del bilancio di previsione se:              </a:t>
                      </a:r>
                      <a:r>
                        <a:rPr lang="it-IT" sz="1600" b="0" i="0" u="none" strike="noStrike" dirty="0" smtClean="0">
                          <a:solidFill>
                            <a:srgbClr val="000000"/>
                          </a:solidFill>
                          <a:effectLst/>
                          <a:latin typeface="Calibri" panose="020F0502020204030204" pitchFamily="34" charset="0"/>
                        </a:rPr>
                        <a:t>-riconoscimento </a:t>
                      </a:r>
                      <a:r>
                        <a:rPr lang="it-IT" sz="1600" b="0" i="0" u="none" strike="noStrike" dirty="0">
                          <a:solidFill>
                            <a:srgbClr val="000000"/>
                          </a:solidFill>
                          <a:effectLst/>
                          <a:latin typeface="Calibri" panose="020F0502020204030204" pitchFamily="34" charset="0"/>
                        </a:rPr>
                        <a:t>nell'esercizio in cui è emerso  </a:t>
                      </a:r>
                      <a:endParaRPr lang="it-IT" sz="1600" b="0" i="0" u="none" strike="noStrike" dirty="0" smtClean="0">
                        <a:solidFill>
                          <a:srgbClr val="000000"/>
                        </a:solidFill>
                        <a:effectLst/>
                        <a:latin typeface="Calibri" panose="020F0502020204030204" pitchFamily="34" charset="0"/>
                      </a:endParaRPr>
                    </a:p>
                    <a:p>
                      <a:pPr algn="l" fontAlgn="b"/>
                      <a:r>
                        <a:rPr lang="it-IT" sz="1600" b="0" i="0" u="none" strike="noStrike" dirty="0" smtClean="0">
                          <a:solidFill>
                            <a:srgbClr val="000000"/>
                          </a:solidFill>
                          <a:effectLst/>
                          <a:latin typeface="Calibri" panose="020F0502020204030204" pitchFamily="34" charset="0"/>
                        </a:rPr>
                        <a:t> </a:t>
                      </a:r>
                      <a:r>
                        <a:rPr lang="it-IT" sz="1600" b="0" i="0" u="none" strike="noStrike" dirty="0">
                          <a:solidFill>
                            <a:srgbClr val="000000"/>
                          </a:solidFill>
                          <a:effectLst/>
                          <a:latin typeface="Calibri" panose="020F0502020204030204" pitchFamily="34" charset="0"/>
                        </a:rPr>
                        <a:t>-l'accordo con i fornitori deve precedere il riconoscimento (Corte Conti sez</a:t>
                      </a:r>
                      <a:r>
                        <a:rPr lang="it-IT" sz="1600" b="0" i="0" u="none" strike="noStrike" dirty="0" smtClean="0">
                          <a:solidFill>
                            <a:srgbClr val="000000"/>
                          </a:solidFill>
                          <a:effectLst/>
                          <a:latin typeface="Calibri" panose="020F0502020204030204" pitchFamily="34" charset="0"/>
                        </a:rPr>
                        <a:t>. Aut</a:t>
                      </a:r>
                      <a:r>
                        <a:rPr lang="it-IT" sz="1600" b="0" i="0" u="none" strike="noStrike" dirty="0">
                          <a:solidFill>
                            <a:srgbClr val="000000"/>
                          </a:solidFill>
                          <a:effectLst/>
                          <a:latin typeface="Calibri" panose="020F0502020204030204" pitchFamily="34" charset="0"/>
                        </a:rPr>
                        <a:t>. 21/2018)</a:t>
                      </a:r>
                    </a:p>
                  </a:txBody>
                  <a:tcPr marL="7144" marR="7144" marT="9525" marB="0" anchor="b"/>
                </a:tc>
                <a:extLst>
                  <a:ext uri="{0D108BD9-81ED-4DB2-BD59-A6C34878D82A}">
                    <a16:rowId xmlns:a16="http://schemas.microsoft.com/office/drawing/2014/main" val="1384325842"/>
                  </a:ext>
                </a:extLst>
              </a:tr>
            </a:tbl>
          </a:graphicData>
        </a:graphic>
      </p:graphicFrame>
    </p:spTree>
    <p:extLst>
      <p:ext uri="{BB962C8B-B14F-4D97-AF65-F5344CB8AC3E}">
        <p14:creationId xmlns:p14="http://schemas.microsoft.com/office/powerpoint/2010/main" val="8415015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Debiti fuori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785733032"/>
              </p:ext>
            </p:extLst>
          </p:nvPr>
        </p:nvGraphicFramePr>
        <p:xfrm>
          <a:off x="2207568" y="1196752"/>
          <a:ext cx="7886700" cy="5177790"/>
        </p:xfrm>
        <a:graphic>
          <a:graphicData uri="http://schemas.openxmlformats.org/drawingml/2006/table">
            <a:tbl>
              <a:tblPr firstRow="1" bandRow="1">
                <a:tableStyleId>{5C22544A-7EE6-4342-B048-85BDC9FD1C3A}</a:tableStyleId>
              </a:tblPr>
              <a:tblGrid>
                <a:gridCol w="7886700">
                  <a:extLst>
                    <a:ext uri="{9D8B030D-6E8A-4147-A177-3AD203B41FA5}">
                      <a16:colId xmlns:a16="http://schemas.microsoft.com/office/drawing/2014/main" val="2060663618"/>
                    </a:ext>
                  </a:extLst>
                </a:gridCol>
              </a:tblGrid>
              <a:tr h="370840">
                <a:tc>
                  <a:txBody>
                    <a:bodyPr/>
                    <a:lstStyle/>
                    <a:p>
                      <a:pPr algn="l" fontAlgn="b"/>
                      <a:r>
                        <a:rPr lang="it-IT" sz="2400" b="0" i="0" u="none" strike="noStrike" dirty="0">
                          <a:solidFill>
                            <a:srgbClr val="FFFFFF"/>
                          </a:solidFill>
                          <a:effectLst/>
                          <a:latin typeface="Calibri" panose="020F0502020204030204" pitchFamily="34" charset="0"/>
                        </a:rPr>
                        <a:t>Riconoscimento debiti fuori bilancio art. 194, comma 1, </a:t>
                      </a:r>
                      <a:r>
                        <a:rPr lang="it-IT" sz="2400" b="0" i="0" u="none" strike="noStrike" dirty="0" err="1">
                          <a:solidFill>
                            <a:srgbClr val="FFFFFF"/>
                          </a:solidFill>
                          <a:effectLst/>
                          <a:latin typeface="Calibri" panose="020F0502020204030204" pitchFamily="34" charset="0"/>
                        </a:rPr>
                        <a:t>lett</a:t>
                      </a:r>
                      <a:r>
                        <a:rPr lang="it-IT" sz="2400" b="0" i="0" u="none" strike="noStrike" dirty="0">
                          <a:solidFill>
                            <a:srgbClr val="FFFFFF"/>
                          </a:solidFill>
                          <a:effectLst/>
                          <a:latin typeface="Calibri" panose="020F0502020204030204" pitchFamily="34" charset="0"/>
                        </a:rPr>
                        <a:t>. A) </a:t>
                      </a:r>
                      <a:r>
                        <a:rPr lang="it-IT" sz="2400" b="0" i="0" u="none" strike="noStrike" dirty="0" err="1">
                          <a:solidFill>
                            <a:srgbClr val="FFFFFF"/>
                          </a:solidFill>
                          <a:effectLst/>
                          <a:latin typeface="Calibri" panose="020F0502020204030204" pitchFamily="34" charset="0"/>
                        </a:rPr>
                        <a:t>D.Lgs.</a:t>
                      </a:r>
                      <a:r>
                        <a:rPr lang="it-IT" sz="2400" b="0" i="0" u="none" strike="noStrike" dirty="0">
                          <a:solidFill>
                            <a:srgbClr val="FFFFFF"/>
                          </a:solidFill>
                          <a:effectLst/>
                          <a:latin typeface="Calibri" panose="020F0502020204030204" pitchFamily="34" charset="0"/>
                        </a:rPr>
                        <a:t> 267/2000</a:t>
                      </a:r>
                    </a:p>
                  </a:txBody>
                  <a:tcPr marL="7144" marR="7144" marT="9525" marB="0" anchor="b"/>
                </a:tc>
                <a:extLst>
                  <a:ext uri="{0D108BD9-81ED-4DB2-BD59-A6C34878D82A}">
                    <a16:rowId xmlns:a16="http://schemas.microsoft.com/office/drawing/2014/main" val="480148267"/>
                  </a:ext>
                </a:extLst>
              </a:tr>
              <a:tr h="370840">
                <a:tc>
                  <a:txBody>
                    <a:bodyPr/>
                    <a:lstStyle/>
                    <a:p>
                      <a:pPr algn="l" fontAlgn="b"/>
                      <a:r>
                        <a:rPr lang="it-IT" sz="2400" b="0" i="0" u="none" strike="noStrike">
                          <a:solidFill>
                            <a:srgbClr val="000000"/>
                          </a:solidFill>
                          <a:effectLst/>
                          <a:latin typeface="Calibri" panose="020F0502020204030204" pitchFamily="34" charset="0"/>
                        </a:rPr>
                        <a:t>E'ammesso il pagamento prima della deliberazione consiliare di riconoscimento del debito se (Corte Conti Controllo,sez. Liguria, del. 72/2018):</a:t>
                      </a:r>
                    </a:p>
                  </a:txBody>
                  <a:tcPr marL="7144" marR="7144" marT="9525" marB="0" anchor="b"/>
                </a:tc>
                <a:extLst>
                  <a:ext uri="{0D108BD9-81ED-4DB2-BD59-A6C34878D82A}">
                    <a16:rowId xmlns:a16="http://schemas.microsoft.com/office/drawing/2014/main" val="3907313333"/>
                  </a:ext>
                </a:extLst>
              </a:tr>
              <a:tr h="370840">
                <a:tc>
                  <a:txBody>
                    <a:bodyPr/>
                    <a:lstStyle/>
                    <a:p>
                      <a:pPr algn="l" fontAlgn="b"/>
                      <a:r>
                        <a:rPr lang="it-IT" sz="2400" b="0" i="0" u="none" strike="noStrike">
                          <a:solidFill>
                            <a:srgbClr val="000000"/>
                          </a:solidFill>
                          <a:effectLst/>
                          <a:latin typeface="Calibri" panose="020F0502020204030204" pitchFamily="34" charset="0"/>
                        </a:rPr>
                        <a:t>sussiste uno stanziamento pertinente di bilancio che presenti sufficiente disponibilità</a:t>
                      </a:r>
                    </a:p>
                  </a:txBody>
                  <a:tcPr marL="7144" marR="7144" marT="9525" marB="0" anchor="b"/>
                </a:tc>
                <a:extLst>
                  <a:ext uri="{0D108BD9-81ED-4DB2-BD59-A6C34878D82A}">
                    <a16:rowId xmlns:a16="http://schemas.microsoft.com/office/drawing/2014/main" val="4156136086"/>
                  </a:ext>
                </a:extLst>
              </a:tr>
              <a:tr h="370840">
                <a:tc>
                  <a:txBody>
                    <a:bodyPr/>
                    <a:lstStyle/>
                    <a:p>
                      <a:pPr algn="l" fontAlgn="b"/>
                      <a:r>
                        <a:rPr lang="it-IT" sz="2400" b="0" i="0" u="none" strike="noStrike">
                          <a:solidFill>
                            <a:srgbClr val="000000"/>
                          </a:solidFill>
                          <a:effectLst/>
                          <a:latin typeface="Calibri" panose="020F0502020204030204" pitchFamily="34" charset="0"/>
                        </a:rPr>
                        <a:t>non sussiste uno stanziamenti di bilancio adeguato ma, attraverso variazioni di bilancio di competenza della Giunta o dei Responsabili dei servizi, si può dare adeguata disponibilità di bilancio al pertinente stanziamento stanziamento </a:t>
                      </a:r>
                    </a:p>
                  </a:txBody>
                  <a:tcPr marL="7144" marR="7144" marT="9525" marB="0" anchor="b"/>
                </a:tc>
                <a:extLst>
                  <a:ext uri="{0D108BD9-81ED-4DB2-BD59-A6C34878D82A}">
                    <a16:rowId xmlns:a16="http://schemas.microsoft.com/office/drawing/2014/main" val="2151893453"/>
                  </a:ext>
                </a:extLst>
              </a:tr>
              <a:tr h="370840">
                <a:tc>
                  <a:txBody>
                    <a:bodyPr/>
                    <a:lstStyle/>
                    <a:p>
                      <a:pPr algn="l" fontAlgn="b"/>
                      <a:r>
                        <a:rPr lang="it-IT" sz="2400" b="0" i="0" u="none" strike="noStrike" dirty="0">
                          <a:solidFill>
                            <a:srgbClr val="000000"/>
                          </a:solidFill>
                          <a:effectLst/>
                          <a:latin typeface="Calibri" panose="020F0502020204030204" pitchFamily="34" charset="0"/>
                        </a:rPr>
                        <a:t>(Pari conclusioni Corte Conti Controllo, </a:t>
                      </a:r>
                      <a:r>
                        <a:rPr lang="it-IT" sz="2400" b="0" i="0" u="none" strike="noStrike" dirty="0" err="1">
                          <a:solidFill>
                            <a:srgbClr val="000000"/>
                          </a:solidFill>
                          <a:effectLst/>
                          <a:latin typeface="Calibri" panose="020F0502020204030204" pitchFamily="34" charset="0"/>
                        </a:rPr>
                        <a:t>sez.Campania</a:t>
                      </a:r>
                      <a:r>
                        <a:rPr lang="it-IT" sz="2400" b="0" i="0" u="none" strike="noStrike" dirty="0">
                          <a:solidFill>
                            <a:srgbClr val="000000"/>
                          </a:solidFill>
                          <a:effectLst/>
                          <a:latin typeface="Calibri" panose="020F0502020204030204" pitchFamily="34" charset="0"/>
                        </a:rPr>
                        <a:t> 2/2018)</a:t>
                      </a:r>
                    </a:p>
                  </a:txBody>
                  <a:tcPr marL="7144" marR="7144" marT="9525" marB="0" anchor="b"/>
                </a:tc>
                <a:extLst>
                  <a:ext uri="{0D108BD9-81ED-4DB2-BD59-A6C34878D82A}">
                    <a16:rowId xmlns:a16="http://schemas.microsoft.com/office/drawing/2014/main" val="295738182"/>
                  </a:ext>
                </a:extLst>
              </a:tr>
              <a:tr h="370840">
                <a:tc>
                  <a:txBody>
                    <a:bodyPr/>
                    <a:lstStyle/>
                    <a:p>
                      <a:pPr algn="l" fontAlgn="b"/>
                      <a:r>
                        <a:rPr lang="it-IT" sz="2400" b="0" i="0" u="none" strike="noStrike" dirty="0" smtClean="0">
                          <a:solidFill>
                            <a:srgbClr val="000000"/>
                          </a:solidFill>
                          <a:effectLst/>
                          <a:latin typeface="Calibri" panose="020F0502020204030204" pitchFamily="34" charset="0"/>
                        </a:rPr>
                        <a:t>Problematica interpretazione natura transazioni su provvedimenti giurisdizionali esecutivi</a:t>
                      </a:r>
                      <a:endParaRPr lang="it-IT" sz="24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3314644567"/>
                  </a:ext>
                </a:extLst>
              </a:tr>
            </a:tbl>
          </a:graphicData>
        </a:graphic>
      </p:graphicFrame>
    </p:spTree>
    <p:extLst>
      <p:ext uri="{BB962C8B-B14F-4D97-AF65-F5344CB8AC3E}">
        <p14:creationId xmlns:p14="http://schemas.microsoft.com/office/powerpoint/2010/main" val="32619846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Riaccertamento</a:t>
            </a:r>
            <a:r>
              <a:rPr lang="it-IT" dirty="0" smtClean="0"/>
              <a:t> residui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424531652"/>
              </p:ext>
            </p:extLst>
          </p:nvPr>
        </p:nvGraphicFramePr>
        <p:xfrm>
          <a:off x="838200" y="1825625"/>
          <a:ext cx="10515600" cy="298323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978635466"/>
                    </a:ext>
                  </a:extLst>
                </a:gridCol>
                <a:gridCol w="5257800">
                  <a:extLst>
                    <a:ext uri="{9D8B030D-6E8A-4147-A177-3AD203B41FA5}">
                      <a16:colId xmlns:a16="http://schemas.microsoft.com/office/drawing/2014/main" val="2501408798"/>
                    </a:ext>
                  </a:extLst>
                </a:gridCol>
              </a:tblGrid>
              <a:tr h="370840">
                <a:tc gridSpan="2">
                  <a:txBody>
                    <a:bodyPr/>
                    <a:lstStyle/>
                    <a:p>
                      <a:pPr algn="ctr" fontAlgn="b"/>
                      <a:r>
                        <a:rPr lang="it-IT" sz="3200" b="0" i="0" u="none" strike="noStrike" dirty="0">
                          <a:solidFill>
                            <a:srgbClr val="FFFFFF"/>
                          </a:solidFill>
                          <a:effectLst/>
                          <a:latin typeface="Calibri" panose="020F0502020204030204" pitchFamily="34" charset="0"/>
                        </a:rPr>
                        <a:t>Verifiche da effettuare</a:t>
                      </a:r>
                    </a:p>
                  </a:txBody>
                  <a:tcPr marL="9525" marR="9525" marT="9525" marB="0" anchor="b"/>
                </a:tc>
                <a:tc hMerge="1">
                  <a:txBody>
                    <a:bodyPr/>
                    <a:lstStyle/>
                    <a:p>
                      <a:endParaRPr lang="it-IT"/>
                    </a:p>
                  </a:txBody>
                  <a:tcPr/>
                </a:tc>
                <a:extLst>
                  <a:ext uri="{0D108BD9-81ED-4DB2-BD59-A6C34878D82A}">
                    <a16:rowId xmlns:a16="http://schemas.microsoft.com/office/drawing/2014/main" val="1195503811"/>
                  </a:ext>
                </a:extLst>
              </a:tr>
              <a:tr h="370840">
                <a:tc>
                  <a:txBody>
                    <a:bodyPr/>
                    <a:lstStyle/>
                    <a:p>
                      <a:pPr algn="l" fontAlgn="b"/>
                      <a:r>
                        <a:rPr lang="it-IT" sz="3200" b="0" i="0" u="none" strike="noStrike">
                          <a:solidFill>
                            <a:srgbClr val="000000"/>
                          </a:solidFill>
                          <a:effectLst/>
                          <a:latin typeface="Calibri" panose="020F0502020204030204" pitchFamily="34" charset="0"/>
                        </a:rPr>
                        <a:t>Residui attivi</a:t>
                      </a:r>
                    </a:p>
                  </a:txBody>
                  <a:tcPr marL="9525" marR="9525" marT="9525" marB="0" anchor="b"/>
                </a:tc>
                <a:tc>
                  <a:txBody>
                    <a:bodyPr/>
                    <a:lstStyle/>
                    <a:p>
                      <a:pPr algn="l" fontAlgn="b"/>
                      <a:r>
                        <a:rPr lang="it-IT" sz="3200" b="0" i="0" u="none" strike="noStrike">
                          <a:solidFill>
                            <a:srgbClr val="000000"/>
                          </a:solidFill>
                          <a:effectLst/>
                          <a:latin typeface="Calibri" panose="020F0502020204030204" pitchFamily="34" charset="0"/>
                        </a:rPr>
                        <a:t>Residui passivi</a:t>
                      </a:r>
                    </a:p>
                  </a:txBody>
                  <a:tcPr marL="9525" marR="9525" marT="9525" marB="0" anchor="b"/>
                </a:tc>
                <a:extLst>
                  <a:ext uri="{0D108BD9-81ED-4DB2-BD59-A6C34878D82A}">
                    <a16:rowId xmlns:a16="http://schemas.microsoft.com/office/drawing/2014/main" val="2658640956"/>
                  </a:ext>
                </a:extLst>
              </a:tr>
              <a:tr h="370840">
                <a:tc>
                  <a:txBody>
                    <a:bodyPr/>
                    <a:lstStyle/>
                    <a:p>
                      <a:pPr algn="l" fontAlgn="b"/>
                      <a:r>
                        <a:rPr lang="it-IT" sz="3200" b="0" i="0" u="none" strike="noStrike">
                          <a:solidFill>
                            <a:srgbClr val="000000"/>
                          </a:solidFill>
                          <a:effectLst/>
                          <a:latin typeface="Calibri" panose="020F0502020204030204" pitchFamily="34" charset="0"/>
                        </a:rPr>
                        <a:t>Sussistenza titolo giuridico</a:t>
                      </a:r>
                    </a:p>
                  </a:txBody>
                  <a:tcPr marL="9525" marR="9525" marT="9525" marB="0" anchor="b"/>
                </a:tc>
                <a:tc>
                  <a:txBody>
                    <a:bodyPr/>
                    <a:lstStyle/>
                    <a:p>
                      <a:pPr algn="l" fontAlgn="b"/>
                      <a:r>
                        <a:rPr lang="it-IT" sz="3200" b="0" i="0" u="none" strike="noStrike">
                          <a:solidFill>
                            <a:srgbClr val="000000"/>
                          </a:solidFill>
                          <a:effectLst/>
                          <a:latin typeface="Calibri" panose="020F0502020204030204" pitchFamily="34" charset="0"/>
                        </a:rPr>
                        <a:t>Sussistenza titolo giuridico</a:t>
                      </a:r>
                    </a:p>
                  </a:txBody>
                  <a:tcPr marL="9525" marR="9525" marT="9525" marB="0" anchor="b"/>
                </a:tc>
                <a:extLst>
                  <a:ext uri="{0D108BD9-81ED-4DB2-BD59-A6C34878D82A}">
                    <a16:rowId xmlns:a16="http://schemas.microsoft.com/office/drawing/2014/main" val="3570423000"/>
                  </a:ext>
                </a:extLst>
              </a:tr>
              <a:tr h="370840">
                <a:tc>
                  <a:txBody>
                    <a:bodyPr/>
                    <a:lstStyle/>
                    <a:p>
                      <a:pPr algn="l" fontAlgn="b"/>
                      <a:r>
                        <a:rPr lang="it-IT" sz="3200" b="0" i="0" u="none" strike="noStrike">
                          <a:solidFill>
                            <a:srgbClr val="000000"/>
                          </a:solidFill>
                          <a:effectLst/>
                          <a:latin typeface="Calibri" panose="020F0502020204030204" pitchFamily="34" charset="0"/>
                        </a:rPr>
                        <a:t>Esigibilità credito</a:t>
                      </a:r>
                    </a:p>
                  </a:txBody>
                  <a:tcPr marL="9525" marR="9525" marT="9525" marB="0" anchor="b"/>
                </a:tc>
                <a:tc>
                  <a:txBody>
                    <a:bodyPr/>
                    <a:lstStyle/>
                    <a:p>
                      <a:pPr algn="l" fontAlgn="b"/>
                      <a:r>
                        <a:rPr lang="it-IT" sz="3200" b="0" i="0" u="none" strike="noStrike">
                          <a:solidFill>
                            <a:srgbClr val="000000"/>
                          </a:solidFill>
                          <a:effectLst/>
                          <a:latin typeface="Calibri" panose="020F0502020204030204" pitchFamily="34" charset="0"/>
                        </a:rPr>
                        <a:t>Esigibilità debito</a:t>
                      </a:r>
                    </a:p>
                  </a:txBody>
                  <a:tcPr marL="9525" marR="9525" marT="9525" marB="0" anchor="b"/>
                </a:tc>
                <a:extLst>
                  <a:ext uri="{0D108BD9-81ED-4DB2-BD59-A6C34878D82A}">
                    <a16:rowId xmlns:a16="http://schemas.microsoft.com/office/drawing/2014/main" val="898733746"/>
                  </a:ext>
                </a:extLst>
              </a:tr>
              <a:tr h="370840">
                <a:tc>
                  <a:txBody>
                    <a:bodyPr/>
                    <a:lstStyle/>
                    <a:p>
                      <a:pPr algn="l" fontAlgn="b"/>
                      <a:r>
                        <a:rPr lang="it-IT" sz="3200" b="0" i="0" u="none" strike="noStrike">
                          <a:solidFill>
                            <a:srgbClr val="000000"/>
                          </a:solidFill>
                          <a:effectLst/>
                          <a:latin typeface="Calibri" panose="020F0502020204030204" pitchFamily="34" charset="0"/>
                        </a:rPr>
                        <a:t>Verifica scadenza obbligazione</a:t>
                      </a:r>
                    </a:p>
                  </a:txBody>
                  <a:tcPr marL="9525" marR="9525" marT="9525" marB="0" anchor="b"/>
                </a:tc>
                <a:tc>
                  <a:txBody>
                    <a:bodyPr/>
                    <a:lstStyle/>
                    <a:p>
                      <a:pPr algn="l" fontAlgn="b"/>
                      <a:r>
                        <a:rPr lang="it-IT" sz="3200" b="0" i="0" u="none" strike="noStrike">
                          <a:solidFill>
                            <a:srgbClr val="000000"/>
                          </a:solidFill>
                          <a:effectLst/>
                          <a:latin typeface="Calibri" panose="020F0502020204030204" pitchFamily="34" charset="0"/>
                        </a:rPr>
                        <a:t>Verifica scadenza obbligazione</a:t>
                      </a:r>
                    </a:p>
                  </a:txBody>
                  <a:tcPr marL="9525" marR="9525" marT="9525" marB="0" anchor="b"/>
                </a:tc>
                <a:extLst>
                  <a:ext uri="{0D108BD9-81ED-4DB2-BD59-A6C34878D82A}">
                    <a16:rowId xmlns:a16="http://schemas.microsoft.com/office/drawing/2014/main" val="2939856145"/>
                  </a:ext>
                </a:extLst>
              </a:tr>
              <a:tr h="370840">
                <a:tc>
                  <a:txBody>
                    <a:bodyPr/>
                    <a:lstStyle/>
                    <a:p>
                      <a:pPr algn="l" fontAlgn="b"/>
                      <a:r>
                        <a:rPr lang="it-IT" sz="3200" b="0" i="0" u="none" strike="noStrike">
                          <a:solidFill>
                            <a:srgbClr val="000000"/>
                          </a:solidFill>
                          <a:effectLst/>
                          <a:latin typeface="Calibri" panose="020F0502020204030204" pitchFamily="34" charset="0"/>
                        </a:rPr>
                        <a:t>Corretta imputazione</a:t>
                      </a:r>
                    </a:p>
                  </a:txBody>
                  <a:tcPr marL="9525" marR="9525" marT="9525" marB="0" anchor="b"/>
                </a:tc>
                <a:tc>
                  <a:txBody>
                    <a:bodyPr/>
                    <a:lstStyle/>
                    <a:p>
                      <a:pPr algn="l" fontAlgn="b"/>
                      <a:r>
                        <a:rPr lang="it-IT" sz="3200" b="0" i="0" u="none" strike="noStrike" dirty="0">
                          <a:solidFill>
                            <a:srgbClr val="000000"/>
                          </a:solidFill>
                          <a:effectLst/>
                          <a:latin typeface="Calibri" panose="020F0502020204030204" pitchFamily="34" charset="0"/>
                        </a:rPr>
                        <a:t>Corretta imputazione</a:t>
                      </a:r>
                    </a:p>
                  </a:txBody>
                  <a:tcPr marL="9525" marR="9525" marT="9525" marB="0" anchor="b"/>
                </a:tc>
                <a:extLst>
                  <a:ext uri="{0D108BD9-81ED-4DB2-BD59-A6C34878D82A}">
                    <a16:rowId xmlns:a16="http://schemas.microsoft.com/office/drawing/2014/main" val="1722616689"/>
                  </a:ext>
                </a:extLst>
              </a:tr>
            </a:tbl>
          </a:graphicData>
        </a:graphic>
      </p:graphicFrame>
    </p:spTree>
    <p:extLst>
      <p:ext uri="{BB962C8B-B14F-4D97-AF65-F5344CB8AC3E}">
        <p14:creationId xmlns:p14="http://schemas.microsoft.com/office/powerpoint/2010/main" val="9561893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Riaccertamento</a:t>
            </a:r>
            <a:r>
              <a:rPr lang="it-IT" dirty="0" smtClean="0"/>
              <a:t> residui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932487472"/>
              </p:ext>
            </p:extLst>
          </p:nvPr>
        </p:nvGraphicFramePr>
        <p:xfrm>
          <a:off x="838200" y="1825625"/>
          <a:ext cx="10515600" cy="3724275"/>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316370617"/>
                    </a:ext>
                  </a:extLst>
                </a:gridCol>
                <a:gridCol w="5257800">
                  <a:extLst>
                    <a:ext uri="{9D8B030D-6E8A-4147-A177-3AD203B41FA5}">
                      <a16:colId xmlns:a16="http://schemas.microsoft.com/office/drawing/2014/main" val="568426079"/>
                    </a:ext>
                  </a:extLst>
                </a:gridCol>
              </a:tblGrid>
              <a:tr h="370840">
                <a:tc gridSpan="2">
                  <a:txBody>
                    <a:bodyPr/>
                    <a:lstStyle/>
                    <a:p>
                      <a:pPr algn="ctr" fontAlgn="b"/>
                      <a:r>
                        <a:rPr lang="it-IT" sz="2400" b="0" i="0" u="none" strike="noStrike" dirty="0">
                          <a:solidFill>
                            <a:srgbClr val="FFFFFF"/>
                          </a:solidFill>
                          <a:effectLst/>
                          <a:latin typeface="Calibri" panose="020F0502020204030204" pitchFamily="34" charset="0"/>
                        </a:rPr>
                        <a:t>Residui da rettificare o eliminare</a:t>
                      </a:r>
                    </a:p>
                  </a:txBody>
                  <a:tcPr marL="9525" marR="9525" marT="9525" marB="0" anchor="b"/>
                </a:tc>
                <a:tc hMerge="1">
                  <a:txBody>
                    <a:bodyPr/>
                    <a:lstStyle/>
                    <a:p>
                      <a:endParaRPr lang="it-IT"/>
                    </a:p>
                  </a:txBody>
                  <a:tcPr/>
                </a:tc>
                <a:extLst>
                  <a:ext uri="{0D108BD9-81ED-4DB2-BD59-A6C34878D82A}">
                    <a16:rowId xmlns:a16="http://schemas.microsoft.com/office/drawing/2014/main" val="417389543"/>
                  </a:ext>
                </a:extLst>
              </a:tr>
              <a:tr h="370840">
                <a:tc>
                  <a:txBody>
                    <a:bodyPr/>
                    <a:lstStyle/>
                    <a:p>
                      <a:pPr algn="l" fontAlgn="b"/>
                      <a:r>
                        <a:rPr lang="it-IT" sz="2400" b="0" i="0" u="none" strike="noStrike">
                          <a:solidFill>
                            <a:srgbClr val="000000"/>
                          </a:solidFill>
                          <a:effectLst/>
                          <a:latin typeface="Calibri" panose="020F0502020204030204" pitchFamily="34" charset="0"/>
                        </a:rPr>
                        <a:t>Residui attivi</a:t>
                      </a:r>
                    </a:p>
                  </a:txBody>
                  <a:tcPr marL="9525" marR="9525" marT="9525" marB="0" anchor="b"/>
                </a:tc>
                <a:tc>
                  <a:txBody>
                    <a:bodyPr/>
                    <a:lstStyle/>
                    <a:p>
                      <a:pPr algn="ctr" fontAlgn="b"/>
                      <a:r>
                        <a:rPr lang="it-IT" sz="2400" b="0" i="0" u="none" strike="noStrike">
                          <a:solidFill>
                            <a:srgbClr val="000000"/>
                          </a:solidFill>
                          <a:effectLst/>
                          <a:latin typeface="Calibri" panose="020F0502020204030204" pitchFamily="34" charset="0"/>
                        </a:rPr>
                        <a:t>Residui passivi</a:t>
                      </a:r>
                    </a:p>
                  </a:txBody>
                  <a:tcPr marL="9525" marR="9525" marT="9525" marB="0" anchor="b"/>
                </a:tc>
                <a:extLst>
                  <a:ext uri="{0D108BD9-81ED-4DB2-BD59-A6C34878D82A}">
                    <a16:rowId xmlns:a16="http://schemas.microsoft.com/office/drawing/2014/main" val="1140608389"/>
                  </a:ext>
                </a:extLst>
              </a:tr>
              <a:tr h="370840">
                <a:tc>
                  <a:txBody>
                    <a:bodyPr/>
                    <a:lstStyle/>
                    <a:p>
                      <a:pPr algn="l" fontAlgn="b"/>
                      <a:r>
                        <a:rPr lang="it-IT" sz="2400" b="0" i="0" u="none" strike="noStrike">
                          <a:solidFill>
                            <a:srgbClr val="000000"/>
                          </a:solidFill>
                          <a:effectLst/>
                          <a:latin typeface="Calibri" panose="020F0502020204030204" pitchFamily="34" charset="0"/>
                        </a:rPr>
                        <a:t>Crediti di dubbia e difficile esazione</a:t>
                      </a:r>
                    </a:p>
                  </a:txBody>
                  <a:tcPr marL="9525" marR="9525" marT="9525" marB="0" anchor="b"/>
                </a:tc>
                <a:tc>
                  <a:txBody>
                    <a:bodyPr/>
                    <a:lstStyle/>
                    <a:p>
                      <a:pPr algn="l" fontAlgn="b"/>
                      <a:endParaRPr lang="it-IT"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94654810"/>
                  </a:ext>
                </a:extLst>
              </a:tr>
              <a:tr h="370840">
                <a:tc>
                  <a:txBody>
                    <a:bodyPr/>
                    <a:lstStyle/>
                    <a:p>
                      <a:pPr algn="l" fontAlgn="b"/>
                      <a:r>
                        <a:rPr lang="it-IT" sz="2400" b="0" i="0" u="none" strike="noStrike">
                          <a:solidFill>
                            <a:srgbClr val="000000"/>
                          </a:solidFill>
                          <a:effectLst/>
                          <a:latin typeface="Calibri" panose="020F0502020204030204" pitchFamily="34" charset="0"/>
                        </a:rPr>
                        <a:t>Crediti riconosciuti assolutamente inesigibili</a:t>
                      </a:r>
                    </a:p>
                  </a:txBody>
                  <a:tcPr marL="9525" marR="9525" marT="9525" marB="0" anchor="b"/>
                </a:tc>
                <a:tc>
                  <a:txBody>
                    <a:bodyPr/>
                    <a:lstStyle/>
                    <a:p>
                      <a:pPr algn="l" fontAlgn="b"/>
                      <a:endParaRPr lang="it-IT"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56658179"/>
                  </a:ext>
                </a:extLst>
              </a:tr>
              <a:tr h="370840">
                <a:tc>
                  <a:txBody>
                    <a:bodyPr/>
                    <a:lstStyle/>
                    <a:p>
                      <a:pPr algn="l" fontAlgn="b"/>
                      <a:r>
                        <a:rPr lang="it-IT" sz="2400" b="0" i="0" u="none" strike="noStrike">
                          <a:solidFill>
                            <a:srgbClr val="000000"/>
                          </a:solidFill>
                          <a:effectLst/>
                          <a:latin typeface="Calibri" panose="020F0502020204030204" pitchFamily="34" charset="0"/>
                        </a:rPr>
                        <a:t>Crediti riconosciuti insussistenti</a:t>
                      </a:r>
                    </a:p>
                  </a:txBody>
                  <a:tcPr marL="9525" marR="9525" marT="9525" marB="0" anchor="b"/>
                </a:tc>
                <a:tc>
                  <a:txBody>
                    <a:bodyPr/>
                    <a:lstStyle/>
                    <a:p>
                      <a:pPr algn="l" fontAlgn="b"/>
                      <a:r>
                        <a:rPr lang="it-IT" sz="2400" b="0" i="0" u="none" strike="noStrike">
                          <a:solidFill>
                            <a:srgbClr val="000000"/>
                          </a:solidFill>
                          <a:effectLst/>
                          <a:latin typeface="Calibri" panose="020F0502020204030204" pitchFamily="34" charset="0"/>
                        </a:rPr>
                        <a:t>Debiti insussistenti o prescritti</a:t>
                      </a:r>
                    </a:p>
                  </a:txBody>
                  <a:tcPr marL="9525" marR="9525" marT="9525" marB="0" anchor="b"/>
                </a:tc>
                <a:extLst>
                  <a:ext uri="{0D108BD9-81ED-4DB2-BD59-A6C34878D82A}">
                    <a16:rowId xmlns:a16="http://schemas.microsoft.com/office/drawing/2014/main" val="3275595122"/>
                  </a:ext>
                </a:extLst>
              </a:tr>
              <a:tr h="370840">
                <a:tc>
                  <a:txBody>
                    <a:bodyPr/>
                    <a:lstStyle/>
                    <a:p>
                      <a:pPr algn="l" fontAlgn="b"/>
                      <a:r>
                        <a:rPr lang="it-IT" sz="2400" b="0" i="0" u="none" strike="noStrike">
                          <a:solidFill>
                            <a:srgbClr val="000000"/>
                          </a:solidFill>
                          <a:effectLst/>
                          <a:latin typeface="Calibri" panose="020F0502020204030204" pitchFamily="34" charset="0"/>
                        </a:rPr>
                        <a:t>Crediti non imputati correttamente in bilancio </a:t>
                      </a:r>
                    </a:p>
                  </a:txBody>
                  <a:tcPr marL="9525" marR="9525" marT="9525" marB="0" anchor="b"/>
                </a:tc>
                <a:tc>
                  <a:txBody>
                    <a:bodyPr/>
                    <a:lstStyle/>
                    <a:p>
                      <a:pPr algn="l" fontAlgn="b"/>
                      <a:r>
                        <a:rPr lang="it-IT" sz="2400" b="0" i="0" u="none" strike="noStrike">
                          <a:solidFill>
                            <a:srgbClr val="000000"/>
                          </a:solidFill>
                          <a:effectLst/>
                          <a:latin typeface="Calibri" panose="020F0502020204030204" pitchFamily="34" charset="0"/>
                        </a:rPr>
                        <a:t>Debiti non imputati correttamente in bilancio </a:t>
                      </a:r>
                    </a:p>
                  </a:txBody>
                  <a:tcPr marL="9525" marR="9525" marT="9525" marB="0" anchor="b"/>
                </a:tc>
                <a:extLst>
                  <a:ext uri="{0D108BD9-81ED-4DB2-BD59-A6C34878D82A}">
                    <a16:rowId xmlns:a16="http://schemas.microsoft.com/office/drawing/2014/main" val="556357040"/>
                  </a:ext>
                </a:extLst>
              </a:tr>
              <a:tr h="370840">
                <a:tc>
                  <a:txBody>
                    <a:bodyPr/>
                    <a:lstStyle/>
                    <a:p>
                      <a:pPr algn="l" fontAlgn="b"/>
                      <a:r>
                        <a:rPr lang="it-IT" sz="2400" b="0" i="0" u="none" strike="noStrike" dirty="0">
                          <a:solidFill>
                            <a:srgbClr val="000000"/>
                          </a:solidFill>
                          <a:effectLst/>
                          <a:latin typeface="Calibri" panose="020F0502020204030204" pitchFamily="34" charset="0"/>
                        </a:rPr>
                        <a:t>Crediti non imputati </a:t>
                      </a:r>
                      <a:r>
                        <a:rPr lang="it-IT" sz="2400" b="0" i="0" u="none" strike="noStrike" dirty="0" smtClean="0">
                          <a:solidFill>
                            <a:srgbClr val="000000"/>
                          </a:solidFill>
                          <a:effectLst/>
                          <a:latin typeface="Calibri" panose="020F0502020204030204" pitchFamily="34" charset="0"/>
                        </a:rPr>
                        <a:t>correttamente all’esercizio </a:t>
                      </a:r>
                      <a:r>
                        <a:rPr lang="it-IT" sz="2400" b="0" i="0" u="none" strike="noStrike" dirty="0">
                          <a:solidFill>
                            <a:srgbClr val="000000"/>
                          </a:solidFill>
                          <a:effectLst/>
                          <a:latin typeface="Calibri" panose="020F0502020204030204" pitchFamily="34" charset="0"/>
                        </a:rPr>
                        <a:t>di riferimento</a:t>
                      </a:r>
                    </a:p>
                  </a:txBody>
                  <a:tcPr marL="9525" marR="9525" marT="9525" marB="0" anchor="b"/>
                </a:tc>
                <a:tc>
                  <a:txBody>
                    <a:bodyPr/>
                    <a:lstStyle/>
                    <a:p>
                      <a:pPr algn="l" fontAlgn="b"/>
                      <a:r>
                        <a:rPr lang="it-IT" sz="2400" b="0" i="0" u="none" strike="noStrike" dirty="0">
                          <a:solidFill>
                            <a:srgbClr val="000000"/>
                          </a:solidFill>
                          <a:effectLst/>
                          <a:latin typeface="Calibri" panose="020F0502020204030204" pitchFamily="34" charset="0"/>
                        </a:rPr>
                        <a:t>Debiti non imputati </a:t>
                      </a:r>
                      <a:r>
                        <a:rPr lang="it-IT" sz="2400" b="0" i="0" u="none" strike="noStrike" dirty="0" smtClean="0">
                          <a:solidFill>
                            <a:srgbClr val="000000"/>
                          </a:solidFill>
                          <a:effectLst/>
                          <a:latin typeface="Calibri" panose="020F0502020204030204" pitchFamily="34" charset="0"/>
                        </a:rPr>
                        <a:t>correttamente all’esercizio </a:t>
                      </a:r>
                      <a:r>
                        <a:rPr lang="it-IT" sz="2400" b="0" i="0" u="none" strike="noStrike" dirty="0">
                          <a:solidFill>
                            <a:srgbClr val="000000"/>
                          </a:solidFill>
                          <a:effectLst/>
                          <a:latin typeface="Calibri" panose="020F0502020204030204" pitchFamily="34" charset="0"/>
                        </a:rPr>
                        <a:t>di riferimento</a:t>
                      </a:r>
                    </a:p>
                  </a:txBody>
                  <a:tcPr marL="9525" marR="9525" marT="9525" marB="0" anchor="b"/>
                </a:tc>
                <a:extLst>
                  <a:ext uri="{0D108BD9-81ED-4DB2-BD59-A6C34878D82A}">
                    <a16:rowId xmlns:a16="http://schemas.microsoft.com/office/drawing/2014/main" val="3135314787"/>
                  </a:ext>
                </a:extLst>
              </a:tr>
            </a:tbl>
          </a:graphicData>
        </a:graphic>
      </p:graphicFrame>
    </p:spTree>
    <p:extLst>
      <p:ext uri="{BB962C8B-B14F-4D97-AF65-F5344CB8AC3E}">
        <p14:creationId xmlns:p14="http://schemas.microsoft.com/office/powerpoint/2010/main" val="6792815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Riaccertamento</a:t>
            </a:r>
            <a:r>
              <a:rPr lang="it-IT" dirty="0" smtClean="0"/>
              <a:t> residui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033785720"/>
              </p:ext>
            </p:extLst>
          </p:nvPr>
        </p:nvGraphicFramePr>
        <p:xfrm>
          <a:off x="838200" y="1825625"/>
          <a:ext cx="10515600" cy="3837305"/>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621327689"/>
                    </a:ext>
                  </a:extLst>
                </a:gridCol>
                <a:gridCol w="5257800">
                  <a:extLst>
                    <a:ext uri="{9D8B030D-6E8A-4147-A177-3AD203B41FA5}">
                      <a16:colId xmlns:a16="http://schemas.microsoft.com/office/drawing/2014/main" val="4223721868"/>
                    </a:ext>
                  </a:extLst>
                </a:gridCol>
              </a:tblGrid>
              <a:tr h="370840">
                <a:tc gridSpan="2">
                  <a:txBody>
                    <a:bodyPr/>
                    <a:lstStyle/>
                    <a:p>
                      <a:pPr algn="ctr" fontAlgn="b"/>
                      <a:r>
                        <a:rPr lang="it-IT" sz="2000" b="0" i="0" u="none" strike="noStrike" dirty="0" err="1">
                          <a:solidFill>
                            <a:srgbClr val="FFFFFF"/>
                          </a:solidFill>
                          <a:effectLst/>
                          <a:latin typeface="Calibri" panose="020F0502020204030204" pitchFamily="34" charset="0"/>
                        </a:rPr>
                        <a:t>Reimputazione</a:t>
                      </a:r>
                      <a:r>
                        <a:rPr lang="it-IT" sz="2000" b="0" i="0" u="none" strike="noStrike" dirty="0">
                          <a:solidFill>
                            <a:srgbClr val="FFFFFF"/>
                          </a:solidFill>
                          <a:effectLst/>
                          <a:latin typeface="Calibri" panose="020F0502020204030204" pitchFamily="34" charset="0"/>
                        </a:rPr>
                        <a:t> contestuale di crediti e debiti correlati</a:t>
                      </a:r>
                    </a:p>
                  </a:txBody>
                  <a:tcPr marL="9525" marR="9525" marT="9525" marB="0" anchor="b"/>
                </a:tc>
                <a:tc hMerge="1">
                  <a:txBody>
                    <a:bodyPr/>
                    <a:lstStyle/>
                    <a:p>
                      <a:endParaRPr lang="it-IT"/>
                    </a:p>
                  </a:txBody>
                  <a:tcPr/>
                </a:tc>
                <a:extLst>
                  <a:ext uri="{0D108BD9-81ED-4DB2-BD59-A6C34878D82A}">
                    <a16:rowId xmlns:a16="http://schemas.microsoft.com/office/drawing/2014/main" val="3124535705"/>
                  </a:ext>
                </a:extLst>
              </a:tr>
              <a:tr h="370840">
                <a:tc>
                  <a:txBody>
                    <a:bodyPr/>
                    <a:lstStyle/>
                    <a:p>
                      <a:pPr algn="l" fontAlgn="b"/>
                      <a:r>
                        <a:rPr lang="it-IT" sz="2000" b="0" i="0" u="none" strike="noStrike">
                          <a:solidFill>
                            <a:srgbClr val="000000"/>
                          </a:solidFill>
                          <a:effectLst/>
                          <a:latin typeface="Calibri" panose="020F0502020204030204" pitchFamily="34" charset="0"/>
                        </a:rPr>
                        <a:t>Crediti dubbia esigibilità non riscossi dopo tre anni</a:t>
                      </a:r>
                    </a:p>
                  </a:txBody>
                  <a:tcPr marL="9525" marR="9525" marT="9525" marB="0" anchor="b"/>
                </a:tc>
                <a:tc>
                  <a:txBody>
                    <a:bodyPr/>
                    <a:lstStyle/>
                    <a:p>
                      <a:pPr algn="l" fontAlgn="b"/>
                      <a:r>
                        <a:rPr lang="it-IT" sz="2000" b="0" i="0" u="none" strike="noStrike">
                          <a:solidFill>
                            <a:srgbClr val="000000"/>
                          </a:solidFill>
                          <a:effectLst/>
                          <a:latin typeface="Calibri" panose="020F0502020204030204" pitchFamily="34" charset="0"/>
                        </a:rPr>
                        <a:t>Valutare opportunità stralcio dal conto di bilancio e pari riduzione del FCDE</a:t>
                      </a:r>
                    </a:p>
                  </a:txBody>
                  <a:tcPr marL="9525" marR="9525" marT="9525" marB="0" anchor="b"/>
                </a:tc>
                <a:extLst>
                  <a:ext uri="{0D108BD9-81ED-4DB2-BD59-A6C34878D82A}">
                    <a16:rowId xmlns:a16="http://schemas.microsoft.com/office/drawing/2014/main" val="2284102662"/>
                  </a:ext>
                </a:extLst>
              </a:tr>
              <a:tr h="370840">
                <a:tc>
                  <a:txBody>
                    <a:bodyPr/>
                    <a:lstStyle/>
                    <a:p>
                      <a:pPr algn="l" fontAlgn="b"/>
                      <a:r>
                        <a:rPr lang="it-IT" sz="2000" b="0" i="0" u="none" strike="noStrike">
                          <a:solidFill>
                            <a:srgbClr val="000000"/>
                          </a:solidFill>
                          <a:effectLst/>
                          <a:latin typeface="Calibri" panose="020F0502020204030204" pitchFamily="34" charset="0"/>
                        </a:rPr>
                        <a:t>Crediti assolutamente inesigibili o insussistenti</a:t>
                      </a:r>
                    </a:p>
                  </a:txBody>
                  <a:tcPr marL="9525" marR="9525" marT="9525" marB="0" anchor="b"/>
                </a:tc>
                <a:tc>
                  <a:txBody>
                    <a:bodyPr/>
                    <a:lstStyle/>
                    <a:p>
                      <a:pPr algn="l" fontAlgn="b"/>
                      <a:r>
                        <a:rPr lang="it-IT" sz="2000" b="0" i="0" u="none" strike="noStrike">
                          <a:solidFill>
                            <a:srgbClr val="000000"/>
                          </a:solidFill>
                          <a:effectLst/>
                          <a:latin typeface="Calibri" panose="020F0502020204030204" pitchFamily="34" charset="0"/>
                        </a:rPr>
                        <a:t>Analitica descrizione motivazioni</a:t>
                      </a:r>
                    </a:p>
                  </a:txBody>
                  <a:tcPr marL="9525" marR="9525" marT="9525" marB="0" anchor="b"/>
                </a:tc>
                <a:extLst>
                  <a:ext uri="{0D108BD9-81ED-4DB2-BD59-A6C34878D82A}">
                    <a16:rowId xmlns:a16="http://schemas.microsoft.com/office/drawing/2014/main" val="717618155"/>
                  </a:ext>
                </a:extLst>
              </a:tr>
              <a:tr h="370840">
                <a:tc>
                  <a:txBody>
                    <a:bodyPr/>
                    <a:lstStyle/>
                    <a:p>
                      <a:pPr algn="l" fontAlgn="b"/>
                      <a:r>
                        <a:rPr lang="it-IT" sz="2000" b="0" i="0" u="none" strike="noStrike">
                          <a:solidFill>
                            <a:srgbClr val="000000"/>
                          </a:solidFill>
                          <a:effectLst/>
                          <a:latin typeface="Calibri" panose="020F0502020204030204" pitchFamily="34" charset="0"/>
                        </a:rPr>
                        <a:t>Competenza operazioni di riaccertamento</a:t>
                      </a:r>
                    </a:p>
                  </a:txBody>
                  <a:tcPr marL="9525" marR="9525" marT="9525" marB="0" anchor="b"/>
                </a:tc>
                <a:tc>
                  <a:txBody>
                    <a:bodyPr/>
                    <a:lstStyle/>
                    <a:p>
                      <a:pPr algn="l" fontAlgn="b"/>
                      <a:r>
                        <a:rPr lang="it-IT" sz="2000" b="0" i="0" u="none" strike="noStrike">
                          <a:solidFill>
                            <a:srgbClr val="000000"/>
                          </a:solidFill>
                          <a:effectLst/>
                          <a:latin typeface="Calibri" panose="020F0502020204030204" pitchFamily="34" charset="0"/>
                        </a:rPr>
                        <a:t>Deliberazione di Giunta con parere dell'organo di revisione</a:t>
                      </a:r>
                    </a:p>
                  </a:txBody>
                  <a:tcPr marL="9525" marR="9525" marT="9525" marB="0" anchor="b"/>
                </a:tc>
                <a:extLst>
                  <a:ext uri="{0D108BD9-81ED-4DB2-BD59-A6C34878D82A}">
                    <a16:rowId xmlns:a16="http://schemas.microsoft.com/office/drawing/2014/main" val="3870045702"/>
                  </a:ext>
                </a:extLst>
              </a:tr>
              <a:tr h="370840">
                <a:tc>
                  <a:txBody>
                    <a:bodyPr/>
                    <a:lstStyle/>
                    <a:p>
                      <a:pPr algn="l" fontAlgn="b"/>
                      <a:r>
                        <a:rPr lang="it-IT" sz="2000" b="0" i="0" u="none" strike="noStrike">
                          <a:solidFill>
                            <a:srgbClr val="000000"/>
                          </a:solidFill>
                          <a:effectLst/>
                          <a:latin typeface="Calibri" panose="020F0502020204030204" pitchFamily="34" charset="0"/>
                        </a:rPr>
                        <a:t>Riaccertamento parziale con contestuale variazioni di bilancio per differimento esigibilità</a:t>
                      </a:r>
                    </a:p>
                  </a:txBody>
                  <a:tcPr marL="9525" marR="9525" marT="9525" marB="0" anchor="b"/>
                </a:tc>
                <a:tc>
                  <a:txBody>
                    <a:bodyPr/>
                    <a:lstStyle/>
                    <a:p>
                      <a:pPr algn="l" fontAlgn="b"/>
                      <a:r>
                        <a:rPr lang="it-IT" sz="2000" b="0" i="0" u="none" strike="noStrike">
                          <a:solidFill>
                            <a:srgbClr val="000000"/>
                          </a:solidFill>
                          <a:effectLst/>
                          <a:latin typeface="Calibri" panose="020F0502020204030204" pitchFamily="34" charset="0"/>
                        </a:rPr>
                        <a:t>In esercizio provvisorio Deliberazione di Giunta con parere dell'organo di revisione</a:t>
                      </a:r>
                    </a:p>
                  </a:txBody>
                  <a:tcPr marL="9525" marR="9525" marT="9525" marB="0" anchor="b"/>
                </a:tc>
                <a:extLst>
                  <a:ext uri="{0D108BD9-81ED-4DB2-BD59-A6C34878D82A}">
                    <a16:rowId xmlns:a16="http://schemas.microsoft.com/office/drawing/2014/main" val="197669258"/>
                  </a:ext>
                </a:extLst>
              </a:tr>
              <a:tr h="370840">
                <a:tc>
                  <a:txBody>
                    <a:bodyPr/>
                    <a:lstStyle/>
                    <a:p>
                      <a:pPr algn="l" fontAlgn="b"/>
                      <a:r>
                        <a:rPr lang="it-IT" sz="2000" b="0" i="0" u="none" strike="noStrike">
                          <a:solidFill>
                            <a:srgbClr val="000000"/>
                          </a:solidFill>
                          <a:effectLst/>
                          <a:latin typeface="Calibri" panose="020F0502020204030204" pitchFamily="34" charset="0"/>
                        </a:rPr>
                        <a:t>Riaccertamento parziale con contestuale variazioni di bilancio per differimento esigibilità</a:t>
                      </a:r>
                    </a:p>
                  </a:txBody>
                  <a:tcPr marL="9525" marR="9525" marT="9525" marB="0" anchor="b"/>
                </a:tc>
                <a:tc>
                  <a:txBody>
                    <a:bodyPr/>
                    <a:lstStyle/>
                    <a:p>
                      <a:pPr algn="l" fontAlgn="b"/>
                      <a:r>
                        <a:rPr lang="it-IT" sz="2000" b="0" i="0" u="none" strike="noStrike">
                          <a:solidFill>
                            <a:srgbClr val="000000"/>
                          </a:solidFill>
                          <a:effectLst/>
                          <a:latin typeface="Calibri" panose="020F0502020204030204" pitchFamily="34" charset="0"/>
                        </a:rPr>
                        <a:t>Determinazione del Responsabile del Servizio Finanziario con parere dell'organo di revisione</a:t>
                      </a:r>
                    </a:p>
                  </a:txBody>
                  <a:tcPr marL="9525" marR="9525" marT="9525" marB="0" anchor="b"/>
                </a:tc>
                <a:extLst>
                  <a:ext uri="{0D108BD9-81ED-4DB2-BD59-A6C34878D82A}">
                    <a16:rowId xmlns:a16="http://schemas.microsoft.com/office/drawing/2014/main" val="2922430397"/>
                  </a:ext>
                </a:extLst>
              </a:tr>
              <a:tr h="370840">
                <a:tc>
                  <a:txBody>
                    <a:bodyPr/>
                    <a:lstStyle/>
                    <a:p>
                      <a:pPr algn="l" fontAlgn="b"/>
                      <a:r>
                        <a:rPr lang="it-IT" sz="2000" b="0" i="0" u="none" strike="noStrike">
                          <a:solidFill>
                            <a:srgbClr val="000000"/>
                          </a:solidFill>
                          <a:effectLst/>
                          <a:latin typeface="Calibri" panose="020F0502020204030204" pitchFamily="34" charset="0"/>
                        </a:rPr>
                        <a:t>Differimento esigibilità entro il termine dell'esercizio finanziario </a:t>
                      </a:r>
                    </a:p>
                  </a:txBody>
                  <a:tcPr marL="9525" marR="9525" marT="9525" marB="0" anchor="b"/>
                </a:tc>
                <a:tc>
                  <a:txBody>
                    <a:bodyPr/>
                    <a:lstStyle/>
                    <a:p>
                      <a:pPr algn="l" fontAlgn="b"/>
                      <a:r>
                        <a:rPr lang="it-IT" sz="2000" b="0" i="0" u="none" strike="noStrike" dirty="0">
                          <a:solidFill>
                            <a:srgbClr val="000000"/>
                          </a:solidFill>
                          <a:effectLst/>
                          <a:latin typeface="Calibri" panose="020F0502020204030204" pitchFamily="34" charset="0"/>
                        </a:rPr>
                        <a:t>Determinazione del Responsabile del Servizio Finanziario senza parere dell'organo di revisione</a:t>
                      </a:r>
                    </a:p>
                  </a:txBody>
                  <a:tcPr marL="9525" marR="9525" marT="9525" marB="0" anchor="b"/>
                </a:tc>
                <a:extLst>
                  <a:ext uri="{0D108BD9-81ED-4DB2-BD59-A6C34878D82A}">
                    <a16:rowId xmlns:a16="http://schemas.microsoft.com/office/drawing/2014/main" val="605514896"/>
                  </a:ext>
                </a:extLst>
              </a:tr>
            </a:tbl>
          </a:graphicData>
        </a:graphic>
      </p:graphicFrame>
    </p:spTree>
    <p:extLst>
      <p:ext uri="{BB962C8B-B14F-4D97-AF65-F5344CB8AC3E}">
        <p14:creationId xmlns:p14="http://schemas.microsoft.com/office/powerpoint/2010/main" val="3024763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Riaccertamento</a:t>
            </a:r>
            <a:r>
              <a:rPr lang="it-IT" dirty="0" smtClean="0"/>
              <a:t> residui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193708737"/>
              </p:ext>
            </p:extLst>
          </p:nvPr>
        </p:nvGraphicFramePr>
        <p:xfrm>
          <a:off x="838200" y="1825625"/>
          <a:ext cx="10226040" cy="2903855"/>
        </p:xfrm>
        <a:graphic>
          <a:graphicData uri="http://schemas.openxmlformats.org/drawingml/2006/table">
            <a:tbl>
              <a:tblPr firstRow="1" bandRow="1">
                <a:tableStyleId>{5C22544A-7EE6-4342-B048-85BDC9FD1C3A}</a:tableStyleId>
              </a:tblPr>
              <a:tblGrid>
                <a:gridCol w="10226040">
                  <a:extLst>
                    <a:ext uri="{9D8B030D-6E8A-4147-A177-3AD203B41FA5}">
                      <a16:colId xmlns:a16="http://schemas.microsoft.com/office/drawing/2014/main" val="3062495359"/>
                    </a:ext>
                  </a:extLst>
                </a:gridCol>
              </a:tblGrid>
              <a:tr h="370840">
                <a:tc>
                  <a:txBody>
                    <a:bodyPr/>
                    <a:lstStyle/>
                    <a:p>
                      <a:pPr algn="ctr" fontAlgn="b"/>
                      <a:r>
                        <a:rPr lang="it-IT" sz="2000" b="0" i="0" u="none" strike="noStrike" dirty="0" err="1">
                          <a:solidFill>
                            <a:srgbClr val="FFFFFF"/>
                          </a:solidFill>
                          <a:effectLst/>
                          <a:latin typeface="Calibri" panose="020F0502020204030204" pitchFamily="34" charset="0"/>
                        </a:rPr>
                        <a:t>Riaccertamento</a:t>
                      </a:r>
                      <a:r>
                        <a:rPr lang="it-IT" sz="2000" b="0" i="0" u="none" strike="noStrike" dirty="0">
                          <a:solidFill>
                            <a:srgbClr val="FFFFFF"/>
                          </a:solidFill>
                          <a:effectLst/>
                          <a:latin typeface="Calibri" panose="020F0502020204030204" pitchFamily="34" charset="0"/>
                        </a:rPr>
                        <a:t> parziale dei residui prima della deliberazione di Giunta</a:t>
                      </a:r>
                    </a:p>
                  </a:txBody>
                  <a:tcPr marL="9525" marR="9525" marT="9525" marB="0" anchor="b"/>
                </a:tc>
                <a:extLst>
                  <a:ext uri="{0D108BD9-81ED-4DB2-BD59-A6C34878D82A}">
                    <a16:rowId xmlns:a16="http://schemas.microsoft.com/office/drawing/2014/main" val="25977549"/>
                  </a:ext>
                </a:extLst>
              </a:tr>
              <a:tr h="370840">
                <a:tc>
                  <a:txBody>
                    <a:bodyPr/>
                    <a:lstStyle/>
                    <a:p>
                      <a:pPr algn="l" fontAlgn="b"/>
                      <a:r>
                        <a:rPr lang="it-IT" sz="2000" b="0" i="0" u="none" strike="noStrike">
                          <a:solidFill>
                            <a:srgbClr val="000000"/>
                          </a:solidFill>
                          <a:effectLst/>
                          <a:latin typeface="Calibri" panose="020F0502020204030204" pitchFamily="34" charset="0"/>
                        </a:rPr>
                        <a:t>Fattispecie</a:t>
                      </a:r>
                    </a:p>
                  </a:txBody>
                  <a:tcPr marL="9525" marR="9525" marT="9525" marB="0" anchor="b"/>
                </a:tc>
                <a:extLst>
                  <a:ext uri="{0D108BD9-81ED-4DB2-BD59-A6C34878D82A}">
                    <a16:rowId xmlns:a16="http://schemas.microsoft.com/office/drawing/2014/main" val="2108673161"/>
                  </a:ext>
                </a:extLst>
              </a:tr>
              <a:tr h="370840">
                <a:tc>
                  <a:txBody>
                    <a:bodyPr/>
                    <a:lstStyle/>
                    <a:p>
                      <a:pPr algn="l" fontAlgn="b"/>
                      <a:r>
                        <a:rPr lang="it-IT" sz="2000" b="0" i="0" u="none" strike="noStrike">
                          <a:solidFill>
                            <a:srgbClr val="000000"/>
                          </a:solidFill>
                          <a:effectLst/>
                          <a:latin typeface="Calibri" panose="020F0502020204030204" pitchFamily="34" charset="0"/>
                        </a:rPr>
                        <a:t>Necessità di reimputare obbligazioni da incassare e pagare prima del riaccertamento ordinario dei residui</a:t>
                      </a:r>
                    </a:p>
                  </a:txBody>
                  <a:tcPr marL="9525" marR="9525" marT="9525" marB="0" anchor="b"/>
                </a:tc>
                <a:extLst>
                  <a:ext uri="{0D108BD9-81ED-4DB2-BD59-A6C34878D82A}">
                    <a16:rowId xmlns:a16="http://schemas.microsoft.com/office/drawing/2014/main" val="884957418"/>
                  </a:ext>
                </a:extLst>
              </a:tr>
              <a:tr h="370840">
                <a:tc>
                  <a:txBody>
                    <a:bodyPr/>
                    <a:lstStyle/>
                    <a:p>
                      <a:pPr algn="l" fontAlgn="b"/>
                      <a:r>
                        <a:rPr lang="it-IT" sz="2000" b="0" i="0" u="none" strike="noStrike">
                          <a:solidFill>
                            <a:srgbClr val="000000"/>
                          </a:solidFill>
                          <a:effectLst/>
                          <a:latin typeface="Calibri" panose="020F0502020204030204" pitchFamily="34" charset="0"/>
                        </a:rPr>
                        <a:t>Reimputazione di impegni di spesa correlati ad entrate accertate nell'esercizio precedente relativi a contributi a rendicontazione</a:t>
                      </a:r>
                    </a:p>
                  </a:txBody>
                  <a:tcPr marL="9525" marR="9525" marT="9525" marB="0" anchor="b"/>
                </a:tc>
                <a:extLst>
                  <a:ext uri="{0D108BD9-81ED-4DB2-BD59-A6C34878D82A}">
                    <a16:rowId xmlns:a16="http://schemas.microsoft.com/office/drawing/2014/main" val="2415151493"/>
                  </a:ext>
                </a:extLst>
              </a:tr>
              <a:tr h="370840">
                <a:tc>
                  <a:txBody>
                    <a:bodyPr/>
                    <a:lstStyle/>
                    <a:p>
                      <a:pPr algn="l" fontAlgn="b"/>
                      <a:r>
                        <a:rPr lang="it-IT" sz="2000" b="0" i="0" u="none" strike="noStrike" dirty="0" err="1">
                          <a:solidFill>
                            <a:srgbClr val="000000"/>
                          </a:solidFill>
                          <a:effectLst/>
                          <a:latin typeface="Calibri" panose="020F0502020204030204" pitchFamily="34" charset="0"/>
                        </a:rPr>
                        <a:t>Reimputazione</a:t>
                      </a:r>
                      <a:r>
                        <a:rPr lang="it-IT" sz="2000" b="0" i="0" u="none" strike="noStrike" dirty="0">
                          <a:solidFill>
                            <a:srgbClr val="000000"/>
                          </a:solidFill>
                          <a:effectLst/>
                          <a:latin typeface="Calibri" panose="020F0502020204030204" pitchFamily="34" charset="0"/>
                        </a:rPr>
                        <a:t> di impegni di spesa correlati ad entrate accertate nell'esercizio precedente relativi a operazioni di indebitamento già autorizzate e perfezionate contabilizzate secondo l'andamento della spesa</a:t>
                      </a:r>
                    </a:p>
                  </a:txBody>
                  <a:tcPr marL="9525" marR="9525" marT="9525" marB="0" anchor="b"/>
                </a:tc>
                <a:extLst>
                  <a:ext uri="{0D108BD9-81ED-4DB2-BD59-A6C34878D82A}">
                    <a16:rowId xmlns:a16="http://schemas.microsoft.com/office/drawing/2014/main" val="224923574"/>
                  </a:ext>
                </a:extLst>
              </a:tr>
            </a:tbl>
          </a:graphicData>
        </a:graphic>
      </p:graphicFrame>
    </p:spTree>
    <p:extLst>
      <p:ext uri="{BB962C8B-B14F-4D97-AF65-F5344CB8AC3E}">
        <p14:creationId xmlns:p14="http://schemas.microsoft.com/office/powerpoint/2010/main" val="1940684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Indici </a:t>
            </a:r>
            <a:r>
              <a:rPr lang="it-IT" dirty="0" err="1" smtClean="0"/>
              <a:t>deficitarietà</a:t>
            </a:r>
            <a:r>
              <a:rPr lang="it-IT" dirty="0" smtClean="0"/>
              <a:t> strutturale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977566176"/>
              </p:ext>
            </p:extLst>
          </p:nvPr>
        </p:nvGraphicFramePr>
        <p:xfrm>
          <a:off x="2152650" y="1825625"/>
          <a:ext cx="7886700" cy="4452620"/>
        </p:xfrm>
        <a:graphic>
          <a:graphicData uri="http://schemas.openxmlformats.org/drawingml/2006/table">
            <a:tbl>
              <a:tblPr firstRow="1" bandRow="1">
                <a:tableStyleId>{5C22544A-7EE6-4342-B048-85BDC9FD1C3A}</a:tableStyleId>
              </a:tblPr>
              <a:tblGrid>
                <a:gridCol w="599555">
                  <a:extLst>
                    <a:ext uri="{9D8B030D-6E8A-4147-A177-3AD203B41FA5}">
                      <a16:colId xmlns:a16="http://schemas.microsoft.com/office/drawing/2014/main" val="2645854092"/>
                    </a:ext>
                  </a:extLst>
                </a:gridCol>
                <a:gridCol w="4658245">
                  <a:extLst>
                    <a:ext uri="{9D8B030D-6E8A-4147-A177-3AD203B41FA5}">
                      <a16:colId xmlns:a16="http://schemas.microsoft.com/office/drawing/2014/main" val="1642289788"/>
                    </a:ext>
                  </a:extLst>
                </a:gridCol>
                <a:gridCol w="2628900">
                  <a:extLst>
                    <a:ext uri="{9D8B030D-6E8A-4147-A177-3AD203B41FA5}">
                      <a16:colId xmlns:a16="http://schemas.microsoft.com/office/drawing/2014/main" val="4244607596"/>
                    </a:ext>
                  </a:extLst>
                </a:gridCol>
              </a:tblGrid>
              <a:tr h="370840">
                <a:tc>
                  <a:txBody>
                    <a:bodyPr/>
                    <a:lstStyle/>
                    <a:p>
                      <a:pPr algn="l" fontAlgn="b"/>
                      <a:r>
                        <a:rPr lang="it-IT" sz="1600" b="0" i="0" u="none" strike="noStrike" dirty="0">
                          <a:solidFill>
                            <a:srgbClr val="FFFFFF"/>
                          </a:solidFill>
                          <a:effectLst/>
                          <a:latin typeface="Calibri" panose="020F0502020204030204" pitchFamily="34" charset="0"/>
                        </a:rPr>
                        <a:t>n-</a:t>
                      </a:r>
                    </a:p>
                  </a:txBody>
                  <a:tcPr marL="7144" marR="7144" marT="9525" marB="0" anchor="b"/>
                </a:tc>
                <a:tc>
                  <a:txBody>
                    <a:bodyPr/>
                    <a:lstStyle/>
                    <a:p>
                      <a:pPr algn="l" fontAlgn="b"/>
                      <a:r>
                        <a:rPr lang="it-IT" sz="1600" b="0" i="0" u="none" strike="noStrike">
                          <a:solidFill>
                            <a:srgbClr val="FFFFFF"/>
                          </a:solidFill>
                          <a:effectLst/>
                          <a:latin typeface="Calibri" panose="020F0502020204030204" pitchFamily="34" charset="0"/>
                        </a:rPr>
                        <a:t>Descrizione</a:t>
                      </a:r>
                    </a:p>
                  </a:txBody>
                  <a:tcPr marL="7144" marR="7144" marT="9525" marB="0" anchor="b"/>
                </a:tc>
                <a:tc>
                  <a:txBody>
                    <a:bodyPr/>
                    <a:lstStyle/>
                    <a:p>
                      <a:pPr algn="l" fontAlgn="b"/>
                      <a:r>
                        <a:rPr lang="it-IT" sz="1600" b="0" i="0" u="none" strike="noStrike">
                          <a:solidFill>
                            <a:srgbClr val="FFFFFF"/>
                          </a:solidFill>
                          <a:effectLst/>
                          <a:latin typeface="Calibri" panose="020F0502020204030204" pitchFamily="34" charset="0"/>
                        </a:rPr>
                        <a:t>limite</a:t>
                      </a:r>
                    </a:p>
                  </a:txBody>
                  <a:tcPr marL="7144" marR="7144" marT="9525" marB="0" anchor="b"/>
                </a:tc>
                <a:extLst>
                  <a:ext uri="{0D108BD9-81ED-4DB2-BD59-A6C34878D82A}">
                    <a16:rowId xmlns:a16="http://schemas.microsoft.com/office/drawing/2014/main" val="1267745101"/>
                  </a:ext>
                </a:extLst>
              </a:tr>
              <a:tr h="370840">
                <a:tc>
                  <a:txBody>
                    <a:bodyPr/>
                    <a:lstStyle/>
                    <a:p>
                      <a:pPr algn="r" fontAlgn="b"/>
                      <a:r>
                        <a:rPr lang="it-IT" sz="1600" b="0" i="0" u="none" strike="noStrike">
                          <a:solidFill>
                            <a:srgbClr val="000000"/>
                          </a:solidFill>
                          <a:effectLst/>
                          <a:latin typeface="Calibri" panose="020F0502020204030204" pitchFamily="34" charset="0"/>
                        </a:rPr>
                        <a:t>1</a:t>
                      </a:r>
                    </a:p>
                  </a:txBody>
                  <a:tcPr marL="7144" marR="7144" marT="9525" marB="0" anchor="b"/>
                </a:tc>
                <a:tc>
                  <a:txBody>
                    <a:bodyPr/>
                    <a:lstStyle/>
                    <a:p>
                      <a:pPr algn="l" fontAlgn="b"/>
                      <a:r>
                        <a:rPr lang="it-IT" sz="1400" b="0" i="0" u="none" strike="noStrike">
                          <a:solidFill>
                            <a:srgbClr val="000000"/>
                          </a:solidFill>
                          <a:effectLst/>
                          <a:latin typeface="Calibri" panose="020F0502020204030204" pitchFamily="34" charset="0"/>
                        </a:rPr>
                        <a:t>Incidenza spese rigide</a:t>
                      </a:r>
                    </a:p>
                  </a:txBody>
                  <a:tcPr marL="7144" marR="7144" marT="9525" marB="0" anchor="b"/>
                </a:tc>
                <a:tc>
                  <a:txBody>
                    <a:bodyPr/>
                    <a:lstStyle/>
                    <a:p>
                      <a:pPr algn="r" fontAlgn="b"/>
                      <a:r>
                        <a:rPr lang="it-IT" sz="1600" b="0" i="0" u="none" strike="noStrike">
                          <a:solidFill>
                            <a:srgbClr val="000000"/>
                          </a:solidFill>
                          <a:effectLst/>
                          <a:latin typeface="Calibri" panose="020F0502020204030204" pitchFamily="34" charset="0"/>
                        </a:rPr>
                        <a:t>47</a:t>
                      </a:r>
                    </a:p>
                  </a:txBody>
                  <a:tcPr marL="7144" marR="7144" marT="9525" marB="0" anchor="b"/>
                </a:tc>
                <a:extLst>
                  <a:ext uri="{0D108BD9-81ED-4DB2-BD59-A6C34878D82A}">
                    <a16:rowId xmlns:a16="http://schemas.microsoft.com/office/drawing/2014/main" val="3356807901"/>
                  </a:ext>
                </a:extLst>
              </a:tr>
              <a:tr h="370840">
                <a:tc>
                  <a:txBody>
                    <a:bodyPr/>
                    <a:lstStyle/>
                    <a:p>
                      <a:pPr algn="l" fontAlgn="b"/>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b="0" i="0" u="none" strike="noStrike" dirty="0">
                          <a:solidFill>
                            <a:srgbClr val="000000"/>
                          </a:solidFill>
                          <a:effectLst/>
                          <a:latin typeface="Calibri" panose="020F0502020204030204" pitchFamily="34" charset="0"/>
                        </a:rPr>
                        <a:t>(disavanzo </a:t>
                      </a:r>
                      <a:r>
                        <a:rPr lang="it-IT" sz="1400" b="0" i="0" u="none" strike="noStrike" dirty="0" err="1">
                          <a:solidFill>
                            <a:srgbClr val="000000"/>
                          </a:solidFill>
                          <a:effectLst/>
                          <a:latin typeface="Calibri" panose="020F0502020204030204" pitchFamily="34" charset="0"/>
                        </a:rPr>
                        <a:t>applicato+impegni</a:t>
                      </a:r>
                      <a:r>
                        <a:rPr lang="it-IT" sz="1400" b="0" i="0" u="none" strike="noStrike" dirty="0">
                          <a:solidFill>
                            <a:srgbClr val="000000"/>
                          </a:solidFill>
                          <a:effectLst/>
                          <a:latin typeface="Calibri" panose="020F0502020204030204" pitchFamily="34" charset="0"/>
                        </a:rPr>
                        <a:t> macro 1 e 2 spese personale al netto di </a:t>
                      </a:r>
                      <a:r>
                        <a:rPr lang="it-IT" sz="1400" b="0" i="0" u="none" strike="noStrike" dirty="0" err="1">
                          <a:solidFill>
                            <a:srgbClr val="000000"/>
                          </a:solidFill>
                          <a:effectLst/>
                          <a:latin typeface="Calibri" panose="020F0502020204030204" pitchFamily="34" charset="0"/>
                        </a:rPr>
                        <a:t>fpv</a:t>
                      </a:r>
                      <a:r>
                        <a:rPr lang="it-IT" sz="1400" b="0" i="0" u="none" strike="noStrike" dirty="0">
                          <a:solidFill>
                            <a:srgbClr val="000000"/>
                          </a:solidFill>
                          <a:effectLst/>
                          <a:latin typeface="Calibri" panose="020F0502020204030204" pitchFamily="34" charset="0"/>
                        </a:rPr>
                        <a:t> di entrata+ impegni interessi passivi su debito macro 7+impegni rimborso </a:t>
                      </a:r>
                      <a:r>
                        <a:rPr lang="it-IT" sz="1400" b="0" i="0" u="none" strike="noStrike" dirty="0" smtClean="0">
                          <a:solidFill>
                            <a:srgbClr val="000000"/>
                          </a:solidFill>
                          <a:effectLst/>
                          <a:latin typeface="Calibri" panose="020F0502020204030204" pitchFamily="34" charset="0"/>
                        </a:rPr>
                        <a:t>prestiti quota </a:t>
                      </a:r>
                      <a:r>
                        <a:rPr lang="it-IT" sz="1400" b="0" i="0" u="none" strike="noStrike" dirty="0">
                          <a:solidFill>
                            <a:srgbClr val="000000"/>
                          </a:solidFill>
                          <a:effectLst/>
                          <a:latin typeface="Calibri" panose="020F0502020204030204" pitchFamily="34" charset="0"/>
                        </a:rPr>
                        <a:t>capitale mutui)/accertamenti entrate correnti</a:t>
                      </a:r>
                    </a:p>
                  </a:txBody>
                  <a:tcPr marL="7144" marR="7144" marT="9525" marB="0" anchor="b"/>
                </a:tc>
                <a:tc>
                  <a:txBody>
                    <a:bodyPr/>
                    <a:lstStyle/>
                    <a:p>
                      <a:pPr algn="l" fontAlgn="b"/>
                      <a:endParaRPr lang="it-IT" sz="16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509342833"/>
                  </a:ext>
                </a:extLst>
              </a:tr>
              <a:tr h="370840">
                <a:tc>
                  <a:txBody>
                    <a:bodyPr/>
                    <a:lstStyle/>
                    <a:p>
                      <a:pPr algn="r" fontAlgn="b"/>
                      <a:r>
                        <a:rPr lang="it-IT" sz="1600" b="0" i="0" u="none" strike="noStrike">
                          <a:solidFill>
                            <a:srgbClr val="000000"/>
                          </a:solidFill>
                          <a:effectLst/>
                          <a:latin typeface="Calibri" panose="020F0502020204030204" pitchFamily="34" charset="0"/>
                        </a:rPr>
                        <a:t>2</a:t>
                      </a:r>
                    </a:p>
                  </a:txBody>
                  <a:tcPr marL="7144" marR="7144" marT="9525" marB="0" anchor="b"/>
                </a:tc>
                <a:tc>
                  <a:txBody>
                    <a:bodyPr/>
                    <a:lstStyle/>
                    <a:p>
                      <a:pPr algn="l" fontAlgn="b"/>
                      <a:r>
                        <a:rPr lang="it-IT" sz="1400" b="0" i="0" u="none" strike="noStrike">
                          <a:solidFill>
                            <a:srgbClr val="000000"/>
                          </a:solidFill>
                          <a:effectLst/>
                          <a:latin typeface="Calibri" panose="020F0502020204030204" pitchFamily="34" charset="0"/>
                        </a:rPr>
                        <a:t>Incidenza incassi entrate proprie su previsioni definitive parte corrente</a:t>
                      </a:r>
                    </a:p>
                  </a:txBody>
                  <a:tcPr marL="7144" marR="7144" marT="9525" marB="0" anchor="b"/>
                </a:tc>
                <a:tc>
                  <a:txBody>
                    <a:bodyPr/>
                    <a:lstStyle/>
                    <a:p>
                      <a:pPr algn="r" fontAlgn="b"/>
                      <a:r>
                        <a:rPr lang="it-IT" sz="1600" b="0" i="0" u="none" strike="noStrike">
                          <a:solidFill>
                            <a:srgbClr val="000000"/>
                          </a:solidFill>
                          <a:effectLst/>
                          <a:latin typeface="Calibri" panose="020F0502020204030204" pitchFamily="34" charset="0"/>
                        </a:rPr>
                        <a:t>26</a:t>
                      </a:r>
                    </a:p>
                  </a:txBody>
                  <a:tcPr marL="7144" marR="7144" marT="9525" marB="0" anchor="b"/>
                </a:tc>
                <a:extLst>
                  <a:ext uri="{0D108BD9-81ED-4DB2-BD59-A6C34878D82A}">
                    <a16:rowId xmlns:a16="http://schemas.microsoft.com/office/drawing/2014/main" val="377317640"/>
                  </a:ext>
                </a:extLst>
              </a:tr>
              <a:tr h="370840">
                <a:tc>
                  <a:txBody>
                    <a:bodyPr/>
                    <a:lstStyle/>
                    <a:p>
                      <a:pPr algn="l" fontAlgn="b"/>
                      <a:endParaRPr lang="it-IT" sz="1600" b="0" i="0" u="none" strike="noStrike">
                        <a:solidFill>
                          <a:srgbClr val="000000"/>
                        </a:solidFill>
                        <a:effectLst/>
                        <a:latin typeface="Calibri" panose="020F0502020204030204" pitchFamily="34" charset="0"/>
                      </a:endParaRPr>
                    </a:p>
                  </a:txBody>
                  <a:tcPr marL="7144" marR="7144" marT="9525" marB="0" anchor="b"/>
                </a:tc>
                <a:tc gridSpan="2">
                  <a:txBody>
                    <a:bodyPr/>
                    <a:lstStyle/>
                    <a:p>
                      <a:pPr algn="l" fontAlgn="b"/>
                      <a:r>
                        <a:rPr lang="it-IT" sz="1400" b="0" i="0" u="none" strike="noStrike">
                          <a:solidFill>
                            <a:srgbClr val="000000"/>
                          </a:solidFill>
                          <a:effectLst/>
                          <a:latin typeface="Calibri" panose="020F0502020204030204" pitchFamily="34" charset="0"/>
                        </a:rPr>
                        <a:t>(incassi tit 1 e 3 entrate-competenza e residui)/previsioni definitive cassa tit 1,2 e 3 entrate</a:t>
                      </a:r>
                    </a:p>
                  </a:txBody>
                  <a:tcPr marL="7144" marR="7144" marT="9525" marB="0" anchor="b"/>
                </a:tc>
                <a:tc hMerge="1">
                  <a:txBody>
                    <a:bodyPr/>
                    <a:lstStyle/>
                    <a:p>
                      <a:endParaRPr lang="it-IT"/>
                    </a:p>
                  </a:txBody>
                  <a:tcPr/>
                </a:tc>
                <a:extLst>
                  <a:ext uri="{0D108BD9-81ED-4DB2-BD59-A6C34878D82A}">
                    <a16:rowId xmlns:a16="http://schemas.microsoft.com/office/drawing/2014/main" val="1939141616"/>
                  </a:ext>
                </a:extLst>
              </a:tr>
              <a:tr h="370840">
                <a:tc>
                  <a:txBody>
                    <a:bodyPr/>
                    <a:lstStyle/>
                    <a:p>
                      <a:pPr algn="r" fontAlgn="b"/>
                      <a:r>
                        <a:rPr lang="it-IT" sz="1600" b="0" i="0" u="none" strike="noStrike">
                          <a:solidFill>
                            <a:srgbClr val="000000"/>
                          </a:solidFill>
                          <a:effectLst/>
                          <a:latin typeface="Calibri" panose="020F0502020204030204" pitchFamily="34" charset="0"/>
                        </a:rPr>
                        <a:t>3</a:t>
                      </a:r>
                    </a:p>
                  </a:txBody>
                  <a:tcPr marL="7144" marR="7144" marT="9525" marB="0" anchor="b"/>
                </a:tc>
                <a:tc>
                  <a:txBody>
                    <a:bodyPr/>
                    <a:lstStyle/>
                    <a:p>
                      <a:pPr algn="l" fontAlgn="b"/>
                      <a:r>
                        <a:rPr lang="it-IT" sz="1400" b="0" i="0" u="none" strike="noStrike">
                          <a:solidFill>
                            <a:srgbClr val="000000"/>
                          </a:solidFill>
                          <a:effectLst/>
                          <a:latin typeface="Calibri" panose="020F0502020204030204" pitchFamily="34" charset="0"/>
                        </a:rPr>
                        <a:t>Anticipazioni chiuse solo contabilmente</a:t>
                      </a:r>
                    </a:p>
                  </a:txBody>
                  <a:tcPr marL="7144" marR="7144" marT="9525" marB="0" anchor="b"/>
                </a:tc>
                <a:tc>
                  <a:txBody>
                    <a:bodyPr/>
                    <a:lstStyle/>
                    <a:p>
                      <a:pPr algn="r" fontAlgn="b"/>
                      <a:r>
                        <a:rPr lang="it-IT" sz="1600" b="0" i="0" u="none" strike="noStrike">
                          <a:solidFill>
                            <a:srgbClr val="000000"/>
                          </a:solidFill>
                          <a:effectLst/>
                          <a:latin typeface="Calibri" panose="020F0502020204030204" pitchFamily="34" charset="0"/>
                        </a:rPr>
                        <a:t>0</a:t>
                      </a:r>
                    </a:p>
                  </a:txBody>
                  <a:tcPr marL="7144" marR="7144" marT="9525" marB="0" anchor="b"/>
                </a:tc>
                <a:extLst>
                  <a:ext uri="{0D108BD9-81ED-4DB2-BD59-A6C34878D82A}">
                    <a16:rowId xmlns:a16="http://schemas.microsoft.com/office/drawing/2014/main" val="1065477541"/>
                  </a:ext>
                </a:extLst>
              </a:tr>
              <a:tr h="370840">
                <a:tc>
                  <a:txBody>
                    <a:bodyPr/>
                    <a:lstStyle/>
                    <a:p>
                      <a:pPr algn="l" fontAlgn="b"/>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b="0" i="0" u="none" strike="noStrike">
                          <a:solidFill>
                            <a:srgbClr val="000000"/>
                          </a:solidFill>
                          <a:effectLst/>
                          <a:latin typeface="Calibri" panose="020F0502020204030204" pitchFamily="34" charset="0"/>
                        </a:rPr>
                        <a:t>anticipazioni ad inizio esercizio/anticipazione massima concedibile</a:t>
                      </a:r>
                    </a:p>
                  </a:txBody>
                  <a:tcPr marL="7144" marR="7144" marT="9525" marB="0" anchor="b"/>
                </a:tc>
                <a:tc>
                  <a:txBody>
                    <a:bodyPr/>
                    <a:lstStyle/>
                    <a:p>
                      <a:pPr algn="l" fontAlgn="b"/>
                      <a:endParaRPr lang="it-IT" sz="16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937788730"/>
                  </a:ext>
                </a:extLst>
              </a:tr>
              <a:tr h="370840">
                <a:tc>
                  <a:txBody>
                    <a:bodyPr/>
                    <a:lstStyle/>
                    <a:p>
                      <a:pPr algn="r" fontAlgn="b"/>
                      <a:r>
                        <a:rPr lang="it-IT" sz="1600" b="0" i="0" u="none" strike="noStrike">
                          <a:solidFill>
                            <a:srgbClr val="000000"/>
                          </a:solidFill>
                          <a:effectLst/>
                          <a:latin typeface="Calibri" panose="020F0502020204030204" pitchFamily="34" charset="0"/>
                        </a:rPr>
                        <a:t>4</a:t>
                      </a:r>
                    </a:p>
                  </a:txBody>
                  <a:tcPr marL="7144" marR="7144" marT="9525" marB="0" anchor="b"/>
                </a:tc>
                <a:tc>
                  <a:txBody>
                    <a:bodyPr/>
                    <a:lstStyle/>
                    <a:p>
                      <a:pPr algn="l" fontAlgn="b"/>
                      <a:r>
                        <a:rPr lang="it-IT" sz="1400" b="0" i="0" u="none" strike="noStrike">
                          <a:solidFill>
                            <a:srgbClr val="000000"/>
                          </a:solidFill>
                          <a:effectLst/>
                          <a:latin typeface="Calibri" panose="020F0502020204030204" pitchFamily="34" charset="0"/>
                        </a:rPr>
                        <a:t>Sostenibilità debiti finanziari</a:t>
                      </a:r>
                    </a:p>
                  </a:txBody>
                  <a:tcPr marL="7144" marR="7144" marT="9525" marB="0" anchor="b"/>
                </a:tc>
                <a:tc>
                  <a:txBody>
                    <a:bodyPr/>
                    <a:lstStyle/>
                    <a:p>
                      <a:pPr algn="r" fontAlgn="b"/>
                      <a:r>
                        <a:rPr lang="it-IT" sz="1600" b="0" i="0" u="none" strike="noStrike">
                          <a:solidFill>
                            <a:srgbClr val="000000"/>
                          </a:solidFill>
                          <a:effectLst/>
                          <a:latin typeface="Calibri" panose="020F0502020204030204" pitchFamily="34" charset="0"/>
                        </a:rPr>
                        <a:t>15</a:t>
                      </a:r>
                    </a:p>
                  </a:txBody>
                  <a:tcPr marL="7144" marR="7144" marT="9525" marB="0" anchor="b"/>
                </a:tc>
                <a:extLst>
                  <a:ext uri="{0D108BD9-81ED-4DB2-BD59-A6C34878D82A}">
                    <a16:rowId xmlns:a16="http://schemas.microsoft.com/office/drawing/2014/main" val="3569168569"/>
                  </a:ext>
                </a:extLst>
              </a:tr>
              <a:tr h="370840">
                <a:tc>
                  <a:txBody>
                    <a:bodyPr/>
                    <a:lstStyle/>
                    <a:p>
                      <a:pPr algn="l" fontAlgn="b"/>
                      <a:endParaRPr lang="it-IT" sz="16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400" b="0" i="0" u="none" strike="noStrike" dirty="0">
                          <a:solidFill>
                            <a:srgbClr val="000000"/>
                          </a:solidFill>
                          <a:effectLst/>
                          <a:latin typeface="Calibri" panose="020F0502020204030204" pitchFamily="34" charset="0"/>
                        </a:rPr>
                        <a:t>(impegni per interessi e rimborso prestiti)-(accertamenti su contributi per rimborso prestiti)+(accertamenti su trasferimenti in conto capitale per assunzione o estinzione prestiti)  /accertamenti </a:t>
                      </a:r>
                      <a:r>
                        <a:rPr lang="it-IT" sz="1400" b="0" i="0" u="none" strike="noStrike" dirty="0" err="1">
                          <a:solidFill>
                            <a:srgbClr val="000000"/>
                          </a:solidFill>
                          <a:effectLst/>
                          <a:latin typeface="Calibri" panose="020F0502020204030204" pitchFamily="34" charset="0"/>
                        </a:rPr>
                        <a:t>tit</a:t>
                      </a:r>
                      <a:r>
                        <a:rPr lang="it-IT" sz="1400" b="0" i="0" u="none" strike="noStrike" dirty="0">
                          <a:solidFill>
                            <a:srgbClr val="000000"/>
                          </a:solidFill>
                          <a:effectLst/>
                          <a:latin typeface="Calibri" panose="020F0502020204030204" pitchFamily="34" charset="0"/>
                        </a:rPr>
                        <a:t> 1,2 e 3 entrate</a:t>
                      </a:r>
                    </a:p>
                  </a:txBody>
                  <a:tcPr marL="7144" marR="7144" marT="9525" marB="0" anchor="b"/>
                </a:tc>
                <a:tc>
                  <a:txBody>
                    <a:bodyPr/>
                    <a:lstStyle/>
                    <a:p>
                      <a:pPr algn="l" fontAlgn="b"/>
                      <a:endParaRPr lang="it-IT" sz="16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550287318"/>
                  </a:ext>
                </a:extLst>
              </a:tr>
            </a:tbl>
          </a:graphicData>
        </a:graphic>
      </p:graphicFrame>
    </p:spTree>
    <p:extLst>
      <p:ext uri="{BB962C8B-B14F-4D97-AF65-F5344CB8AC3E}">
        <p14:creationId xmlns:p14="http://schemas.microsoft.com/office/powerpoint/2010/main" val="2299298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Indici </a:t>
            </a:r>
            <a:r>
              <a:rPr lang="it-IT" dirty="0" err="1" smtClean="0"/>
              <a:t>deficitarietà</a:t>
            </a:r>
            <a:r>
              <a:rPr lang="it-IT" dirty="0" smtClean="0"/>
              <a:t> strutturale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278958400"/>
              </p:ext>
            </p:extLst>
          </p:nvPr>
        </p:nvGraphicFramePr>
        <p:xfrm>
          <a:off x="2152650" y="1825626"/>
          <a:ext cx="7886700" cy="4548505"/>
        </p:xfrm>
        <a:graphic>
          <a:graphicData uri="http://schemas.openxmlformats.org/drawingml/2006/table">
            <a:tbl>
              <a:tblPr firstRow="1" bandRow="1">
                <a:tableStyleId>{5C22544A-7EE6-4342-B048-85BDC9FD1C3A}</a:tableStyleId>
              </a:tblPr>
              <a:tblGrid>
                <a:gridCol w="705543">
                  <a:extLst>
                    <a:ext uri="{9D8B030D-6E8A-4147-A177-3AD203B41FA5}">
                      <a16:colId xmlns:a16="http://schemas.microsoft.com/office/drawing/2014/main" val="1112845965"/>
                    </a:ext>
                  </a:extLst>
                </a:gridCol>
                <a:gridCol w="4552257">
                  <a:extLst>
                    <a:ext uri="{9D8B030D-6E8A-4147-A177-3AD203B41FA5}">
                      <a16:colId xmlns:a16="http://schemas.microsoft.com/office/drawing/2014/main" val="3555892953"/>
                    </a:ext>
                  </a:extLst>
                </a:gridCol>
                <a:gridCol w="2628900">
                  <a:extLst>
                    <a:ext uri="{9D8B030D-6E8A-4147-A177-3AD203B41FA5}">
                      <a16:colId xmlns:a16="http://schemas.microsoft.com/office/drawing/2014/main" val="3075032401"/>
                    </a:ext>
                  </a:extLst>
                </a:gridCol>
              </a:tblGrid>
              <a:tr h="370840">
                <a:tc>
                  <a:txBody>
                    <a:bodyPr/>
                    <a:lstStyle/>
                    <a:p>
                      <a:pPr algn="l" fontAlgn="b"/>
                      <a:r>
                        <a:rPr lang="it-IT" sz="1800" b="0" i="0" u="none" strike="noStrike" dirty="0">
                          <a:solidFill>
                            <a:srgbClr val="FFFFFF"/>
                          </a:solidFill>
                          <a:effectLst/>
                          <a:latin typeface="Calibri" panose="020F0502020204030204" pitchFamily="34" charset="0"/>
                        </a:rPr>
                        <a:t>n-</a:t>
                      </a:r>
                    </a:p>
                  </a:txBody>
                  <a:tcPr marL="7144" marR="7144" marT="9525" marB="0" anchor="b"/>
                </a:tc>
                <a:tc>
                  <a:txBody>
                    <a:bodyPr/>
                    <a:lstStyle/>
                    <a:p>
                      <a:pPr algn="l" fontAlgn="b"/>
                      <a:r>
                        <a:rPr lang="it-IT" sz="1800" b="0" i="0" u="none" strike="noStrike">
                          <a:solidFill>
                            <a:srgbClr val="FFFFFF"/>
                          </a:solidFill>
                          <a:effectLst/>
                          <a:latin typeface="Calibri" panose="020F0502020204030204" pitchFamily="34" charset="0"/>
                        </a:rPr>
                        <a:t>Descrizione</a:t>
                      </a:r>
                    </a:p>
                  </a:txBody>
                  <a:tcPr marL="7144" marR="7144" marT="9525" marB="0" anchor="b"/>
                </a:tc>
                <a:tc>
                  <a:txBody>
                    <a:bodyPr/>
                    <a:lstStyle/>
                    <a:p>
                      <a:pPr algn="l" fontAlgn="b"/>
                      <a:r>
                        <a:rPr lang="it-IT" sz="1800" b="0" i="0" u="none" strike="noStrike">
                          <a:solidFill>
                            <a:srgbClr val="FFFFFF"/>
                          </a:solidFill>
                          <a:effectLst/>
                          <a:latin typeface="Calibri" panose="020F0502020204030204" pitchFamily="34" charset="0"/>
                        </a:rPr>
                        <a:t>limite</a:t>
                      </a:r>
                    </a:p>
                  </a:txBody>
                  <a:tcPr marL="7144" marR="7144" marT="9525" marB="0" anchor="b"/>
                </a:tc>
                <a:extLst>
                  <a:ext uri="{0D108BD9-81ED-4DB2-BD59-A6C34878D82A}">
                    <a16:rowId xmlns:a16="http://schemas.microsoft.com/office/drawing/2014/main" val="555861215"/>
                  </a:ext>
                </a:extLst>
              </a:tr>
              <a:tr h="370840">
                <a:tc>
                  <a:txBody>
                    <a:bodyPr/>
                    <a:lstStyle/>
                    <a:p>
                      <a:pPr algn="r" fontAlgn="b"/>
                      <a:r>
                        <a:rPr lang="it-IT" sz="1800" b="0" i="0" u="none" strike="noStrike">
                          <a:solidFill>
                            <a:srgbClr val="000000"/>
                          </a:solidFill>
                          <a:effectLst/>
                          <a:latin typeface="Calibri" panose="020F0502020204030204" pitchFamily="34" charset="0"/>
                        </a:rPr>
                        <a:t>5</a:t>
                      </a:r>
                    </a:p>
                  </a:txBody>
                  <a:tcPr marL="7144" marR="7144" marT="9525" marB="0" anchor="b"/>
                </a:tc>
                <a:tc>
                  <a:txBody>
                    <a:bodyPr/>
                    <a:lstStyle/>
                    <a:p>
                      <a:pPr algn="l" fontAlgn="b"/>
                      <a:r>
                        <a:rPr lang="it-IT" sz="1800" b="0" i="0" u="none" strike="noStrike">
                          <a:solidFill>
                            <a:srgbClr val="000000"/>
                          </a:solidFill>
                          <a:effectLst/>
                          <a:latin typeface="Calibri" panose="020F0502020204030204" pitchFamily="34" charset="0"/>
                        </a:rPr>
                        <a:t>Sostenibilità disavanzo iscritto in bilancio</a:t>
                      </a:r>
                    </a:p>
                  </a:txBody>
                  <a:tcPr marL="7144" marR="7144" marT="9525" marB="0" anchor="b"/>
                </a:tc>
                <a:tc>
                  <a:txBody>
                    <a:bodyPr/>
                    <a:lstStyle/>
                    <a:p>
                      <a:pPr algn="r" fontAlgn="b"/>
                      <a:r>
                        <a:rPr lang="it-IT" sz="1800" b="0" i="0" u="none" strike="noStrike">
                          <a:solidFill>
                            <a:srgbClr val="000000"/>
                          </a:solidFill>
                          <a:effectLst/>
                          <a:latin typeface="Calibri" panose="020F0502020204030204" pitchFamily="34" charset="0"/>
                        </a:rPr>
                        <a:t>1,20</a:t>
                      </a:r>
                    </a:p>
                  </a:txBody>
                  <a:tcPr marL="7144" marR="7144" marT="9525" marB="0" anchor="b"/>
                </a:tc>
                <a:extLst>
                  <a:ext uri="{0D108BD9-81ED-4DB2-BD59-A6C34878D82A}">
                    <a16:rowId xmlns:a16="http://schemas.microsoft.com/office/drawing/2014/main" val="2605779908"/>
                  </a:ext>
                </a:extLst>
              </a:tr>
              <a:tr h="370840">
                <a:tc>
                  <a:txBody>
                    <a:bodyPr/>
                    <a:lstStyle/>
                    <a:p>
                      <a:pPr algn="l" fontAlgn="b"/>
                      <a:endParaRPr lang="it-IT" sz="18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800" b="0" i="0" u="none" strike="noStrike" dirty="0">
                          <a:solidFill>
                            <a:srgbClr val="000000"/>
                          </a:solidFill>
                          <a:effectLst/>
                          <a:latin typeface="Calibri" panose="020F0502020204030204" pitchFamily="34" charset="0"/>
                        </a:rPr>
                        <a:t>disavanzo </a:t>
                      </a:r>
                      <a:r>
                        <a:rPr lang="it-IT" sz="1800" b="0" i="0" u="none" strike="noStrike" dirty="0" smtClean="0">
                          <a:solidFill>
                            <a:srgbClr val="000000"/>
                          </a:solidFill>
                          <a:effectLst/>
                          <a:latin typeface="Calibri" panose="020F0502020204030204" pitchFamily="34" charset="0"/>
                        </a:rPr>
                        <a:t>maturato da conto del bilancio/accertamenti </a:t>
                      </a:r>
                      <a:r>
                        <a:rPr lang="it-IT" sz="1800" b="0" i="0" u="none" strike="noStrike" dirty="0" err="1">
                          <a:solidFill>
                            <a:srgbClr val="000000"/>
                          </a:solidFill>
                          <a:effectLst/>
                          <a:latin typeface="Calibri" panose="020F0502020204030204" pitchFamily="34" charset="0"/>
                        </a:rPr>
                        <a:t>tit</a:t>
                      </a:r>
                      <a:r>
                        <a:rPr lang="it-IT" sz="1800" b="0" i="0" u="none" strike="noStrike" dirty="0">
                          <a:solidFill>
                            <a:srgbClr val="000000"/>
                          </a:solidFill>
                          <a:effectLst/>
                          <a:latin typeface="Calibri" panose="020F0502020204030204" pitchFamily="34" charset="0"/>
                        </a:rPr>
                        <a:t> 1,2 e 3 entrate</a:t>
                      </a:r>
                    </a:p>
                  </a:txBody>
                  <a:tcPr marL="7144" marR="7144" marT="9525" marB="0" anchor="b"/>
                </a:tc>
                <a:tc>
                  <a:txBody>
                    <a:bodyPr/>
                    <a:lstStyle/>
                    <a:p>
                      <a:pPr algn="l"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1743501734"/>
                  </a:ext>
                </a:extLst>
              </a:tr>
              <a:tr h="370840">
                <a:tc>
                  <a:txBody>
                    <a:bodyPr/>
                    <a:lstStyle/>
                    <a:p>
                      <a:pPr algn="r" fontAlgn="b"/>
                      <a:r>
                        <a:rPr lang="it-IT" sz="1800" b="0" i="0" u="none" strike="noStrike">
                          <a:solidFill>
                            <a:srgbClr val="000000"/>
                          </a:solidFill>
                          <a:effectLst/>
                          <a:latin typeface="Calibri" panose="020F0502020204030204" pitchFamily="34" charset="0"/>
                        </a:rPr>
                        <a:t>6</a:t>
                      </a:r>
                    </a:p>
                  </a:txBody>
                  <a:tcPr marL="7144" marR="7144" marT="9525" marB="0" anchor="b"/>
                </a:tc>
                <a:tc>
                  <a:txBody>
                    <a:bodyPr/>
                    <a:lstStyle/>
                    <a:p>
                      <a:pPr algn="l" fontAlgn="b"/>
                      <a:r>
                        <a:rPr lang="it-IT" sz="1800" b="0" i="0" u="none" strike="noStrike">
                          <a:solidFill>
                            <a:srgbClr val="000000"/>
                          </a:solidFill>
                          <a:effectLst/>
                          <a:latin typeface="Calibri" panose="020F0502020204030204" pitchFamily="34" charset="0"/>
                        </a:rPr>
                        <a:t>Debiti riconosciuti e finanziati</a:t>
                      </a:r>
                    </a:p>
                  </a:txBody>
                  <a:tcPr marL="7144" marR="7144" marT="9525" marB="0" anchor="b"/>
                </a:tc>
                <a:tc>
                  <a:txBody>
                    <a:bodyPr/>
                    <a:lstStyle/>
                    <a:p>
                      <a:pPr algn="r" fontAlgn="b"/>
                      <a:r>
                        <a:rPr lang="it-IT" sz="1800" b="0" i="0" u="none" strike="noStrike">
                          <a:solidFill>
                            <a:srgbClr val="000000"/>
                          </a:solidFill>
                          <a:effectLst/>
                          <a:latin typeface="Calibri" panose="020F0502020204030204" pitchFamily="34" charset="0"/>
                        </a:rPr>
                        <a:t>1,00</a:t>
                      </a:r>
                    </a:p>
                  </a:txBody>
                  <a:tcPr marL="7144" marR="7144" marT="9525" marB="0" anchor="b"/>
                </a:tc>
                <a:extLst>
                  <a:ext uri="{0D108BD9-81ED-4DB2-BD59-A6C34878D82A}">
                    <a16:rowId xmlns:a16="http://schemas.microsoft.com/office/drawing/2014/main" val="972495970"/>
                  </a:ext>
                </a:extLst>
              </a:tr>
              <a:tr h="370840">
                <a:tc>
                  <a:txBody>
                    <a:bodyPr/>
                    <a:lstStyle/>
                    <a:p>
                      <a:pPr algn="l" fontAlgn="b"/>
                      <a:endParaRPr lang="it-IT" sz="18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800" b="0" i="0" u="none" strike="noStrike">
                          <a:solidFill>
                            <a:srgbClr val="000000"/>
                          </a:solidFill>
                          <a:effectLst/>
                          <a:latin typeface="Calibri" panose="020F0502020204030204" pitchFamily="34" charset="0"/>
                        </a:rPr>
                        <a:t>Debiti fuori bilancio riconosciuti e finanziati/impegni tit 1 e 2</a:t>
                      </a:r>
                    </a:p>
                  </a:txBody>
                  <a:tcPr marL="7144" marR="7144" marT="9525" marB="0" anchor="b"/>
                </a:tc>
                <a:tc>
                  <a:txBody>
                    <a:bodyPr/>
                    <a:lstStyle/>
                    <a:p>
                      <a:pPr algn="l"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975976447"/>
                  </a:ext>
                </a:extLst>
              </a:tr>
              <a:tr h="370840">
                <a:tc>
                  <a:txBody>
                    <a:bodyPr/>
                    <a:lstStyle/>
                    <a:p>
                      <a:pPr algn="r" fontAlgn="b"/>
                      <a:r>
                        <a:rPr lang="it-IT" sz="1800" b="0" i="0" u="none" strike="noStrike">
                          <a:solidFill>
                            <a:srgbClr val="000000"/>
                          </a:solidFill>
                          <a:effectLst/>
                          <a:latin typeface="Calibri" panose="020F0502020204030204" pitchFamily="34" charset="0"/>
                        </a:rPr>
                        <a:t>7</a:t>
                      </a:r>
                    </a:p>
                  </a:txBody>
                  <a:tcPr marL="7144" marR="7144" marT="9525" marB="0" anchor="b"/>
                </a:tc>
                <a:tc>
                  <a:txBody>
                    <a:bodyPr/>
                    <a:lstStyle/>
                    <a:p>
                      <a:pPr algn="l" fontAlgn="b"/>
                      <a:r>
                        <a:rPr lang="it-IT" sz="1800" b="0" i="0" u="none" strike="noStrike">
                          <a:solidFill>
                            <a:srgbClr val="000000"/>
                          </a:solidFill>
                          <a:effectLst/>
                          <a:latin typeface="Calibri" panose="020F0502020204030204" pitchFamily="34" charset="0"/>
                        </a:rPr>
                        <a:t>Debiti in corso di riconoscimento+debiti riconosciuti e da finanziare</a:t>
                      </a:r>
                    </a:p>
                  </a:txBody>
                  <a:tcPr marL="7144" marR="7144" marT="9525" marB="0" anchor="b"/>
                </a:tc>
                <a:tc>
                  <a:txBody>
                    <a:bodyPr/>
                    <a:lstStyle/>
                    <a:p>
                      <a:pPr algn="r" fontAlgn="b"/>
                      <a:r>
                        <a:rPr lang="it-IT" sz="1800" b="0" i="0" u="none" strike="noStrike">
                          <a:solidFill>
                            <a:srgbClr val="000000"/>
                          </a:solidFill>
                          <a:effectLst/>
                          <a:latin typeface="Calibri" panose="020F0502020204030204" pitchFamily="34" charset="0"/>
                        </a:rPr>
                        <a:t>0,6</a:t>
                      </a:r>
                    </a:p>
                  </a:txBody>
                  <a:tcPr marL="7144" marR="7144" marT="9525" marB="0" anchor="b"/>
                </a:tc>
                <a:extLst>
                  <a:ext uri="{0D108BD9-81ED-4DB2-BD59-A6C34878D82A}">
                    <a16:rowId xmlns:a16="http://schemas.microsoft.com/office/drawing/2014/main" val="1801455618"/>
                  </a:ext>
                </a:extLst>
              </a:tr>
              <a:tr h="370840">
                <a:tc>
                  <a:txBody>
                    <a:bodyPr/>
                    <a:lstStyle/>
                    <a:p>
                      <a:pPr algn="l" fontAlgn="b"/>
                      <a:endParaRPr lang="it-IT" sz="18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800" b="0" i="0" u="none" strike="noStrike">
                          <a:solidFill>
                            <a:srgbClr val="000000"/>
                          </a:solidFill>
                          <a:effectLst/>
                          <a:latin typeface="Calibri" panose="020F0502020204030204" pitchFamily="34" charset="0"/>
                        </a:rPr>
                        <a:t>(debiti in corso di riconoscimento+debiti riconosciuti e da finanziare+debiti riconosciuti e finanziati)/accertamenti tit 1,2 e 3 entrate</a:t>
                      </a:r>
                    </a:p>
                  </a:txBody>
                  <a:tcPr marL="7144" marR="7144" marT="9525" marB="0" anchor="b"/>
                </a:tc>
                <a:tc>
                  <a:txBody>
                    <a:bodyPr/>
                    <a:lstStyle/>
                    <a:p>
                      <a:pPr algn="l"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179180271"/>
                  </a:ext>
                </a:extLst>
              </a:tr>
              <a:tr h="370840">
                <a:tc>
                  <a:txBody>
                    <a:bodyPr/>
                    <a:lstStyle/>
                    <a:p>
                      <a:pPr algn="r" fontAlgn="b"/>
                      <a:r>
                        <a:rPr lang="it-IT" sz="1800" b="0" i="0" u="none" strike="noStrike">
                          <a:solidFill>
                            <a:srgbClr val="000000"/>
                          </a:solidFill>
                          <a:effectLst/>
                          <a:latin typeface="Calibri" panose="020F0502020204030204" pitchFamily="34" charset="0"/>
                        </a:rPr>
                        <a:t>8</a:t>
                      </a:r>
                    </a:p>
                  </a:txBody>
                  <a:tcPr marL="7144" marR="7144" marT="9525" marB="0" anchor="b"/>
                </a:tc>
                <a:tc>
                  <a:txBody>
                    <a:bodyPr/>
                    <a:lstStyle/>
                    <a:p>
                      <a:pPr algn="l" fontAlgn="b"/>
                      <a:r>
                        <a:rPr lang="it-IT" sz="1800" b="0" i="0" u="none" strike="noStrike">
                          <a:solidFill>
                            <a:srgbClr val="000000"/>
                          </a:solidFill>
                          <a:effectLst/>
                          <a:latin typeface="Calibri" panose="020F0502020204030204" pitchFamily="34" charset="0"/>
                        </a:rPr>
                        <a:t>Effettiva capacità di riscossione</a:t>
                      </a:r>
                    </a:p>
                  </a:txBody>
                  <a:tcPr marL="7144" marR="7144" marT="9525" marB="0" anchor="b"/>
                </a:tc>
                <a:tc>
                  <a:txBody>
                    <a:bodyPr/>
                    <a:lstStyle/>
                    <a:p>
                      <a:pPr algn="r" fontAlgn="b"/>
                      <a:r>
                        <a:rPr lang="it-IT" sz="1800" b="0" i="0" u="none" strike="noStrike">
                          <a:solidFill>
                            <a:srgbClr val="000000"/>
                          </a:solidFill>
                          <a:effectLst/>
                          <a:latin typeface="Calibri" panose="020F0502020204030204" pitchFamily="34" charset="0"/>
                        </a:rPr>
                        <a:t>55</a:t>
                      </a:r>
                    </a:p>
                  </a:txBody>
                  <a:tcPr marL="7144" marR="7144" marT="9525" marB="0" anchor="b"/>
                </a:tc>
                <a:extLst>
                  <a:ext uri="{0D108BD9-81ED-4DB2-BD59-A6C34878D82A}">
                    <a16:rowId xmlns:a16="http://schemas.microsoft.com/office/drawing/2014/main" val="3684678984"/>
                  </a:ext>
                </a:extLst>
              </a:tr>
              <a:tr h="370840">
                <a:tc>
                  <a:txBody>
                    <a:bodyPr/>
                    <a:lstStyle/>
                    <a:p>
                      <a:pPr algn="l" fontAlgn="b"/>
                      <a:endParaRPr lang="it-IT" sz="18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it-IT" sz="1800" b="0" i="0" u="none" strike="noStrike" dirty="0">
                          <a:solidFill>
                            <a:srgbClr val="000000"/>
                          </a:solidFill>
                          <a:effectLst/>
                          <a:latin typeface="Calibri" panose="020F0502020204030204" pitchFamily="34" charset="0"/>
                        </a:rPr>
                        <a:t>riscossioni(competenza e residui)/(accertamenti competenza +residui iniziali definitivi)</a:t>
                      </a:r>
                    </a:p>
                  </a:txBody>
                  <a:tcPr marL="7144" marR="7144" marT="9525" marB="0" anchor="b"/>
                </a:tc>
                <a:tc>
                  <a:txBody>
                    <a:bodyPr/>
                    <a:lstStyle/>
                    <a:p>
                      <a:pPr algn="l" fontAlgn="b"/>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val="2254784267"/>
                  </a:ext>
                </a:extLst>
              </a:tr>
            </a:tbl>
          </a:graphicData>
        </a:graphic>
      </p:graphicFrame>
    </p:spTree>
    <p:extLst>
      <p:ext uri="{BB962C8B-B14F-4D97-AF65-F5344CB8AC3E}">
        <p14:creationId xmlns:p14="http://schemas.microsoft.com/office/powerpoint/2010/main" val="2268954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Programmazione riscossione entrate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161518536"/>
              </p:ext>
            </p:extLst>
          </p:nvPr>
        </p:nvGraphicFramePr>
        <p:xfrm>
          <a:off x="1981200" y="1600201"/>
          <a:ext cx="8229600" cy="4338955"/>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algn="l" fontAlgn="b"/>
                      <a:r>
                        <a:rPr lang="it-IT" sz="1600" b="0" i="0" u="none" strike="noStrike" dirty="0">
                          <a:solidFill>
                            <a:srgbClr val="FFFFFF"/>
                          </a:solidFill>
                          <a:effectLst/>
                          <a:latin typeface="Calibri"/>
                        </a:rPr>
                        <a:t>Entrate tributarie</a:t>
                      </a:r>
                    </a:p>
                  </a:txBody>
                  <a:tcPr marL="9525" marR="9525" marT="9525" marB="0" anchor="b"/>
                </a:tc>
                <a:tc>
                  <a:txBody>
                    <a:bodyPr/>
                    <a:lstStyle/>
                    <a:p>
                      <a:pPr algn="l" fontAlgn="b"/>
                      <a:r>
                        <a:rPr lang="it-IT" sz="1600" b="0" i="0" u="none" strike="noStrike">
                          <a:solidFill>
                            <a:srgbClr val="FFFFFF"/>
                          </a:solidFill>
                          <a:effectLst/>
                          <a:latin typeface="Calibri"/>
                        </a:rPr>
                        <a:t>1 step</a:t>
                      </a:r>
                    </a:p>
                  </a:txBody>
                  <a:tcPr marL="9525" marR="9525" marT="9525" marB="0" anchor="b"/>
                </a:tc>
                <a:tc>
                  <a:txBody>
                    <a:bodyPr/>
                    <a:lstStyle/>
                    <a:p>
                      <a:pPr algn="l" fontAlgn="b"/>
                      <a:r>
                        <a:rPr lang="it-IT" sz="1600" b="0" i="0" u="none" strike="noStrike">
                          <a:solidFill>
                            <a:srgbClr val="FFFFFF"/>
                          </a:solidFill>
                          <a:effectLst/>
                          <a:latin typeface="Calibri"/>
                        </a:rPr>
                        <a:t>2 step</a:t>
                      </a:r>
                    </a:p>
                  </a:txBody>
                  <a:tcPr marL="9525" marR="9525" marT="9525" marB="0" anchor="b"/>
                </a:tc>
                <a:tc>
                  <a:txBody>
                    <a:bodyPr/>
                    <a:lstStyle/>
                    <a:p>
                      <a:pPr algn="l" fontAlgn="b"/>
                      <a:r>
                        <a:rPr lang="it-IT" sz="1600" b="0" i="0" u="none" strike="noStrike">
                          <a:solidFill>
                            <a:srgbClr val="FFFFFF"/>
                          </a:solidFill>
                          <a:effectLst/>
                          <a:latin typeface="Calibri"/>
                        </a:rPr>
                        <a:t>3 step </a:t>
                      </a:r>
                    </a:p>
                  </a:txBody>
                  <a:tcPr marL="9525" marR="9525" marT="9525" marB="0" anchor="b"/>
                </a:tc>
                <a:extLst>
                  <a:ext uri="{0D108BD9-81ED-4DB2-BD59-A6C34878D82A}">
                    <a16:rowId xmlns:a16="http://schemas.microsoft.com/office/drawing/2014/main" val="10000"/>
                  </a:ext>
                </a:extLst>
              </a:tr>
              <a:tr h="370840">
                <a:tc>
                  <a:txBody>
                    <a:bodyPr/>
                    <a:lstStyle/>
                    <a:p>
                      <a:pPr algn="l" fontAlgn="b"/>
                      <a:r>
                        <a:rPr lang="it-IT" sz="1600" b="0" i="0" u="none" strike="noStrike">
                          <a:solidFill>
                            <a:srgbClr val="000000"/>
                          </a:solidFill>
                          <a:effectLst/>
                          <a:latin typeface="Calibri"/>
                        </a:rPr>
                        <a:t>IMU riscossione volontaria</a:t>
                      </a:r>
                    </a:p>
                  </a:txBody>
                  <a:tcPr marL="9525" marR="9525" marT="9525" marB="0" anchor="b"/>
                </a:tc>
                <a:tc>
                  <a:txBody>
                    <a:bodyPr/>
                    <a:lstStyle/>
                    <a:p>
                      <a:pPr algn="l" fontAlgn="b"/>
                      <a:r>
                        <a:rPr lang="it-IT" sz="1600" b="0" i="0" u="none" strike="noStrike">
                          <a:solidFill>
                            <a:srgbClr val="000000"/>
                          </a:solidFill>
                          <a:effectLst/>
                          <a:latin typeface="Calibri"/>
                        </a:rPr>
                        <a:t>  05/07/2018</a:t>
                      </a:r>
                    </a:p>
                  </a:txBody>
                  <a:tcPr marL="9525" marR="9525" marT="9525" marB="0" anchor="b"/>
                </a:tc>
                <a:tc>
                  <a:txBody>
                    <a:bodyPr/>
                    <a:lstStyle/>
                    <a:p>
                      <a:pPr algn="l" fontAlgn="b"/>
                      <a:r>
                        <a:rPr lang="it-IT" sz="1600" b="0" i="0" u="none" strike="noStrike">
                          <a:solidFill>
                            <a:srgbClr val="000000"/>
                          </a:solidFill>
                          <a:effectLst/>
                          <a:latin typeface="Calibri"/>
                        </a:rPr>
                        <a:t> 05/01/2019</a:t>
                      </a:r>
                    </a:p>
                  </a:txBody>
                  <a:tcPr marL="9525" marR="9525" marT="9525" marB="0" anchor="b"/>
                </a:tc>
                <a:tc>
                  <a:txBody>
                    <a:bodyPr/>
                    <a:lstStyle/>
                    <a:p>
                      <a:pPr algn="l" fontAlgn="b"/>
                      <a:r>
                        <a:rPr lang="it-IT" sz="1600" b="0" i="0" u="none" strike="noStrike">
                          <a:solidFill>
                            <a:srgbClr val="000000"/>
                          </a:solidFill>
                          <a:effectLst/>
                          <a:latin typeface="Calibri"/>
                        </a:rPr>
                        <a:t>05/05/2019</a:t>
                      </a:r>
                    </a:p>
                  </a:txBody>
                  <a:tcPr marL="9525" marR="9525" marT="9525" marB="0" anchor="b"/>
                </a:tc>
                <a:extLst>
                  <a:ext uri="{0D108BD9-81ED-4DB2-BD59-A6C34878D82A}">
                    <a16:rowId xmlns:a16="http://schemas.microsoft.com/office/drawing/2014/main" val="10001"/>
                  </a:ext>
                </a:extLst>
              </a:tr>
              <a:tr h="370840">
                <a:tc>
                  <a:txBody>
                    <a:bodyPr/>
                    <a:lstStyle/>
                    <a:p>
                      <a:pPr algn="l" fontAlgn="b"/>
                      <a:r>
                        <a:rPr lang="it-IT" sz="1600" b="0" i="0" u="none" strike="noStrike">
                          <a:solidFill>
                            <a:srgbClr val="000000"/>
                          </a:solidFill>
                          <a:effectLst/>
                          <a:latin typeface="Calibri"/>
                        </a:rPr>
                        <a:t>IMU riscossione da accertamenti</a:t>
                      </a:r>
                    </a:p>
                  </a:txBody>
                  <a:tcPr marL="9525" marR="9525" marT="9525" marB="0" anchor="b"/>
                </a:tc>
                <a:tc>
                  <a:txBody>
                    <a:bodyPr/>
                    <a:lstStyle/>
                    <a:p>
                      <a:pPr algn="l" fontAlgn="b"/>
                      <a:r>
                        <a:rPr lang="it-IT" sz="1600" b="0" i="0" u="none" strike="noStrike">
                          <a:solidFill>
                            <a:srgbClr val="000000"/>
                          </a:solidFill>
                          <a:effectLst/>
                          <a:latin typeface="Calibri"/>
                        </a:rPr>
                        <a:t> 1 05/07/2018</a:t>
                      </a:r>
                    </a:p>
                  </a:txBody>
                  <a:tcPr marL="9525" marR="9525" marT="9525" marB="0" anchor="b"/>
                </a:tc>
                <a:tc>
                  <a:txBody>
                    <a:bodyPr/>
                    <a:lstStyle/>
                    <a:p>
                      <a:pPr algn="l" fontAlgn="b"/>
                      <a:r>
                        <a:rPr lang="it-IT" sz="1600" b="0" i="0" u="none" strike="noStrike">
                          <a:solidFill>
                            <a:srgbClr val="000000"/>
                          </a:solidFill>
                          <a:effectLst/>
                          <a:latin typeface="Calibri"/>
                        </a:rPr>
                        <a:t>1 05/01/2019</a:t>
                      </a:r>
                    </a:p>
                  </a:txBody>
                  <a:tcPr marL="9525" marR="9525" marT="9525" marB="0" anchor="b"/>
                </a:tc>
                <a:tc>
                  <a:txBody>
                    <a:bodyPr/>
                    <a:lstStyle/>
                    <a:p>
                      <a:pPr algn="l" fontAlgn="b"/>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370840">
                <a:tc>
                  <a:txBody>
                    <a:bodyPr/>
                    <a:lstStyle/>
                    <a:p>
                      <a:pPr algn="l" fontAlgn="b"/>
                      <a:r>
                        <a:rPr lang="it-IT" sz="1600" b="0" i="0" u="none" strike="noStrike" dirty="0">
                          <a:solidFill>
                            <a:srgbClr val="000000"/>
                          </a:solidFill>
                          <a:effectLst/>
                          <a:latin typeface="Calibri"/>
                        </a:rPr>
                        <a:t>IMU riscossione coattiva (ulteriori sanzioni e interessi)</a:t>
                      </a:r>
                    </a:p>
                  </a:txBody>
                  <a:tcPr marL="9525" marR="9525" marT="9525" marB="0" anchor="b"/>
                </a:tc>
                <a:tc>
                  <a:txBody>
                    <a:bodyPr/>
                    <a:lstStyle/>
                    <a:p>
                      <a:pPr algn="l" fontAlgn="b"/>
                      <a:r>
                        <a:rPr lang="it-IT" sz="1600" b="0" i="0" u="none" strike="noStrike">
                          <a:solidFill>
                            <a:srgbClr val="000000"/>
                          </a:solidFill>
                          <a:effectLst/>
                          <a:latin typeface="Calibri"/>
                        </a:rPr>
                        <a:t>  05/07/2018</a:t>
                      </a:r>
                    </a:p>
                  </a:txBody>
                  <a:tcPr marL="9525" marR="9525" marT="9525" marB="0" anchor="b"/>
                </a:tc>
                <a:tc>
                  <a:txBody>
                    <a:bodyPr/>
                    <a:lstStyle/>
                    <a:p>
                      <a:pPr algn="l" fontAlgn="b"/>
                      <a:r>
                        <a:rPr lang="it-IT" sz="1600" b="0" i="0" u="none" strike="noStrike">
                          <a:solidFill>
                            <a:srgbClr val="000000"/>
                          </a:solidFill>
                          <a:effectLst/>
                          <a:latin typeface="Calibri"/>
                        </a:rPr>
                        <a:t> 05/01/2019</a:t>
                      </a:r>
                    </a:p>
                  </a:txBody>
                  <a:tcPr marL="9525" marR="9525" marT="9525" marB="0" anchor="b"/>
                </a:tc>
                <a:tc>
                  <a:txBody>
                    <a:bodyPr/>
                    <a:lstStyle/>
                    <a:p>
                      <a:pPr algn="l" fontAlgn="b"/>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370840">
                <a:tc>
                  <a:txBody>
                    <a:bodyPr/>
                    <a:lstStyle/>
                    <a:p>
                      <a:pPr algn="l" fontAlgn="b"/>
                      <a:r>
                        <a:rPr lang="it-IT" sz="1600" b="0" i="0" u="none" strike="noStrike">
                          <a:solidFill>
                            <a:srgbClr val="000000"/>
                          </a:solidFill>
                          <a:effectLst/>
                          <a:latin typeface="Calibri"/>
                        </a:rPr>
                        <a:t>TASI riscossione volontaria</a:t>
                      </a:r>
                    </a:p>
                  </a:txBody>
                  <a:tcPr marL="9525" marR="9525" marT="9525" marB="0" anchor="b"/>
                </a:tc>
                <a:tc>
                  <a:txBody>
                    <a:bodyPr/>
                    <a:lstStyle/>
                    <a:p>
                      <a:pPr algn="l" fontAlgn="b"/>
                      <a:r>
                        <a:rPr lang="it-IT" sz="1600" b="0" i="0" u="none" strike="noStrike">
                          <a:solidFill>
                            <a:srgbClr val="000000"/>
                          </a:solidFill>
                          <a:effectLst/>
                          <a:latin typeface="Calibri"/>
                        </a:rPr>
                        <a:t>  05/07/2018</a:t>
                      </a:r>
                    </a:p>
                  </a:txBody>
                  <a:tcPr marL="9525" marR="9525" marT="9525" marB="0" anchor="b"/>
                </a:tc>
                <a:tc>
                  <a:txBody>
                    <a:bodyPr/>
                    <a:lstStyle/>
                    <a:p>
                      <a:pPr algn="l" fontAlgn="b"/>
                      <a:r>
                        <a:rPr lang="it-IT" sz="1600" b="0" i="0" u="none" strike="noStrike">
                          <a:solidFill>
                            <a:srgbClr val="000000"/>
                          </a:solidFill>
                          <a:effectLst/>
                          <a:latin typeface="Calibri"/>
                        </a:rPr>
                        <a:t> 05/01/2019</a:t>
                      </a:r>
                    </a:p>
                  </a:txBody>
                  <a:tcPr marL="9525" marR="9525" marT="9525" marB="0" anchor="b"/>
                </a:tc>
                <a:tc>
                  <a:txBody>
                    <a:bodyPr/>
                    <a:lstStyle/>
                    <a:p>
                      <a:pPr algn="l" fontAlgn="b"/>
                      <a:r>
                        <a:rPr lang="it-IT" sz="1600" b="0" i="0" u="none" strike="noStrike">
                          <a:solidFill>
                            <a:srgbClr val="000000"/>
                          </a:solidFill>
                          <a:effectLst/>
                          <a:latin typeface="Calibri"/>
                        </a:rPr>
                        <a:t>05/05/2019</a:t>
                      </a:r>
                    </a:p>
                  </a:txBody>
                  <a:tcPr marL="9525" marR="9525" marT="9525" marB="0" anchor="b"/>
                </a:tc>
                <a:extLst>
                  <a:ext uri="{0D108BD9-81ED-4DB2-BD59-A6C34878D82A}">
                    <a16:rowId xmlns:a16="http://schemas.microsoft.com/office/drawing/2014/main" val="10004"/>
                  </a:ext>
                </a:extLst>
              </a:tr>
              <a:tr h="370840">
                <a:tc>
                  <a:txBody>
                    <a:bodyPr/>
                    <a:lstStyle/>
                    <a:p>
                      <a:pPr algn="l" fontAlgn="b"/>
                      <a:r>
                        <a:rPr lang="it-IT" sz="1600" b="0" i="0" u="none" strike="noStrike">
                          <a:solidFill>
                            <a:srgbClr val="000000"/>
                          </a:solidFill>
                          <a:effectLst/>
                          <a:latin typeface="Calibri"/>
                        </a:rPr>
                        <a:t>TASI riscossione da accertamenti</a:t>
                      </a:r>
                    </a:p>
                  </a:txBody>
                  <a:tcPr marL="9525" marR="9525" marT="9525" marB="0" anchor="b"/>
                </a:tc>
                <a:tc>
                  <a:txBody>
                    <a:bodyPr/>
                    <a:lstStyle/>
                    <a:p>
                      <a:pPr algn="l" fontAlgn="b"/>
                      <a:r>
                        <a:rPr lang="it-IT" sz="1600" b="0" i="0" u="none" strike="noStrike">
                          <a:solidFill>
                            <a:srgbClr val="000000"/>
                          </a:solidFill>
                          <a:effectLst/>
                          <a:latin typeface="Calibri"/>
                        </a:rPr>
                        <a:t> 05/07/2018</a:t>
                      </a:r>
                    </a:p>
                  </a:txBody>
                  <a:tcPr marL="9525" marR="9525" marT="9525" marB="0" anchor="b"/>
                </a:tc>
                <a:tc>
                  <a:txBody>
                    <a:bodyPr/>
                    <a:lstStyle/>
                    <a:p>
                      <a:pPr algn="l" fontAlgn="b"/>
                      <a:r>
                        <a:rPr lang="it-IT" sz="1600" b="0" i="0" u="none" strike="noStrike">
                          <a:solidFill>
                            <a:srgbClr val="000000"/>
                          </a:solidFill>
                          <a:effectLst/>
                          <a:latin typeface="Calibri"/>
                        </a:rPr>
                        <a:t> 05/01/2019</a:t>
                      </a:r>
                    </a:p>
                  </a:txBody>
                  <a:tcPr marL="9525" marR="9525" marT="9525" marB="0" anchor="b"/>
                </a:tc>
                <a:tc>
                  <a:txBody>
                    <a:bodyPr/>
                    <a:lstStyle/>
                    <a:p>
                      <a:pPr algn="l" fontAlgn="b"/>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370840">
                <a:tc>
                  <a:txBody>
                    <a:bodyPr/>
                    <a:lstStyle/>
                    <a:p>
                      <a:pPr algn="l" fontAlgn="b"/>
                      <a:r>
                        <a:rPr lang="it-IT" sz="1600" b="0" i="0" u="none" strike="noStrike">
                          <a:solidFill>
                            <a:srgbClr val="000000"/>
                          </a:solidFill>
                          <a:effectLst/>
                          <a:latin typeface="Calibri"/>
                        </a:rPr>
                        <a:t>TASI riscossione coattiva (ulteriori sanzioni e interessi)</a:t>
                      </a:r>
                    </a:p>
                  </a:txBody>
                  <a:tcPr marL="9525" marR="9525" marT="9525" marB="0" anchor="b"/>
                </a:tc>
                <a:tc>
                  <a:txBody>
                    <a:bodyPr/>
                    <a:lstStyle/>
                    <a:p>
                      <a:pPr algn="l" fontAlgn="b"/>
                      <a:r>
                        <a:rPr lang="it-IT" sz="1600" b="0" i="0" u="none" strike="noStrike">
                          <a:solidFill>
                            <a:srgbClr val="000000"/>
                          </a:solidFill>
                          <a:effectLst/>
                          <a:latin typeface="Calibri"/>
                        </a:rPr>
                        <a:t>  05/07/2018</a:t>
                      </a:r>
                    </a:p>
                  </a:txBody>
                  <a:tcPr marL="9525" marR="9525" marT="9525" marB="0" anchor="b"/>
                </a:tc>
                <a:tc>
                  <a:txBody>
                    <a:bodyPr/>
                    <a:lstStyle/>
                    <a:p>
                      <a:pPr algn="l" fontAlgn="b"/>
                      <a:r>
                        <a:rPr lang="it-IT" sz="1600" b="0" i="0" u="none" strike="noStrike">
                          <a:solidFill>
                            <a:srgbClr val="000000"/>
                          </a:solidFill>
                          <a:effectLst/>
                          <a:latin typeface="Calibri"/>
                        </a:rPr>
                        <a:t> 05/01/2019</a:t>
                      </a:r>
                    </a:p>
                  </a:txBody>
                  <a:tcPr marL="9525" marR="9525" marT="9525" marB="0" anchor="b"/>
                </a:tc>
                <a:tc>
                  <a:txBody>
                    <a:bodyPr/>
                    <a:lstStyle/>
                    <a:p>
                      <a:pPr algn="l" fontAlgn="b"/>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370840">
                <a:tc>
                  <a:txBody>
                    <a:bodyPr/>
                    <a:lstStyle/>
                    <a:p>
                      <a:pPr algn="l" fontAlgn="b"/>
                      <a:r>
                        <a:rPr lang="it-IT" sz="1600" b="0" i="0" u="none" strike="noStrike">
                          <a:solidFill>
                            <a:srgbClr val="000000"/>
                          </a:solidFill>
                          <a:effectLst/>
                          <a:latin typeface="Calibri"/>
                        </a:rPr>
                        <a:t>Addizionale comunale IRPEF</a:t>
                      </a:r>
                    </a:p>
                  </a:txBody>
                  <a:tcPr marL="9525" marR="9525" marT="9525" marB="0" anchor="b"/>
                </a:tc>
                <a:tc>
                  <a:txBody>
                    <a:bodyPr/>
                    <a:lstStyle/>
                    <a:p>
                      <a:pPr algn="l" fontAlgn="b"/>
                      <a:r>
                        <a:rPr lang="it-IT" sz="1600" b="0" i="0" u="none" strike="noStrike">
                          <a:solidFill>
                            <a:srgbClr val="000000"/>
                          </a:solidFill>
                          <a:effectLst/>
                          <a:latin typeface="Calibri"/>
                        </a:rPr>
                        <a:t>05/03/2018</a:t>
                      </a:r>
                    </a:p>
                  </a:txBody>
                  <a:tcPr marL="9525" marR="9525" marT="9525" marB="0" anchor="b"/>
                </a:tc>
                <a:tc>
                  <a:txBody>
                    <a:bodyPr/>
                    <a:lstStyle/>
                    <a:p>
                      <a:pPr algn="l" fontAlgn="b"/>
                      <a:r>
                        <a:rPr lang="it-IT" sz="1600" b="0" i="0" u="none" strike="noStrike">
                          <a:solidFill>
                            <a:srgbClr val="000000"/>
                          </a:solidFill>
                          <a:effectLst/>
                          <a:latin typeface="Calibri"/>
                        </a:rPr>
                        <a:t>05/07/2018</a:t>
                      </a:r>
                    </a:p>
                  </a:txBody>
                  <a:tcPr marL="9525" marR="9525" marT="9525" marB="0" anchor="b"/>
                </a:tc>
                <a:tc>
                  <a:txBody>
                    <a:bodyPr/>
                    <a:lstStyle/>
                    <a:p>
                      <a:pPr algn="l" fontAlgn="b"/>
                      <a:r>
                        <a:rPr lang="it-IT" sz="1600" b="0" i="0" u="none" strike="noStrike" dirty="0">
                          <a:solidFill>
                            <a:srgbClr val="000000"/>
                          </a:solidFill>
                          <a:effectLst/>
                          <a:latin typeface="Calibri"/>
                        </a:rPr>
                        <a:t>05/12/2018</a:t>
                      </a:r>
                    </a:p>
                  </a:txBody>
                  <a:tcPr marL="9525" marR="9525" marT="9525" marB="0" anchor="b"/>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186337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Programmazione riscossione entrate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002080047"/>
              </p:ext>
            </p:extLst>
          </p:nvPr>
        </p:nvGraphicFramePr>
        <p:xfrm>
          <a:off x="1981200" y="1600200"/>
          <a:ext cx="8229600" cy="48387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algn="l" fontAlgn="b"/>
                      <a:r>
                        <a:rPr lang="it-IT" sz="1200" b="0" i="0" u="none" strike="noStrike" dirty="0">
                          <a:solidFill>
                            <a:srgbClr val="FFFFFF"/>
                          </a:solidFill>
                          <a:effectLst/>
                          <a:latin typeface="Calibri"/>
                        </a:rPr>
                        <a:t>Entrate tributarie</a:t>
                      </a:r>
                    </a:p>
                  </a:txBody>
                  <a:tcPr marL="9525" marR="9525" marT="9525" marB="0" anchor="b"/>
                </a:tc>
                <a:tc>
                  <a:txBody>
                    <a:bodyPr/>
                    <a:lstStyle/>
                    <a:p>
                      <a:pPr algn="l" fontAlgn="b"/>
                      <a:r>
                        <a:rPr lang="it-IT" sz="1200" b="0" i="0" u="none" strike="noStrike">
                          <a:solidFill>
                            <a:srgbClr val="FFFFFF"/>
                          </a:solidFill>
                          <a:effectLst/>
                          <a:latin typeface="Calibri"/>
                        </a:rPr>
                        <a:t>1 step</a:t>
                      </a:r>
                    </a:p>
                  </a:txBody>
                  <a:tcPr marL="9525" marR="9525" marT="9525" marB="0" anchor="b"/>
                </a:tc>
                <a:tc>
                  <a:txBody>
                    <a:bodyPr/>
                    <a:lstStyle/>
                    <a:p>
                      <a:pPr algn="l" fontAlgn="b"/>
                      <a:r>
                        <a:rPr lang="it-IT" sz="1200" b="0" i="0" u="none" strike="noStrike">
                          <a:solidFill>
                            <a:srgbClr val="FFFFFF"/>
                          </a:solidFill>
                          <a:effectLst/>
                          <a:latin typeface="Calibri"/>
                        </a:rPr>
                        <a:t>2 step</a:t>
                      </a:r>
                    </a:p>
                  </a:txBody>
                  <a:tcPr marL="9525" marR="9525" marT="9525" marB="0" anchor="b"/>
                </a:tc>
                <a:tc>
                  <a:txBody>
                    <a:bodyPr/>
                    <a:lstStyle/>
                    <a:p>
                      <a:pPr algn="l" fontAlgn="b"/>
                      <a:r>
                        <a:rPr lang="it-IT" sz="1200" b="0" i="0" u="none" strike="noStrike">
                          <a:solidFill>
                            <a:srgbClr val="FFFFFF"/>
                          </a:solidFill>
                          <a:effectLst/>
                          <a:latin typeface="Calibri"/>
                        </a:rPr>
                        <a:t>3 step </a:t>
                      </a:r>
                    </a:p>
                  </a:txBody>
                  <a:tcPr marL="9525" marR="9525" marT="9525" marB="0" anchor="b"/>
                </a:tc>
                <a:extLst>
                  <a:ext uri="{0D108BD9-81ED-4DB2-BD59-A6C34878D82A}">
                    <a16:rowId xmlns:a16="http://schemas.microsoft.com/office/drawing/2014/main" val="10000"/>
                  </a:ext>
                </a:extLst>
              </a:tr>
              <a:tr h="370840">
                <a:tc>
                  <a:txBody>
                    <a:bodyPr/>
                    <a:lstStyle/>
                    <a:p>
                      <a:pPr algn="l" fontAlgn="b"/>
                      <a:r>
                        <a:rPr lang="it-IT" sz="1200" b="0" i="0" u="none" strike="noStrike">
                          <a:solidFill>
                            <a:srgbClr val="000000"/>
                          </a:solidFill>
                          <a:effectLst/>
                          <a:latin typeface="Calibri"/>
                        </a:rPr>
                        <a:t>TARI LISTA DI CARICO</a:t>
                      </a:r>
                    </a:p>
                  </a:txBody>
                  <a:tcPr marL="9525" marR="9525" marT="9525" marB="0" anchor="b"/>
                </a:tc>
                <a:tc>
                  <a:txBody>
                    <a:bodyPr/>
                    <a:lstStyle/>
                    <a:p>
                      <a:pPr algn="l" fontAlgn="b"/>
                      <a:r>
                        <a:rPr lang="it-IT" sz="1200" b="0" i="0" u="none" strike="noStrike">
                          <a:solidFill>
                            <a:srgbClr val="000000"/>
                          </a:solidFill>
                          <a:effectLst/>
                          <a:latin typeface="Calibri"/>
                        </a:rPr>
                        <a:t>almeno due rate</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370840">
                <a:tc>
                  <a:txBody>
                    <a:bodyPr/>
                    <a:lstStyle/>
                    <a:p>
                      <a:pPr algn="l" fontAlgn="b"/>
                      <a:r>
                        <a:rPr lang="it-IT" sz="1200" b="0" i="0" u="none" strike="noStrike">
                          <a:solidFill>
                            <a:srgbClr val="000000"/>
                          </a:solidFill>
                          <a:effectLst/>
                          <a:latin typeface="Calibri"/>
                        </a:rPr>
                        <a:t>TARSU/TARI ACCERTAMENTI</a:t>
                      </a:r>
                    </a:p>
                  </a:txBody>
                  <a:tcPr marL="9525" marR="9525" marT="9525" marB="0" anchor="b"/>
                </a:tc>
                <a:tc>
                  <a:txBody>
                    <a:bodyPr/>
                    <a:lstStyle/>
                    <a:p>
                      <a:pPr algn="l" fontAlgn="b"/>
                      <a:r>
                        <a:rPr lang="it-IT" sz="1200" b="0" i="0" u="none" strike="noStrike">
                          <a:solidFill>
                            <a:srgbClr val="000000"/>
                          </a:solidFill>
                          <a:effectLst/>
                          <a:latin typeface="Calibri"/>
                        </a:rPr>
                        <a:t> 05/07/2018</a:t>
                      </a:r>
                    </a:p>
                  </a:txBody>
                  <a:tcPr marL="9525" marR="9525" marT="9525" marB="0" anchor="b"/>
                </a:tc>
                <a:tc>
                  <a:txBody>
                    <a:bodyPr/>
                    <a:lstStyle/>
                    <a:p>
                      <a:pPr algn="l" fontAlgn="b"/>
                      <a:r>
                        <a:rPr lang="it-IT" sz="1200" b="0" i="0" u="none" strike="noStrike">
                          <a:solidFill>
                            <a:srgbClr val="000000"/>
                          </a:solidFill>
                          <a:effectLst/>
                          <a:latin typeface="Calibri"/>
                        </a:rPr>
                        <a:t> 05/01/2019</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370840">
                <a:tc>
                  <a:txBody>
                    <a:bodyPr/>
                    <a:lstStyle/>
                    <a:p>
                      <a:pPr algn="l" fontAlgn="b"/>
                      <a:r>
                        <a:rPr lang="it-IT" sz="1200" b="0" i="0" u="none" strike="noStrike">
                          <a:solidFill>
                            <a:srgbClr val="000000"/>
                          </a:solidFill>
                          <a:effectLst/>
                          <a:latin typeface="Calibri"/>
                        </a:rPr>
                        <a:t>TARSU riscossione coattiva (ulteriori sanzioni e interessi)</a:t>
                      </a:r>
                    </a:p>
                  </a:txBody>
                  <a:tcPr marL="9525" marR="9525" marT="9525" marB="0" anchor="b"/>
                </a:tc>
                <a:tc>
                  <a:txBody>
                    <a:bodyPr/>
                    <a:lstStyle/>
                    <a:p>
                      <a:pPr algn="l" fontAlgn="b"/>
                      <a:r>
                        <a:rPr lang="it-IT" sz="1200" b="0" i="0" u="none" strike="noStrike">
                          <a:solidFill>
                            <a:srgbClr val="000000"/>
                          </a:solidFill>
                          <a:effectLst/>
                          <a:latin typeface="Calibri"/>
                        </a:rPr>
                        <a:t> 05/07/2018</a:t>
                      </a:r>
                    </a:p>
                  </a:txBody>
                  <a:tcPr marL="9525" marR="9525" marT="9525" marB="0" anchor="b"/>
                </a:tc>
                <a:tc>
                  <a:txBody>
                    <a:bodyPr/>
                    <a:lstStyle/>
                    <a:p>
                      <a:pPr algn="l" fontAlgn="b"/>
                      <a:r>
                        <a:rPr lang="it-IT" sz="1200" b="0" i="0" u="none" strike="noStrike">
                          <a:solidFill>
                            <a:srgbClr val="000000"/>
                          </a:solidFill>
                          <a:effectLst/>
                          <a:latin typeface="Calibri"/>
                        </a:rPr>
                        <a:t> 05/01/2019</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370840">
                <a:tc>
                  <a:txBody>
                    <a:bodyPr/>
                    <a:lstStyle/>
                    <a:p>
                      <a:pPr algn="l" fontAlgn="b"/>
                      <a:r>
                        <a:rPr lang="it-IT" sz="1200" b="0" i="0" u="none" strike="noStrike">
                          <a:solidFill>
                            <a:srgbClr val="000000"/>
                          </a:solidFill>
                          <a:effectLst/>
                          <a:latin typeface="Calibri"/>
                        </a:rPr>
                        <a:t>TOSAP LISTA DI CARICO</a:t>
                      </a:r>
                    </a:p>
                  </a:txBody>
                  <a:tcPr marL="9525" marR="9525" marT="9525" marB="0" anchor="b"/>
                </a:tc>
                <a:tc>
                  <a:txBody>
                    <a:bodyPr/>
                    <a:lstStyle/>
                    <a:p>
                      <a:pPr algn="l" fontAlgn="b"/>
                      <a:r>
                        <a:rPr lang="it-IT" sz="1200" b="0" i="0" u="none" strike="noStrike">
                          <a:solidFill>
                            <a:srgbClr val="000000"/>
                          </a:solidFill>
                          <a:effectLst/>
                          <a:latin typeface="Calibri"/>
                        </a:rPr>
                        <a:t>05/03/2018</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370840">
                <a:tc>
                  <a:txBody>
                    <a:bodyPr/>
                    <a:lstStyle/>
                    <a:p>
                      <a:pPr algn="l" fontAlgn="b"/>
                      <a:r>
                        <a:rPr lang="it-IT" sz="1200" b="0" i="0" u="none" strike="noStrike">
                          <a:solidFill>
                            <a:srgbClr val="000000"/>
                          </a:solidFill>
                          <a:effectLst/>
                          <a:latin typeface="Calibri"/>
                        </a:rPr>
                        <a:t>TOSAP ACCERTAMENTI</a:t>
                      </a:r>
                    </a:p>
                  </a:txBody>
                  <a:tcPr marL="9525" marR="9525" marT="9525" marB="0" anchor="b"/>
                </a:tc>
                <a:tc>
                  <a:txBody>
                    <a:bodyPr/>
                    <a:lstStyle/>
                    <a:p>
                      <a:pPr algn="l" fontAlgn="b"/>
                      <a:r>
                        <a:rPr lang="it-IT" sz="1200" b="0" i="0" u="none" strike="noStrike">
                          <a:solidFill>
                            <a:srgbClr val="000000"/>
                          </a:solidFill>
                          <a:effectLst/>
                          <a:latin typeface="Calibri"/>
                        </a:rPr>
                        <a:t> 05/07/2018</a:t>
                      </a:r>
                    </a:p>
                  </a:txBody>
                  <a:tcPr marL="9525" marR="9525" marT="9525" marB="0" anchor="b"/>
                </a:tc>
                <a:tc>
                  <a:txBody>
                    <a:bodyPr/>
                    <a:lstStyle/>
                    <a:p>
                      <a:pPr algn="l" fontAlgn="b"/>
                      <a:r>
                        <a:rPr lang="it-IT" sz="1200" b="0" i="0" u="none" strike="noStrike">
                          <a:solidFill>
                            <a:srgbClr val="000000"/>
                          </a:solidFill>
                          <a:effectLst/>
                          <a:latin typeface="Calibri"/>
                        </a:rPr>
                        <a:t> 05/01/2019</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370840">
                <a:tc>
                  <a:txBody>
                    <a:bodyPr/>
                    <a:lstStyle/>
                    <a:p>
                      <a:pPr algn="l" fontAlgn="b"/>
                      <a:r>
                        <a:rPr lang="it-IT" sz="1200" b="0" i="0" u="none" strike="noStrike">
                          <a:solidFill>
                            <a:srgbClr val="000000"/>
                          </a:solidFill>
                          <a:effectLst/>
                          <a:latin typeface="Calibri"/>
                        </a:rPr>
                        <a:t>TOSAP riscossione coattiva (ulteriori sanzioni e interessi)</a:t>
                      </a:r>
                    </a:p>
                  </a:txBody>
                  <a:tcPr marL="9525" marR="9525" marT="9525" marB="0" anchor="b"/>
                </a:tc>
                <a:tc>
                  <a:txBody>
                    <a:bodyPr/>
                    <a:lstStyle/>
                    <a:p>
                      <a:pPr algn="l" fontAlgn="b"/>
                      <a:r>
                        <a:rPr lang="it-IT" sz="1200" b="0" i="0" u="none" strike="noStrike">
                          <a:solidFill>
                            <a:srgbClr val="000000"/>
                          </a:solidFill>
                          <a:effectLst/>
                          <a:latin typeface="Calibri"/>
                        </a:rPr>
                        <a:t> 05/07/2018</a:t>
                      </a:r>
                    </a:p>
                  </a:txBody>
                  <a:tcPr marL="9525" marR="9525" marT="9525" marB="0" anchor="b"/>
                </a:tc>
                <a:tc>
                  <a:txBody>
                    <a:bodyPr/>
                    <a:lstStyle/>
                    <a:p>
                      <a:pPr algn="l" fontAlgn="b"/>
                      <a:r>
                        <a:rPr lang="it-IT" sz="1200" b="0" i="0" u="none" strike="noStrike">
                          <a:solidFill>
                            <a:srgbClr val="000000"/>
                          </a:solidFill>
                          <a:effectLst/>
                          <a:latin typeface="Calibri"/>
                        </a:rPr>
                        <a:t> 05/01/2019</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370840">
                <a:tc>
                  <a:txBody>
                    <a:bodyPr/>
                    <a:lstStyle/>
                    <a:p>
                      <a:pPr algn="l" fontAlgn="b"/>
                      <a:r>
                        <a:rPr lang="it-IT" sz="1200" b="0" i="0" u="none" strike="noStrike">
                          <a:solidFill>
                            <a:srgbClr val="000000"/>
                          </a:solidFill>
                          <a:effectLst/>
                          <a:latin typeface="Calibri"/>
                        </a:rPr>
                        <a:t>TOSAP TEMPORANEA</a:t>
                      </a:r>
                    </a:p>
                  </a:txBody>
                  <a:tcPr marL="9525" marR="9525" marT="9525" marB="0" anchor="b"/>
                </a:tc>
                <a:tc>
                  <a:txBody>
                    <a:bodyPr/>
                    <a:lstStyle/>
                    <a:p>
                      <a:pPr algn="l" fontAlgn="b"/>
                      <a:r>
                        <a:rPr lang="it-IT" sz="1200" b="0" i="0" u="none" strike="noStrike">
                          <a:solidFill>
                            <a:srgbClr val="000000"/>
                          </a:solidFill>
                          <a:effectLst/>
                          <a:latin typeface="Calibri"/>
                        </a:rPr>
                        <a:t>05/04/2018</a:t>
                      </a:r>
                    </a:p>
                  </a:txBody>
                  <a:tcPr marL="9525" marR="9525" marT="9525" marB="0" anchor="b"/>
                </a:tc>
                <a:tc>
                  <a:txBody>
                    <a:bodyPr/>
                    <a:lstStyle/>
                    <a:p>
                      <a:pPr algn="l" fontAlgn="b"/>
                      <a:r>
                        <a:rPr lang="it-IT" sz="1200" b="0" i="0" u="none" strike="noStrike">
                          <a:solidFill>
                            <a:srgbClr val="000000"/>
                          </a:solidFill>
                          <a:effectLst/>
                          <a:latin typeface="Calibri"/>
                        </a:rPr>
                        <a:t>05/09/2018</a:t>
                      </a:r>
                    </a:p>
                  </a:txBody>
                  <a:tcPr marL="9525" marR="9525" marT="9525" marB="0" anchor="b"/>
                </a:tc>
                <a:tc>
                  <a:txBody>
                    <a:bodyPr/>
                    <a:lstStyle/>
                    <a:p>
                      <a:pPr algn="l" fontAlgn="b"/>
                      <a:r>
                        <a:rPr lang="it-IT" sz="1200" b="0" i="0" u="none" strike="noStrike">
                          <a:solidFill>
                            <a:srgbClr val="000000"/>
                          </a:solidFill>
                          <a:effectLst/>
                          <a:latin typeface="Calibri"/>
                        </a:rPr>
                        <a:t> 05/01/2019</a:t>
                      </a:r>
                    </a:p>
                  </a:txBody>
                  <a:tcPr marL="9525" marR="9525" marT="9525" marB="0" anchor="b"/>
                </a:tc>
                <a:extLst>
                  <a:ext uri="{0D108BD9-81ED-4DB2-BD59-A6C34878D82A}">
                    <a16:rowId xmlns:a16="http://schemas.microsoft.com/office/drawing/2014/main" val="10007"/>
                  </a:ext>
                </a:extLst>
              </a:tr>
              <a:tr h="370840">
                <a:tc>
                  <a:txBody>
                    <a:bodyPr/>
                    <a:lstStyle/>
                    <a:p>
                      <a:pPr algn="l" fontAlgn="b"/>
                      <a:r>
                        <a:rPr lang="it-IT" sz="1200" b="0" i="0" u="none" strike="noStrike">
                          <a:solidFill>
                            <a:srgbClr val="000000"/>
                          </a:solidFill>
                          <a:effectLst/>
                          <a:latin typeface="Calibri"/>
                        </a:rPr>
                        <a:t>ICP LISTA DI CARICO</a:t>
                      </a:r>
                    </a:p>
                  </a:txBody>
                  <a:tcPr marL="9525" marR="9525" marT="9525" marB="0" anchor="b"/>
                </a:tc>
                <a:tc>
                  <a:txBody>
                    <a:bodyPr/>
                    <a:lstStyle/>
                    <a:p>
                      <a:pPr algn="l" fontAlgn="b"/>
                      <a:r>
                        <a:rPr lang="it-IT" sz="1200" b="0" i="0" u="none" strike="noStrike">
                          <a:solidFill>
                            <a:srgbClr val="000000"/>
                          </a:solidFill>
                          <a:effectLst/>
                          <a:latin typeface="Calibri"/>
                        </a:rPr>
                        <a:t>05/03/2018</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370840">
                <a:tc>
                  <a:txBody>
                    <a:bodyPr/>
                    <a:lstStyle/>
                    <a:p>
                      <a:pPr algn="l" fontAlgn="b"/>
                      <a:r>
                        <a:rPr lang="it-IT" sz="1200" b="0" i="0" u="none" strike="noStrike">
                          <a:solidFill>
                            <a:srgbClr val="000000"/>
                          </a:solidFill>
                          <a:effectLst/>
                          <a:latin typeface="Calibri"/>
                        </a:rPr>
                        <a:t>ICP ACCERTAMENTI</a:t>
                      </a:r>
                    </a:p>
                  </a:txBody>
                  <a:tcPr marL="9525" marR="9525" marT="9525" marB="0" anchor="b"/>
                </a:tc>
                <a:tc>
                  <a:txBody>
                    <a:bodyPr/>
                    <a:lstStyle/>
                    <a:p>
                      <a:pPr algn="l" fontAlgn="b"/>
                      <a:r>
                        <a:rPr lang="it-IT" sz="1200" b="0" i="0" u="none" strike="noStrike">
                          <a:solidFill>
                            <a:srgbClr val="000000"/>
                          </a:solidFill>
                          <a:effectLst/>
                          <a:latin typeface="Calibri"/>
                        </a:rPr>
                        <a:t> 05/07/2018</a:t>
                      </a:r>
                    </a:p>
                  </a:txBody>
                  <a:tcPr marL="9525" marR="9525" marT="9525" marB="0" anchor="b"/>
                </a:tc>
                <a:tc>
                  <a:txBody>
                    <a:bodyPr/>
                    <a:lstStyle/>
                    <a:p>
                      <a:pPr algn="l" fontAlgn="b"/>
                      <a:r>
                        <a:rPr lang="it-IT" sz="1200" b="0" i="0" u="none" strike="noStrike">
                          <a:solidFill>
                            <a:srgbClr val="000000"/>
                          </a:solidFill>
                          <a:effectLst/>
                          <a:latin typeface="Calibri"/>
                        </a:rPr>
                        <a:t> 05/01/2019</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9"/>
                  </a:ext>
                </a:extLst>
              </a:tr>
              <a:tr h="370840">
                <a:tc>
                  <a:txBody>
                    <a:bodyPr/>
                    <a:lstStyle/>
                    <a:p>
                      <a:pPr algn="l" fontAlgn="b"/>
                      <a:r>
                        <a:rPr lang="it-IT" sz="1200" b="0" i="0" u="none" strike="noStrike">
                          <a:solidFill>
                            <a:srgbClr val="000000"/>
                          </a:solidFill>
                          <a:effectLst/>
                          <a:latin typeface="Calibri"/>
                        </a:rPr>
                        <a:t>ICP riscossione coattiva (ulteriori sanzioni e interessi)</a:t>
                      </a:r>
                    </a:p>
                  </a:txBody>
                  <a:tcPr marL="9525" marR="9525" marT="9525" marB="0" anchor="b"/>
                </a:tc>
                <a:tc>
                  <a:txBody>
                    <a:bodyPr/>
                    <a:lstStyle/>
                    <a:p>
                      <a:pPr algn="l" fontAlgn="b"/>
                      <a:r>
                        <a:rPr lang="it-IT" sz="1200" b="0" i="0" u="none" strike="noStrike">
                          <a:solidFill>
                            <a:srgbClr val="000000"/>
                          </a:solidFill>
                          <a:effectLst/>
                          <a:latin typeface="Calibri"/>
                        </a:rPr>
                        <a:t> 05/07/2018</a:t>
                      </a:r>
                    </a:p>
                  </a:txBody>
                  <a:tcPr marL="9525" marR="9525" marT="9525" marB="0" anchor="b"/>
                </a:tc>
                <a:tc>
                  <a:txBody>
                    <a:bodyPr/>
                    <a:lstStyle/>
                    <a:p>
                      <a:pPr algn="l" fontAlgn="b"/>
                      <a:r>
                        <a:rPr lang="it-IT" sz="1200" b="0" i="0" u="none" strike="noStrike">
                          <a:solidFill>
                            <a:srgbClr val="000000"/>
                          </a:solidFill>
                          <a:effectLst/>
                          <a:latin typeface="Calibri"/>
                        </a:rPr>
                        <a:t> 05/01/2019</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0"/>
                  </a:ext>
                </a:extLst>
              </a:tr>
              <a:tr h="370840">
                <a:tc>
                  <a:txBody>
                    <a:bodyPr/>
                    <a:lstStyle/>
                    <a:p>
                      <a:pPr algn="l" fontAlgn="b"/>
                      <a:r>
                        <a:rPr lang="it-IT" sz="1200" b="0" i="0" u="none" strike="noStrike">
                          <a:solidFill>
                            <a:srgbClr val="000000"/>
                          </a:solidFill>
                          <a:effectLst/>
                          <a:latin typeface="Calibri"/>
                        </a:rPr>
                        <a:t>ICP TEMPORANEA</a:t>
                      </a:r>
                    </a:p>
                  </a:txBody>
                  <a:tcPr marL="9525" marR="9525" marT="9525" marB="0" anchor="b"/>
                </a:tc>
                <a:tc>
                  <a:txBody>
                    <a:bodyPr/>
                    <a:lstStyle/>
                    <a:p>
                      <a:pPr algn="l" fontAlgn="b"/>
                      <a:r>
                        <a:rPr lang="it-IT" sz="1200" b="0" i="0" u="none" strike="noStrike">
                          <a:solidFill>
                            <a:srgbClr val="000000"/>
                          </a:solidFill>
                          <a:effectLst/>
                          <a:latin typeface="Calibri"/>
                        </a:rPr>
                        <a:t>05/04/2018</a:t>
                      </a:r>
                    </a:p>
                  </a:txBody>
                  <a:tcPr marL="9525" marR="9525" marT="9525" marB="0" anchor="b"/>
                </a:tc>
                <a:tc>
                  <a:txBody>
                    <a:bodyPr/>
                    <a:lstStyle/>
                    <a:p>
                      <a:pPr algn="l" fontAlgn="b"/>
                      <a:r>
                        <a:rPr lang="it-IT" sz="1200" b="0" i="0" u="none" strike="noStrike">
                          <a:solidFill>
                            <a:srgbClr val="000000"/>
                          </a:solidFill>
                          <a:effectLst/>
                          <a:latin typeface="Calibri"/>
                        </a:rPr>
                        <a:t>05/09/2018</a:t>
                      </a:r>
                    </a:p>
                  </a:txBody>
                  <a:tcPr marL="9525" marR="9525" marT="9525" marB="0" anchor="b"/>
                </a:tc>
                <a:tc>
                  <a:txBody>
                    <a:bodyPr/>
                    <a:lstStyle/>
                    <a:p>
                      <a:pPr algn="l" fontAlgn="b"/>
                      <a:r>
                        <a:rPr lang="it-IT" sz="1200" b="0" i="0" u="none" strike="noStrike">
                          <a:solidFill>
                            <a:srgbClr val="000000"/>
                          </a:solidFill>
                          <a:effectLst/>
                          <a:latin typeface="Calibri"/>
                        </a:rPr>
                        <a:t> 05/01/2019</a:t>
                      </a:r>
                    </a:p>
                  </a:txBody>
                  <a:tcPr marL="9525" marR="9525" marT="9525" marB="0" anchor="b"/>
                </a:tc>
                <a:extLst>
                  <a:ext uri="{0D108BD9-81ED-4DB2-BD59-A6C34878D82A}">
                    <a16:rowId xmlns:a16="http://schemas.microsoft.com/office/drawing/2014/main" val="10011"/>
                  </a:ext>
                </a:extLst>
              </a:tr>
              <a:tr h="370840">
                <a:tc>
                  <a:txBody>
                    <a:bodyPr/>
                    <a:lstStyle/>
                    <a:p>
                      <a:pPr algn="l" fontAlgn="b"/>
                      <a:r>
                        <a:rPr lang="it-IT" sz="1200" b="0" i="0" u="none" strike="noStrike">
                          <a:solidFill>
                            <a:srgbClr val="000000"/>
                          </a:solidFill>
                          <a:effectLst/>
                          <a:latin typeface="Calibri"/>
                        </a:rPr>
                        <a:t>FONDO SOLIDARIETA' COMUNALE</a:t>
                      </a:r>
                    </a:p>
                  </a:txBody>
                  <a:tcPr marL="9525" marR="9525" marT="9525" marB="0" anchor="b"/>
                </a:tc>
                <a:tc>
                  <a:txBody>
                    <a:bodyPr/>
                    <a:lstStyle/>
                    <a:p>
                      <a:pPr algn="l" fontAlgn="b"/>
                      <a:r>
                        <a:rPr lang="it-IT" sz="1200" b="0" i="0" u="none" strike="noStrike">
                          <a:solidFill>
                            <a:srgbClr val="000000"/>
                          </a:solidFill>
                          <a:effectLst/>
                          <a:latin typeface="Calibri"/>
                        </a:rPr>
                        <a:t>05/03/2018</a:t>
                      </a:r>
                    </a:p>
                  </a:txBody>
                  <a:tcPr marL="9525" marR="9525" marT="9525" marB="0" anchor="b"/>
                </a:tc>
                <a:tc>
                  <a:txBody>
                    <a:bodyPr/>
                    <a:lstStyle/>
                    <a:p>
                      <a:pPr algn="l" fontAlgn="b"/>
                      <a:r>
                        <a:rPr lang="it-IT" sz="1200" b="0" i="0" u="none" strike="noStrike">
                          <a:solidFill>
                            <a:srgbClr val="000000"/>
                          </a:solidFill>
                          <a:effectLst/>
                          <a:latin typeface="Calibri"/>
                        </a:rPr>
                        <a:t>20/05/2018</a:t>
                      </a:r>
                    </a:p>
                  </a:txBody>
                  <a:tcPr marL="9525" marR="9525" marT="9525" marB="0" anchor="b"/>
                </a:tc>
                <a:tc>
                  <a:txBody>
                    <a:bodyPr/>
                    <a:lstStyle/>
                    <a:p>
                      <a:pPr algn="l" fontAlgn="b"/>
                      <a:r>
                        <a:rPr lang="it-IT" sz="1200" b="0" i="0" u="none" strike="noStrike" dirty="0">
                          <a:solidFill>
                            <a:srgbClr val="000000"/>
                          </a:solidFill>
                          <a:effectLst/>
                          <a:latin typeface="Calibri"/>
                        </a:rPr>
                        <a:t>05/12/2018</a:t>
                      </a:r>
                    </a:p>
                  </a:txBody>
                  <a:tcPr marL="9525" marR="9525" marT="9525"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530124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Programmazione riscossione entrate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892066883"/>
              </p:ext>
            </p:extLst>
          </p:nvPr>
        </p:nvGraphicFramePr>
        <p:xfrm>
          <a:off x="1981200" y="1600201"/>
          <a:ext cx="8229600" cy="4109085"/>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pPr algn="l" fontAlgn="b"/>
                      <a:r>
                        <a:rPr lang="it-IT" sz="1200" b="0" i="0" u="none" strike="noStrike" dirty="0">
                          <a:solidFill>
                            <a:srgbClr val="FFFFFF"/>
                          </a:solidFill>
                          <a:effectLst/>
                          <a:latin typeface="Calibri"/>
                        </a:rPr>
                        <a:t>Entrate da trasferimenti correnti</a:t>
                      </a:r>
                    </a:p>
                  </a:txBody>
                  <a:tcPr marL="9525" marR="9525" marT="9525" marB="0" anchor="b"/>
                </a:tc>
                <a:tc>
                  <a:txBody>
                    <a:bodyPr/>
                    <a:lstStyle/>
                    <a:p>
                      <a:pPr algn="l" fontAlgn="b"/>
                      <a:r>
                        <a:rPr lang="it-IT" sz="1200" b="0" i="0" u="none" strike="noStrike">
                          <a:solidFill>
                            <a:srgbClr val="FFFFFF"/>
                          </a:solidFill>
                          <a:effectLst/>
                          <a:latin typeface="Calibri"/>
                        </a:rPr>
                        <a:t>1 step</a:t>
                      </a:r>
                    </a:p>
                  </a:txBody>
                  <a:tcPr marL="9525" marR="9525" marT="9525" marB="0" anchor="b"/>
                </a:tc>
                <a:tc>
                  <a:txBody>
                    <a:bodyPr/>
                    <a:lstStyle/>
                    <a:p>
                      <a:pPr algn="l" fontAlgn="b"/>
                      <a:r>
                        <a:rPr lang="it-IT" sz="1200" b="0" i="0" u="none" strike="noStrike">
                          <a:solidFill>
                            <a:srgbClr val="FFFFFF"/>
                          </a:solidFill>
                          <a:effectLst/>
                          <a:latin typeface="Calibri"/>
                        </a:rPr>
                        <a:t>2 step</a:t>
                      </a:r>
                    </a:p>
                  </a:txBody>
                  <a:tcPr marL="9525" marR="9525" marT="9525" marB="0" anchor="b"/>
                </a:tc>
                <a:tc>
                  <a:txBody>
                    <a:bodyPr/>
                    <a:lstStyle/>
                    <a:p>
                      <a:pPr algn="l" fontAlgn="b"/>
                      <a:r>
                        <a:rPr lang="it-IT" sz="1200" b="0" i="0" u="none" strike="noStrike">
                          <a:solidFill>
                            <a:srgbClr val="FFFFFF"/>
                          </a:solidFill>
                          <a:effectLst/>
                          <a:latin typeface="Calibri"/>
                        </a:rPr>
                        <a:t>3 step </a:t>
                      </a:r>
                    </a:p>
                  </a:txBody>
                  <a:tcPr marL="9525" marR="9525" marT="9525" marB="0" anchor="b"/>
                </a:tc>
                <a:tc>
                  <a:txBody>
                    <a:bodyPr/>
                    <a:lstStyle/>
                    <a:p>
                      <a:pPr algn="l" fontAlgn="b"/>
                      <a:r>
                        <a:rPr lang="it-IT" sz="1200" b="0" i="0" u="none" strike="noStrike">
                          <a:solidFill>
                            <a:srgbClr val="FFFFFF"/>
                          </a:solidFill>
                          <a:effectLst/>
                          <a:latin typeface="Calibri"/>
                        </a:rPr>
                        <a:t>4 step</a:t>
                      </a:r>
                    </a:p>
                  </a:txBody>
                  <a:tcPr marL="9525" marR="9525" marT="9525" marB="0" anchor="b"/>
                </a:tc>
                <a:extLst>
                  <a:ext uri="{0D108BD9-81ED-4DB2-BD59-A6C34878D82A}">
                    <a16:rowId xmlns:a16="http://schemas.microsoft.com/office/drawing/2014/main" val="10000"/>
                  </a:ext>
                </a:extLst>
              </a:tr>
              <a:tr h="370840">
                <a:tc>
                  <a:txBody>
                    <a:bodyPr/>
                    <a:lstStyle/>
                    <a:p>
                      <a:pPr algn="l" fontAlgn="b"/>
                      <a:r>
                        <a:rPr lang="it-IT" sz="1200" b="0" i="0" u="none" strike="noStrike">
                          <a:solidFill>
                            <a:srgbClr val="000000"/>
                          </a:solidFill>
                          <a:effectLst/>
                          <a:latin typeface="Calibri"/>
                        </a:rPr>
                        <a:t>CONTRIBUTO EX SVILUPPO INVESTIMENTI</a:t>
                      </a:r>
                    </a:p>
                  </a:txBody>
                  <a:tcPr marL="9525" marR="9525" marT="9525" marB="0" anchor="b"/>
                </a:tc>
                <a:tc>
                  <a:txBody>
                    <a:bodyPr/>
                    <a:lstStyle/>
                    <a:p>
                      <a:pPr algn="l" fontAlgn="b"/>
                      <a:r>
                        <a:rPr lang="it-IT" sz="1200" b="0" i="0" u="none" strike="noStrike">
                          <a:solidFill>
                            <a:srgbClr val="000000"/>
                          </a:solidFill>
                          <a:effectLst/>
                          <a:latin typeface="Calibri"/>
                        </a:rPr>
                        <a:t>05/06/2018</a:t>
                      </a:r>
                    </a:p>
                  </a:txBody>
                  <a:tcPr marL="9525" marR="9525" marT="9525" marB="0" anchor="b"/>
                </a:tc>
                <a:tc>
                  <a:txBody>
                    <a:bodyPr/>
                    <a:lstStyle/>
                    <a:p>
                      <a:pPr algn="l" fontAlgn="b"/>
                      <a:r>
                        <a:rPr lang="it-IT" sz="1200" b="0" i="0" u="none" strike="noStrike">
                          <a:solidFill>
                            <a:srgbClr val="000000"/>
                          </a:solidFill>
                          <a:effectLst/>
                          <a:latin typeface="Calibri"/>
                        </a:rPr>
                        <a:t>05/12/2018</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370840">
                <a:tc>
                  <a:txBody>
                    <a:bodyPr/>
                    <a:lstStyle/>
                    <a:p>
                      <a:pPr algn="l" fontAlgn="b"/>
                      <a:r>
                        <a:rPr lang="it-IT" sz="1200" b="0" i="0" u="none" strike="noStrike">
                          <a:solidFill>
                            <a:srgbClr val="000000"/>
                          </a:solidFill>
                          <a:effectLst/>
                          <a:latin typeface="Calibri"/>
                        </a:rPr>
                        <a:t>ALTRI CONTRIBUTI STATALI</a:t>
                      </a:r>
                    </a:p>
                  </a:txBody>
                  <a:tcPr marL="9525" marR="9525" marT="9525" marB="0" anchor="b"/>
                </a:tc>
                <a:tc>
                  <a:txBody>
                    <a:bodyPr/>
                    <a:lstStyle/>
                    <a:p>
                      <a:pPr algn="l" fontAlgn="b"/>
                      <a:r>
                        <a:rPr lang="it-IT" sz="1200" b="0" i="0" u="none" strike="noStrike">
                          <a:solidFill>
                            <a:srgbClr val="000000"/>
                          </a:solidFill>
                          <a:effectLst/>
                          <a:latin typeface="Calibri"/>
                        </a:rPr>
                        <a:t>05/03/2018</a:t>
                      </a:r>
                    </a:p>
                  </a:txBody>
                  <a:tcPr marL="9525" marR="9525" marT="9525" marB="0" anchor="b"/>
                </a:tc>
                <a:tc>
                  <a:txBody>
                    <a:bodyPr/>
                    <a:lstStyle/>
                    <a:p>
                      <a:pPr algn="l" fontAlgn="b"/>
                      <a:r>
                        <a:rPr lang="it-IT" sz="1200" b="0" i="0" u="none" strike="noStrike">
                          <a:solidFill>
                            <a:srgbClr val="000000"/>
                          </a:solidFill>
                          <a:effectLst/>
                          <a:latin typeface="Calibri"/>
                        </a:rPr>
                        <a:t>20/05/2018</a:t>
                      </a:r>
                    </a:p>
                  </a:txBody>
                  <a:tcPr marL="9525" marR="9525" marT="9525" marB="0" anchor="b"/>
                </a:tc>
                <a:tc>
                  <a:txBody>
                    <a:bodyPr/>
                    <a:lstStyle/>
                    <a:p>
                      <a:pPr algn="l" fontAlgn="b"/>
                      <a:r>
                        <a:rPr lang="it-IT" sz="1200" b="0" i="0" u="none" strike="noStrike">
                          <a:solidFill>
                            <a:srgbClr val="000000"/>
                          </a:solidFill>
                          <a:effectLst/>
                          <a:latin typeface="Calibri"/>
                        </a:rPr>
                        <a:t>05/12/2018</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370840">
                <a:tc>
                  <a:txBody>
                    <a:bodyPr/>
                    <a:lstStyle/>
                    <a:p>
                      <a:pPr algn="l" fontAlgn="b"/>
                      <a:r>
                        <a:rPr lang="it-IT" sz="1200" b="0" i="0" u="none" strike="noStrike">
                          <a:solidFill>
                            <a:srgbClr val="000000"/>
                          </a:solidFill>
                          <a:effectLst/>
                          <a:latin typeface="Calibri"/>
                        </a:rPr>
                        <a:t>CONTRIBUTO CINQUE PER MILLE</a:t>
                      </a:r>
                    </a:p>
                  </a:txBody>
                  <a:tcPr marL="9525" marR="9525" marT="9525" marB="0" anchor="b"/>
                </a:tc>
                <a:tc>
                  <a:txBody>
                    <a:bodyPr/>
                    <a:lstStyle/>
                    <a:p>
                      <a:pPr algn="l" fontAlgn="b"/>
                      <a:r>
                        <a:rPr lang="it-IT" sz="1200" b="0" i="0" u="none" strike="noStrike">
                          <a:solidFill>
                            <a:srgbClr val="000000"/>
                          </a:solidFill>
                          <a:effectLst/>
                          <a:latin typeface="Calibri"/>
                        </a:rPr>
                        <a:t>05/06/2018</a:t>
                      </a:r>
                    </a:p>
                  </a:txBody>
                  <a:tcPr marL="9525" marR="9525" marT="9525" marB="0" anchor="b"/>
                </a:tc>
                <a:tc>
                  <a:txBody>
                    <a:bodyPr/>
                    <a:lstStyle/>
                    <a:p>
                      <a:pPr algn="l" fontAlgn="b"/>
                      <a:r>
                        <a:rPr lang="it-IT" sz="1200" b="0" i="0" u="none" strike="noStrike">
                          <a:solidFill>
                            <a:srgbClr val="000000"/>
                          </a:solidFill>
                          <a:effectLst/>
                          <a:latin typeface="Calibri"/>
                        </a:rPr>
                        <a:t>05/12/2018</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370840">
                <a:tc>
                  <a:txBody>
                    <a:bodyPr/>
                    <a:lstStyle/>
                    <a:p>
                      <a:pPr algn="l" fontAlgn="b"/>
                      <a:r>
                        <a:rPr lang="it-IT" sz="1200" b="0" i="0" u="none" strike="noStrike">
                          <a:solidFill>
                            <a:srgbClr val="000000"/>
                          </a:solidFill>
                          <a:effectLst/>
                          <a:latin typeface="Calibri"/>
                        </a:rPr>
                        <a:t>CONTRIBUTI STATALI A RENDICONTAZIONE</a:t>
                      </a:r>
                    </a:p>
                  </a:txBody>
                  <a:tcPr marL="9525" marR="9525" marT="9525" marB="0" anchor="b"/>
                </a:tc>
                <a:tc>
                  <a:txBody>
                    <a:bodyPr/>
                    <a:lstStyle/>
                    <a:p>
                      <a:pPr algn="l" fontAlgn="b"/>
                      <a:r>
                        <a:rPr lang="it-IT" sz="1200" b="0" i="0" u="none" strike="noStrike">
                          <a:solidFill>
                            <a:srgbClr val="000000"/>
                          </a:solidFill>
                          <a:effectLst/>
                          <a:latin typeface="Calibri"/>
                        </a:rPr>
                        <a:t>05/05/2018</a:t>
                      </a:r>
                    </a:p>
                  </a:txBody>
                  <a:tcPr marL="9525" marR="9525" marT="9525" marB="0" anchor="b"/>
                </a:tc>
                <a:tc>
                  <a:txBody>
                    <a:bodyPr/>
                    <a:lstStyle/>
                    <a:p>
                      <a:pPr algn="l" fontAlgn="b"/>
                      <a:r>
                        <a:rPr lang="it-IT" sz="1200" b="0" i="0" u="none" strike="noStrike">
                          <a:solidFill>
                            <a:srgbClr val="000000"/>
                          </a:solidFill>
                          <a:effectLst/>
                          <a:latin typeface="Calibri"/>
                        </a:rPr>
                        <a:t>05/09/2018</a:t>
                      </a:r>
                    </a:p>
                  </a:txBody>
                  <a:tcPr marL="9525" marR="9525" marT="9525" marB="0" anchor="b"/>
                </a:tc>
                <a:tc>
                  <a:txBody>
                    <a:bodyPr/>
                    <a:lstStyle/>
                    <a:p>
                      <a:pPr algn="l" fontAlgn="b"/>
                      <a:r>
                        <a:rPr lang="it-IT" sz="1200" b="0" i="0" u="none" strike="noStrike">
                          <a:solidFill>
                            <a:srgbClr val="000000"/>
                          </a:solidFill>
                          <a:effectLst/>
                          <a:latin typeface="Calibri"/>
                        </a:rPr>
                        <a:t>05/01/2019</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370840">
                <a:tc>
                  <a:txBody>
                    <a:bodyPr/>
                    <a:lstStyle/>
                    <a:p>
                      <a:pPr algn="l" fontAlgn="b"/>
                      <a:r>
                        <a:rPr lang="it-IT" sz="1200" b="0" i="0" u="none" strike="noStrike">
                          <a:solidFill>
                            <a:srgbClr val="000000"/>
                          </a:solidFill>
                          <a:effectLst/>
                          <a:latin typeface="Calibri"/>
                        </a:rPr>
                        <a:t>TRASFERIMENTI REGIONALI PARTE CORRENTE</a:t>
                      </a:r>
                    </a:p>
                  </a:txBody>
                  <a:tcPr marL="9525" marR="9525" marT="9525" marB="0" anchor="b"/>
                </a:tc>
                <a:tc>
                  <a:txBody>
                    <a:bodyPr/>
                    <a:lstStyle/>
                    <a:p>
                      <a:pPr algn="l" fontAlgn="b"/>
                      <a:r>
                        <a:rPr lang="it-IT" sz="1200" b="0" i="0" u="none" strike="noStrike">
                          <a:solidFill>
                            <a:srgbClr val="000000"/>
                          </a:solidFill>
                          <a:effectLst/>
                          <a:latin typeface="Calibri"/>
                        </a:rPr>
                        <a:t>05/05/2018</a:t>
                      </a:r>
                    </a:p>
                  </a:txBody>
                  <a:tcPr marL="9525" marR="9525" marT="9525" marB="0" anchor="b"/>
                </a:tc>
                <a:tc>
                  <a:txBody>
                    <a:bodyPr/>
                    <a:lstStyle/>
                    <a:p>
                      <a:pPr algn="l" fontAlgn="b"/>
                      <a:r>
                        <a:rPr lang="it-IT" sz="1200" b="0" i="0" u="none" strike="noStrike">
                          <a:solidFill>
                            <a:srgbClr val="000000"/>
                          </a:solidFill>
                          <a:effectLst/>
                          <a:latin typeface="Calibri"/>
                        </a:rPr>
                        <a:t>05/09/2018</a:t>
                      </a:r>
                    </a:p>
                  </a:txBody>
                  <a:tcPr marL="9525" marR="9525" marT="9525" marB="0" anchor="b"/>
                </a:tc>
                <a:tc>
                  <a:txBody>
                    <a:bodyPr/>
                    <a:lstStyle/>
                    <a:p>
                      <a:pPr algn="l" fontAlgn="b"/>
                      <a:r>
                        <a:rPr lang="it-IT" sz="1200" b="0" i="0" u="none" strike="noStrike">
                          <a:solidFill>
                            <a:srgbClr val="000000"/>
                          </a:solidFill>
                          <a:effectLst/>
                          <a:latin typeface="Calibri"/>
                        </a:rPr>
                        <a:t>05/01/2019</a:t>
                      </a:r>
                    </a:p>
                  </a:txBody>
                  <a:tcPr marL="9525" marR="9525" marT="9525" marB="0" anchor="b"/>
                </a:tc>
                <a:tc>
                  <a:txBody>
                    <a:bodyPr/>
                    <a:lstStyle/>
                    <a:p>
                      <a:pPr algn="l" fontAlgn="b"/>
                      <a:r>
                        <a:rPr lang="it-IT" sz="1200" b="0" i="0" u="none" strike="noStrike">
                          <a:solidFill>
                            <a:srgbClr val="000000"/>
                          </a:solidFill>
                          <a:effectLst/>
                          <a:latin typeface="Calibri"/>
                        </a:rPr>
                        <a:t>05/03/2019</a:t>
                      </a:r>
                    </a:p>
                  </a:txBody>
                  <a:tcPr marL="9525" marR="9525" marT="9525" marB="0" anchor="b"/>
                </a:tc>
                <a:extLst>
                  <a:ext uri="{0D108BD9-81ED-4DB2-BD59-A6C34878D82A}">
                    <a16:rowId xmlns:a16="http://schemas.microsoft.com/office/drawing/2014/main" val="10005"/>
                  </a:ext>
                </a:extLst>
              </a:tr>
              <a:tr h="370840">
                <a:tc>
                  <a:txBody>
                    <a:bodyPr/>
                    <a:lstStyle/>
                    <a:p>
                      <a:pPr algn="l" fontAlgn="b"/>
                      <a:r>
                        <a:rPr lang="it-IT" sz="1200" b="0" i="0" u="none" strike="noStrike">
                          <a:solidFill>
                            <a:srgbClr val="000000"/>
                          </a:solidFill>
                          <a:effectLst/>
                          <a:latin typeface="Calibri"/>
                        </a:rPr>
                        <a:t>TRASFERIMENTI REINTEGRO ADD. COM. ACC. E.L.</a:t>
                      </a:r>
                    </a:p>
                  </a:txBody>
                  <a:tcPr marL="9525" marR="9525" marT="9525" marB="0" anchor="b"/>
                </a:tc>
                <a:tc>
                  <a:txBody>
                    <a:bodyPr/>
                    <a:lstStyle/>
                    <a:p>
                      <a:pPr algn="l" fontAlgn="b"/>
                      <a:r>
                        <a:rPr lang="it-IT" sz="1200" b="0" i="0" u="none" strike="noStrike">
                          <a:solidFill>
                            <a:srgbClr val="000000"/>
                          </a:solidFill>
                          <a:effectLst/>
                          <a:latin typeface="Calibri"/>
                        </a:rPr>
                        <a:t>05/03/2018</a:t>
                      </a:r>
                    </a:p>
                  </a:txBody>
                  <a:tcPr marL="9525" marR="9525" marT="9525" marB="0" anchor="b"/>
                </a:tc>
                <a:tc>
                  <a:txBody>
                    <a:bodyPr/>
                    <a:lstStyle/>
                    <a:p>
                      <a:pPr algn="l" fontAlgn="b"/>
                      <a:r>
                        <a:rPr lang="it-IT" sz="1200" b="0" i="0" u="none" strike="noStrike">
                          <a:solidFill>
                            <a:srgbClr val="000000"/>
                          </a:solidFill>
                          <a:effectLst/>
                          <a:latin typeface="Calibri"/>
                        </a:rPr>
                        <a:t>05/06/2018</a:t>
                      </a:r>
                    </a:p>
                  </a:txBody>
                  <a:tcPr marL="9525" marR="9525" marT="9525" marB="0" anchor="b"/>
                </a:tc>
                <a:tc>
                  <a:txBody>
                    <a:bodyPr/>
                    <a:lstStyle/>
                    <a:p>
                      <a:pPr algn="l" fontAlgn="b"/>
                      <a:r>
                        <a:rPr lang="it-IT" sz="1200" b="0" i="0" u="none" strike="noStrike">
                          <a:solidFill>
                            <a:srgbClr val="000000"/>
                          </a:solidFill>
                          <a:effectLst/>
                          <a:latin typeface="Calibri"/>
                        </a:rPr>
                        <a:t>05/12/2018</a:t>
                      </a:r>
                    </a:p>
                  </a:txBody>
                  <a:tcPr marL="9525" marR="9525" marT="9525" marB="0" anchor="b"/>
                </a:tc>
                <a:tc>
                  <a:txBody>
                    <a:bodyPr/>
                    <a:lstStyle/>
                    <a:p>
                      <a:pPr algn="l" fontAlgn="b"/>
                      <a:endParaRPr lang="it-IT"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370840">
                <a:tc>
                  <a:txBody>
                    <a:bodyPr/>
                    <a:lstStyle/>
                    <a:p>
                      <a:pPr algn="l" fontAlgn="b"/>
                      <a:r>
                        <a:rPr lang="it-IT" sz="1200" b="0" i="0" u="none" strike="noStrike">
                          <a:solidFill>
                            <a:srgbClr val="000000"/>
                          </a:solidFill>
                          <a:effectLst/>
                          <a:latin typeface="Calibri"/>
                        </a:rPr>
                        <a:t>TRASFERIMENTI REGIONALI VINC.PARTE CORRENTE</a:t>
                      </a:r>
                    </a:p>
                  </a:txBody>
                  <a:tcPr marL="9525" marR="9525" marT="9525" marB="0" anchor="b"/>
                </a:tc>
                <a:tc>
                  <a:txBody>
                    <a:bodyPr/>
                    <a:lstStyle/>
                    <a:p>
                      <a:pPr algn="l" fontAlgn="b"/>
                      <a:r>
                        <a:rPr lang="it-IT" sz="1200" b="0" i="0" u="none" strike="noStrike">
                          <a:solidFill>
                            <a:srgbClr val="000000"/>
                          </a:solidFill>
                          <a:effectLst/>
                          <a:latin typeface="Calibri"/>
                        </a:rPr>
                        <a:t>05/05/2018</a:t>
                      </a:r>
                    </a:p>
                  </a:txBody>
                  <a:tcPr marL="9525" marR="9525" marT="9525" marB="0" anchor="b"/>
                </a:tc>
                <a:tc>
                  <a:txBody>
                    <a:bodyPr/>
                    <a:lstStyle/>
                    <a:p>
                      <a:pPr algn="l" fontAlgn="b"/>
                      <a:r>
                        <a:rPr lang="it-IT" sz="1200" b="0" i="0" u="none" strike="noStrike">
                          <a:solidFill>
                            <a:srgbClr val="000000"/>
                          </a:solidFill>
                          <a:effectLst/>
                          <a:latin typeface="Calibri"/>
                        </a:rPr>
                        <a:t>05/09/2018</a:t>
                      </a:r>
                    </a:p>
                  </a:txBody>
                  <a:tcPr marL="9525" marR="9525" marT="9525" marB="0" anchor="b"/>
                </a:tc>
                <a:tc>
                  <a:txBody>
                    <a:bodyPr/>
                    <a:lstStyle/>
                    <a:p>
                      <a:pPr algn="l" fontAlgn="b"/>
                      <a:r>
                        <a:rPr lang="it-IT" sz="1200" b="0" i="0" u="none" strike="noStrike">
                          <a:solidFill>
                            <a:srgbClr val="000000"/>
                          </a:solidFill>
                          <a:effectLst/>
                          <a:latin typeface="Calibri"/>
                        </a:rPr>
                        <a:t>05/01/2019</a:t>
                      </a:r>
                    </a:p>
                  </a:txBody>
                  <a:tcPr marL="9525" marR="9525" marT="9525" marB="0" anchor="b"/>
                </a:tc>
                <a:tc>
                  <a:txBody>
                    <a:bodyPr/>
                    <a:lstStyle/>
                    <a:p>
                      <a:pPr algn="l" fontAlgn="b"/>
                      <a:r>
                        <a:rPr lang="it-IT" sz="1200" b="0" i="0" u="none" strike="noStrike">
                          <a:solidFill>
                            <a:srgbClr val="000000"/>
                          </a:solidFill>
                          <a:effectLst/>
                          <a:latin typeface="Calibri"/>
                        </a:rPr>
                        <a:t>05/03/2019</a:t>
                      </a:r>
                    </a:p>
                  </a:txBody>
                  <a:tcPr marL="9525" marR="9525" marT="9525" marB="0" anchor="b"/>
                </a:tc>
                <a:extLst>
                  <a:ext uri="{0D108BD9-81ED-4DB2-BD59-A6C34878D82A}">
                    <a16:rowId xmlns:a16="http://schemas.microsoft.com/office/drawing/2014/main" val="10007"/>
                  </a:ext>
                </a:extLst>
              </a:tr>
              <a:tr h="370840">
                <a:tc>
                  <a:txBody>
                    <a:bodyPr/>
                    <a:lstStyle/>
                    <a:p>
                      <a:pPr algn="l" fontAlgn="b"/>
                      <a:r>
                        <a:rPr lang="it-IT" sz="1200" b="0" i="0" u="none" strike="noStrike">
                          <a:solidFill>
                            <a:srgbClr val="000000"/>
                          </a:solidFill>
                          <a:effectLst/>
                          <a:latin typeface="Calibri"/>
                        </a:rPr>
                        <a:t>TRASFERIMENTI REGIONALI A RENDICONTAZIONE</a:t>
                      </a:r>
                    </a:p>
                  </a:txBody>
                  <a:tcPr marL="9525" marR="9525" marT="9525" marB="0" anchor="b"/>
                </a:tc>
                <a:tc>
                  <a:txBody>
                    <a:bodyPr/>
                    <a:lstStyle/>
                    <a:p>
                      <a:pPr algn="l" fontAlgn="b"/>
                      <a:r>
                        <a:rPr lang="it-IT" sz="1200" b="0" i="0" u="none" strike="noStrike">
                          <a:solidFill>
                            <a:srgbClr val="000000"/>
                          </a:solidFill>
                          <a:effectLst/>
                          <a:latin typeface="Calibri"/>
                        </a:rPr>
                        <a:t>05/05/2018</a:t>
                      </a:r>
                    </a:p>
                  </a:txBody>
                  <a:tcPr marL="9525" marR="9525" marT="9525" marB="0" anchor="b"/>
                </a:tc>
                <a:tc>
                  <a:txBody>
                    <a:bodyPr/>
                    <a:lstStyle/>
                    <a:p>
                      <a:pPr algn="l" fontAlgn="b"/>
                      <a:r>
                        <a:rPr lang="it-IT" sz="1200" b="0" i="0" u="none" strike="noStrike">
                          <a:solidFill>
                            <a:srgbClr val="000000"/>
                          </a:solidFill>
                          <a:effectLst/>
                          <a:latin typeface="Calibri"/>
                        </a:rPr>
                        <a:t>05/09/2018</a:t>
                      </a:r>
                    </a:p>
                  </a:txBody>
                  <a:tcPr marL="9525" marR="9525" marT="9525" marB="0" anchor="b"/>
                </a:tc>
                <a:tc>
                  <a:txBody>
                    <a:bodyPr/>
                    <a:lstStyle/>
                    <a:p>
                      <a:pPr algn="l" fontAlgn="b"/>
                      <a:r>
                        <a:rPr lang="it-IT" sz="1200" b="0" i="0" u="none" strike="noStrike">
                          <a:solidFill>
                            <a:srgbClr val="000000"/>
                          </a:solidFill>
                          <a:effectLst/>
                          <a:latin typeface="Calibri"/>
                        </a:rPr>
                        <a:t>05/01/2019</a:t>
                      </a:r>
                    </a:p>
                  </a:txBody>
                  <a:tcPr marL="9525" marR="9525" marT="9525" marB="0" anchor="b"/>
                </a:tc>
                <a:tc>
                  <a:txBody>
                    <a:bodyPr/>
                    <a:lstStyle/>
                    <a:p>
                      <a:pPr algn="l" fontAlgn="b"/>
                      <a:endParaRPr lang="it-IT" sz="12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3599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Programmazione riscossione entrate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072521619"/>
              </p:ext>
            </p:extLst>
          </p:nvPr>
        </p:nvGraphicFramePr>
        <p:xfrm>
          <a:off x="1981200" y="1600200"/>
          <a:ext cx="8229600" cy="457454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algn="l" fontAlgn="b"/>
                      <a:r>
                        <a:rPr lang="it-IT" sz="1600" b="0" i="0" u="none" strike="noStrike" dirty="0">
                          <a:solidFill>
                            <a:srgbClr val="FFFFFF"/>
                          </a:solidFill>
                          <a:effectLst/>
                          <a:latin typeface="Calibri"/>
                        </a:rPr>
                        <a:t>Entrate </a:t>
                      </a:r>
                      <a:r>
                        <a:rPr lang="it-IT" sz="1600" b="0" i="0" u="none" strike="noStrike" dirty="0" err="1">
                          <a:solidFill>
                            <a:srgbClr val="FFFFFF"/>
                          </a:solidFill>
                          <a:effectLst/>
                          <a:latin typeface="Calibri"/>
                        </a:rPr>
                        <a:t>extratributarie</a:t>
                      </a:r>
                      <a:endParaRPr lang="it-IT" sz="1600" b="0" i="0" u="none" strike="noStrike" dirty="0">
                        <a:solidFill>
                          <a:srgbClr val="FFFFFF"/>
                        </a:solidFill>
                        <a:effectLst/>
                        <a:latin typeface="Calibri"/>
                      </a:endParaRPr>
                    </a:p>
                  </a:txBody>
                  <a:tcPr marL="9525" marR="9525" marT="9525" marB="0" anchor="b"/>
                </a:tc>
                <a:tc>
                  <a:txBody>
                    <a:bodyPr/>
                    <a:lstStyle/>
                    <a:p>
                      <a:pPr algn="l" fontAlgn="b"/>
                      <a:r>
                        <a:rPr lang="it-IT" sz="1600" b="0" i="0" u="none" strike="noStrike">
                          <a:solidFill>
                            <a:srgbClr val="FFFFFF"/>
                          </a:solidFill>
                          <a:effectLst/>
                          <a:latin typeface="Calibri"/>
                        </a:rPr>
                        <a:t>1 step</a:t>
                      </a:r>
                    </a:p>
                  </a:txBody>
                  <a:tcPr marL="9525" marR="9525" marT="9525" marB="0" anchor="b"/>
                </a:tc>
                <a:tc>
                  <a:txBody>
                    <a:bodyPr/>
                    <a:lstStyle/>
                    <a:p>
                      <a:pPr algn="l" fontAlgn="b"/>
                      <a:r>
                        <a:rPr lang="it-IT" sz="1600" b="0" i="0" u="none" strike="noStrike">
                          <a:solidFill>
                            <a:srgbClr val="FFFFFF"/>
                          </a:solidFill>
                          <a:effectLst/>
                          <a:latin typeface="Calibri"/>
                        </a:rPr>
                        <a:t>2 step</a:t>
                      </a:r>
                    </a:p>
                  </a:txBody>
                  <a:tcPr marL="9525" marR="9525" marT="9525" marB="0" anchor="b"/>
                </a:tc>
                <a:tc>
                  <a:txBody>
                    <a:bodyPr/>
                    <a:lstStyle/>
                    <a:p>
                      <a:pPr algn="l" fontAlgn="b"/>
                      <a:r>
                        <a:rPr lang="it-IT" sz="1600" b="0" i="0" u="none" strike="noStrike">
                          <a:solidFill>
                            <a:srgbClr val="FFFFFF"/>
                          </a:solidFill>
                          <a:effectLst/>
                          <a:latin typeface="Calibri"/>
                        </a:rPr>
                        <a:t>3 step </a:t>
                      </a:r>
                    </a:p>
                  </a:txBody>
                  <a:tcPr marL="9525" marR="9525" marT="9525" marB="0" anchor="b"/>
                </a:tc>
                <a:extLst>
                  <a:ext uri="{0D108BD9-81ED-4DB2-BD59-A6C34878D82A}">
                    <a16:rowId xmlns:a16="http://schemas.microsoft.com/office/drawing/2014/main" val="10000"/>
                  </a:ext>
                </a:extLst>
              </a:tr>
              <a:tr h="370840">
                <a:tc>
                  <a:txBody>
                    <a:bodyPr/>
                    <a:lstStyle/>
                    <a:p>
                      <a:pPr algn="l" fontAlgn="b"/>
                      <a:r>
                        <a:rPr lang="it-IT" sz="1600" b="0" i="0" u="none" strike="noStrike">
                          <a:solidFill>
                            <a:srgbClr val="000000"/>
                          </a:solidFill>
                          <a:effectLst/>
                          <a:latin typeface="Calibri"/>
                        </a:rPr>
                        <a:t>PROVENTI DA SERVIZI</a:t>
                      </a:r>
                    </a:p>
                  </a:txBody>
                  <a:tcPr marL="9525" marR="9525" marT="9525" marB="0" anchor="b"/>
                </a:tc>
                <a:tc>
                  <a:txBody>
                    <a:bodyPr/>
                    <a:lstStyle/>
                    <a:p>
                      <a:pPr algn="l" fontAlgn="b"/>
                      <a:r>
                        <a:rPr lang="it-IT" sz="1600" b="0" i="0" u="none" strike="noStrike">
                          <a:solidFill>
                            <a:srgbClr val="000000"/>
                          </a:solidFill>
                          <a:effectLst/>
                          <a:latin typeface="Calibri"/>
                        </a:rPr>
                        <a:t>05/04/2018</a:t>
                      </a:r>
                    </a:p>
                  </a:txBody>
                  <a:tcPr marL="9525" marR="9525" marT="9525" marB="0" anchor="b"/>
                </a:tc>
                <a:tc>
                  <a:txBody>
                    <a:bodyPr/>
                    <a:lstStyle/>
                    <a:p>
                      <a:pPr algn="l" fontAlgn="b"/>
                      <a:r>
                        <a:rPr lang="it-IT" sz="1600" b="0" i="0" u="none" strike="noStrike">
                          <a:solidFill>
                            <a:srgbClr val="000000"/>
                          </a:solidFill>
                          <a:effectLst/>
                          <a:latin typeface="Calibri"/>
                        </a:rPr>
                        <a:t>05/08/2018</a:t>
                      </a:r>
                    </a:p>
                  </a:txBody>
                  <a:tcPr marL="9525" marR="9525" marT="9525" marB="0" anchor="b"/>
                </a:tc>
                <a:tc>
                  <a:txBody>
                    <a:bodyPr/>
                    <a:lstStyle/>
                    <a:p>
                      <a:pPr algn="l" fontAlgn="b"/>
                      <a:r>
                        <a:rPr lang="it-IT" sz="1600" b="0" i="0" u="none" strike="noStrike">
                          <a:solidFill>
                            <a:srgbClr val="000000"/>
                          </a:solidFill>
                          <a:effectLst/>
                          <a:latin typeface="Calibri"/>
                        </a:rPr>
                        <a:t>05/12/2018</a:t>
                      </a:r>
                    </a:p>
                  </a:txBody>
                  <a:tcPr marL="9525" marR="9525" marT="9525" marB="0" anchor="b"/>
                </a:tc>
                <a:extLst>
                  <a:ext uri="{0D108BD9-81ED-4DB2-BD59-A6C34878D82A}">
                    <a16:rowId xmlns:a16="http://schemas.microsoft.com/office/drawing/2014/main" val="10001"/>
                  </a:ext>
                </a:extLst>
              </a:tr>
              <a:tr h="370840">
                <a:tc>
                  <a:txBody>
                    <a:bodyPr/>
                    <a:lstStyle/>
                    <a:p>
                      <a:pPr algn="l" fontAlgn="b"/>
                      <a:r>
                        <a:rPr lang="it-IT" sz="1600" b="0" i="0" u="none" strike="noStrike">
                          <a:solidFill>
                            <a:srgbClr val="000000"/>
                          </a:solidFill>
                          <a:effectLst/>
                          <a:latin typeface="Calibri"/>
                        </a:rPr>
                        <a:t>PROVENTI DA BENI PATRIMONIALI CON CONTRATTO</a:t>
                      </a:r>
                    </a:p>
                  </a:txBody>
                  <a:tcPr marL="9525" marR="9525" marT="9525" marB="0" anchor="b"/>
                </a:tc>
                <a:tc>
                  <a:txBody>
                    <a:bodyPr/>
                    <a:lstStyle/>
                    <a:p>
                      <a:pPr algn="l" fontAlgn="b"/>
                      <a:r>
                        <a:rPr lang="it-IT" sz="1600" b="0" i="0" u="none" strike="noStrike">
                          <a:solidFill>
                            <a:srgbClr val="000000"/>
                          </a:solidFill>
                          <a:effectLst/>
                          <a:latin typeface="Calibri"/>
                        </a:rPr>
                        <a:t>scadende rate/canoni</a:t>
                      </a:r>
                    </a:p>
                  </a:txBody>
                  <a:tcPr marL="9525" marR="9525" marT="9525" marB="0" anchor="b"/>
                </a:tc>
                <a:tc>
                  <a:txBody>
                    <a:bodyPr/>
                    <a:lstStyle/>
                    <a:p>
                      <a:pPr algn="l" fontAlgn="b"/>
                      <a:endParaRPr lang="it-IT" sz="1600" b="0" i="0" u="none" strike="noStrike">
                        <a:solidFill>
                          <a:srgbClr val="000000"/>
                        </a:solidFill>
                        <a:effectLst/>
                        <a:latin typeface="Calibri"/>
                      </a:endParaRPr>
                    </a:p>
                  </a:txBody>
                  <a:tcPr marL="9525" marR="9525" marT="9525" marB="0" anchor="b"/>
                </a:tc>
                <a:tc>
                  <a:txBody>
                    <a:bodyPr/>
                    <a:lstStyle/>
                    <a:p>
                      <a:pPr algn="l" fontAlgn="b"/>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370840">
                <a:tc>
                  <a:txBody>
                    <a:bodyPr/>
                    <a:lstStyle/>
                    <a:p>
                      <a:pPr algn="l" fontAlgn="b"/>
                      <a:r>
                        <a:rPr lang="it-IT" sz="1600" b="0" i="0" u="none" strike="noStrike">
                          <a:solidFill>
                            <a:srgbClr val="000000"/>
                          </a:solidFill>
                          <a:effectLst/>
                          <a:latin typeface="Calibri"/>
                        </a:rPr>
                        <a:t>PROVENTI DA BENI PATRIMONIALI SENZA CONTRATTO</a:t>
                      </a:r>
                    </a:p>
                  </a:txBody>
                  <a:tcPr marL="9525" marR="9525" marT="9525" marB="0" anchor="b"/>
                </a:tc>
                <a:tc>
                  <a:txBody>
                    <a:bodyPr/>
                    <a:lstStyle/>
                    <a:p>
                      <a:pPr algn="l" fontAlgn="b"/>
                      <a:r>
                        <a:rPr lang="it-IT" sz="1600" b="0" i="0" u="none" strike="noStrike">
                          <a:solidFill>
                            <a:srgbClr val="000000"/>
                          </a:solidFill>
                          <a:effectLst/>
                          <a:latin typeface="Calibri"/>
                        </a:rPr>
                        <a:t>05/04/2018</a:t>
                      </a:r>
                    </a:p>
                  </a:txBody>
                  <a:tcPr marL="9525" marR="9525" marT="9525" marB="0" anchor="b"/>
                </a:tc>
                <a:tc>
                  <a:txBody>
                    <a:bodyPr/>
                    <a:lstStyle/>
                    <a:p>
                      <a:pPr algn="l" fontAlgn="b"/>
                      <a:r>
                        <a:rPr lang="it-IT" sz="1600" b="0" i="0" u="none" strike="noStrike">
                          <a:solidFill>
                            <a:srgbClr val="000000"/>
                          </a:solidFill>
                          <a:effectLst/>
                          <a:latin typeface="Calibri"/>
                        </a:rPr>
                        <a:t>05/08/2018</a:t>
                      </a:r>
                    </a:p>
                  </a:txBody>
                  <a:tcPr marL="9525" marR="9525" marT="9525" marB="0" anchor="b"/>
                </a:tc>
                <a:tc>
                  <a:txBody>
                    <a:bodyPr/>
                    <a:lstStyle/>
                    <a:p>
                      <a:pPr algn="l" fontAlgn="b"/>
                      <a:r>
                        <a:rPr lang="it-IT" sz="1600" b="0" i="0" u="none" strike="noStrike">
                          <a:solidFill>
                            <a:srgbClr val="000000"/>
                          </a:solidFill>
                          <a:effectLst/>
                          <a:latin typeface="Calibri"/>
                        </a:rPr>
                        <a:t>05/12/2018</a:t>
                      </a:r>
                    </a:p>
                  </a:txBody>
                  <a:tcPr marL="9525" marR="9525" marT="9525" marB="0" anchor="b"/>
                </a:tc>
                <a:extLst>
                  <a:ext uri="{0D108BD9-81ED-4DB2-BD59-A6C34878D82A}">
                    <a16:rowId xmlns:a16="http://schemas.microsoft.com/office/drawing/2014/main" val="10003"/>
                  </a:ext>
                </a:extLst>
              </a:tr>
              <a:tr h="370840">
                <a:tc>
                  <a:txBody>
                    <a:bodyPr/>
                    <a:lstStyle/>
                    <a:p>
                      <a:pPr algn="l" fontAlgn="b"/>
                      <a:r>
                        <a:rPr lang="it-IT" sz="1600" b="0" i="0" u="none" strike="noStrike">
                          <a:solidFill>
                            <a:srgbClr val="000000"/>
                          </a:solidFill>
                          <a:effectLst/>
                          <a:latin typeface="Calibri"/>
                        </a:rPr>
                        <a:t>INTERESSI E SANZIONI</a:t>
                      </a:r>
                    </a:p>
                  </a:txBody>
                  <a:tcPr marL="9525" marR="9525" marT="9525" marB="0" anchor="b"/>
                </a:tc>
                <a:tc gridSpan="2">
                  <a:txBody>
                    <a:bodyPr/>
                    <a:lstStyle/>
                    <a:p>
                      <a:pPr algn="l" fontAlgn="b"/>
                      <a:r>
                        <a:rPr lang="it-IT" sz="1600" b="0" i="0" u="none" strike="noStrike">
                          <a:solidFill>
                            <a:srgbClr val="000000"/>
                          </a:solidFill>
                          <a:effectLst/>
                          <a:latin typeface="Calibri"/>
                        </a:rPr>
                        <a:t>come tributo di riferimento</a:t>
                      </a:r>
                    </a:p>
                  </a:txBody>
                  <a:tcPr marL="9525" marR="9525" marT="9525" marB="0" anchor="b"/>
                </a:tc>
                <a:tc hMerge="1">
                  <a:txBody>
                    <a:bodyPr/>
                    <a:lstStyle/>
                    <a:p>
                      <a:endParaRPr lang="it-IT"/>
                    </a:p>
                  </a:txBody>
                  <a:tcPr/>
                </a:tc>
                <a:tc>
                  <a:txBody>
                    <a:bodyPr/>
                    <a:lstStyle/>
                    <a:p>
                      <a:pPr algn="l" fontAlgn="b"/>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370840">
                <a:tc>
                  <a:txBody>
                    <a:bodyPr/>
                    <a:lstStyle/>
                    <a:p>
                      <a:pPr algn="l" fontAlgn="b"/>
                      <a:r>
                        <a:rPr lang="it-IT" sz="1600" b="0" i="0" u="none" strike="noStrike">
                          <a:solidFill>
                            <a:srgbClr val="000000"/>
                          </a:solidFill>
                          <a:effectLst/>
                          <a:latin typeface="Calibri"/>
                        </a:rPr>
                        <a:t>RIMBORSI E PROVENTI VARI VINCOLATI A SPESA </a:t>
                      </a:r>
                    </a:p>
                  </a:txBody>
                  <a:tcPr marL="9525" marR="9525" marT="9525" marB="0" anchor="b"/>
                </a:tc>
                <a:tc gridSpan="2">
                  <a:txBody>
                    <a:bodyPr/>
                    <a:lstStyle/>
                    <a:p>
                      <a:pPr algn="l" fontAlgn="b"/>
                      <a:r>
                        <a:rPr lang="it-IT" sz="1600" b="0" i="0" u="none" strike="noStrike">
                          <a:solidFill>
                            <a:srgbClr val="000000"/>
                          </a:solidFill>
                          <a:effectLst/>
                          <a:latin typeface="Calibri"/>
                        </a:rPr>
                        <a:t>come da rendicontazione/spesa sostenuta</a:t>
                      </a:r>
                    </a:p>
                  </a:txBody>
                  <a:tcPr marL="9525" marR="9525" marT="9525" marB="0" anchor="b"/>
                </a:tc>
                <a:tc hMerge="1">
                  <a:txBody>
                    <a:bodyPr/>
                    <a:lstStyle/>
                    <a:p>
                      <a:endParaRPr lang="it-IT"/>
                    </a:p>
                  </a:txBody>
                  <a:tcPr/>
                </a:tc>
                <a:tc>
                  <a:txBody>
                    <a:bodyPr/>
                    <a:lstStyle/>
                    <a:p>
                      <a:pPr algn="l" fontAlgn="b"/>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370840">
                <a:tc>
                  <a:txBody>
                    <a:bodyPr/>
                    <a:lstStyle/>
                    <a:p>
                      <a:pPr algn="l" fontAlgn="b"/>
                      <a:r>
                        <a:rPr lang="it-IT" sz="1600" b="0" i="0" u="none" strike="noStrike">
                          <a:solidFill>
                            <a:srgbClr val="000000"/>
                          </a:solidFill>
                          <a:effectLst/>
                          <a:latin typeface="Calibri"/>
                        </a:rPr>
                        <a:t>RIMBORSI E PROVENTI VARI NON VINCOLATI A SPESA </a:t>
                      </a:r>
                    </a:p>
                  </a:txBody>
                  <a:tcPr marL="9525" marR="9525" marT="9525" marB="0" anchor="b"/>
                </a:tc>
                <a:tc>
                  <a:txBody>
                    <a:bodyPr/>
                    <a:lstStyle/>
                    <a:p>
                      <a:pPr algn="l" fontAlgn="b"/>
                      <a:r>
                        <a:rPr lang="it-IT" sz="1600" b="0" i="0" u="none" strike="noStrike">
                          <a:solidFill>
                            <a:srgbClr val="000000"/>
                          </a:solidFill>
                          <a:effectLst/>
                          <a:latin typeface="Calibri"/>
                        </a:rPr>
                        <a:t>05/04/2018</a:t>
                      </a:r>
                    </a:p>
                  </a:txBody>
                  <a:tcPr marL="9525" marR="9525" marT="9525" marB="0" anchor="b"/>
                </a:tc>
                <a:tc>
                  <a:txBody>
                    <a:bodyPr/>
                    <a:lstStyle/>
                    <a:p>
                      <a:pPr algn="l" fontAlgn="b"/>
                      <a:r>
                        <a:rPr lang="it-IT" sz="1600" b="0" i="0" u="none" strike="noStrike">
                          <a:solidFill>
                            <a:srgbClr val="000000"/>
                          </a:solidFill>
                          <a:effectLst/>
                          <a:latin typeface="Calibri"/>
                        </a:rPr>
                        <a:t>05/08/2018</a:t>
                      </a:r>
                    </a:p>
                  </a:txBody>
                  <a:tcPr marL="9525" marR="9525" marT="9525" marB="0" anchor="b"/>
                </a:tc>
                <a:tc>
                  <a:txBody>
                    <a:bodyPr/>
                    <a:lstStyle/>
                    <a:p>
                      <a:pPr algn="l" fontAlgn="b"/>
                      <a:r>
                        <a:rPr lang="it-IT" sz="1600" b="0" i="0" u="none" strike="noStrike">
                          <a:solidFill>
                            <a:srgbClr val="000000"/>
                          </a:solidFill>
                          <a:effectLst/>
                          <a:latin typeface="Calibri"/>
                        </a:rPr>
                        <a:t>05/12/2018</a:t>
                      </a:r>
                    </a:p>
                  </a:txBody>
                  <a:tcPr marL="9525" marR="9525" marT="9525" marB="0" anchor="b"/>
                </a:tc>
                <a:extLst>
                  <a:ext uri="{0D108BD9-81ED-4DB2-BD59-A6C34878D82A}">
                    <a16:rowId xmlns:a16="http://schemas.microsoft.com/office/drawing/2014/main" val="10006"/>
                  </a:ext>
                </a:extLst>
              </a:tr>
              <a:tr h="370840">
                <a:tc>
                  <a:txBody>
                    <a:bodyPr/>
                    <a:lstStyle/>
                    <a:p>
                      <a:pPr algn="l" fontAlgn="b"/>
                      <a:r>
                        <a:rPr lang="it-IT" sz="1600" b="0" i="0" u="none" strike="noStrike">
                          <a:solidFill>
                            <a:srgbClr val="000000"/>
                          </a:solidFill>
                          <a:effectLst/>
                          <a:latin typeface="Calibri"/>
                        </a:rPr>
                        <a:t>Entrate in conto capitale</a:t>
                      </a:r>
                    </a:p>
                  </a:txBody>
                  <a:tcPr marL="9525" marR="9525" marT="9525" marB="0" anchor="b"/>
                </a:tc>
                <a:tc>
                  <a:txBody>
                    <a:bodyPr/>
                    <a:lstStyle/>
                    <a:p>
                      <a:pPr algn="l" fontAlgn="b"/>
                      <a:r>
                        <a:rPr lang="it-IT" sz="1600" b="0" i="0" u="none" strike="noStrike">
                          <a:solidFill>
                            <a:srgbClr val="000000"/>
                          </a:solidFill>
                          <a:effectLst/>
                          <a:latin typeface="Calibri"/>
                        </a:rPr>
                        <a:t>1 step</a:t>
                      </a:r>
                    </a:p>
                  </a:txBody>
                  <a:tcPr marL="9525" marR="9525" marT="9525" marB="0" anchor="b"/>
                </a:tc>
                <a:tc>
                  <a:txBody>
                    <a:bodyPr/>
                    <a:lstStyle/>
                    <a:p>
                      <a:pPr algn="l" fontAlgn="b"/>
                      <a:r>
                        <a:rPr lang="it-IT" sz="1600" b="0" i="0" u="none" strike="noStrike">
                          <a:solidFill>
                            <a:srgbClr val="000000"/>
                          </a:solidFill>
                          <a:effectLst/>
                          <a:latin typeface="Calibri"/>
                        </a:rPr>
                        <a:t>2 step</a:t>
                      </a:r>
                    </a:p>
                  </a:txBody>
                  <a:tcPr marL="9525" marR="9525" marT="9525" marB="0" anchor="b"/>
                </a:tc>
                <a:tc>
                  <a:txBody>
                    <a:bodyPr/>
                    <a:lstStyle/>
                    <a:p>
                      <a:pPr algn="l" fontAlgn="b"/>
                      <a:r>
                        <a:rPr lang="it-IT" sz="1600" b="0" i="0" u="none" strike="noStrike">
                          <a:solidFill>
                            <a:srgbClr val="000000"/>
                          </a:solidFill>
                          <a:effectLst/>
                          <a:latin typeface="Calibri"/>
                        </a:rPr>
                        <a:t>3 step </a:t>
                      </a:r>
                    </a:p>
                  </a:txBody>
                  <a:tcPr marL="9525" marR="9525" marT="9525" marB="0" anchor="b"/>
                </a:tc>
                <a:extLst>
                  <a:ext uri="{0D108BD9-81ED-4DB2-BD59-A6C34878D82A}">
                    <a16:rowId xmlns:a16="http://schemas.microsoft.com/office/drawing/2014/main" val="10007"/>
                  </a:ext>
                </a:extLst>
              </a:tr>
              <a:tr h="370840">
                <a:tc>
                  <a:txBody>
                    <a:bodyPr/>
                    <a:lstStyle/>
                    <a:p>
                      <a:pPr algn="l" fontAlgn="b"/>
                      <a:r>
                        <a:rPr lang="it-IT" sz="1600" b="0" i="0" u="none" strike="noStrike">
                          <a:solidFill>
                            <a:srgbClr val="000000"/>
                          </a:solidFill>
                          <a:effectLst/>
                          <a:latin typeface="Calibri"/>
                        </a:rPr>
                        <a:t>PERMESSI DI COSTRUIRE</a:t>
                      </a:r>
                    </a:p>
                  </a:txBody>
                  <a:tcPr marL="9525" marR="9525" marT="9525" marB="0" anchor="b"/>
                </a:tc>
                <a:tc>
                  <a:txBody>
                    <a:bodyPr/>
                    <a:lstStyle/>
                    <a:p>
                      <a:pPr algn="l" fontAlgn="b"/>
                      <a:r>
                        <a:rPr lang="it-IT" sz="1600" b="0" i="0" u="none" strike="noStrike">
                          <a:solidFill>
                            <a:srgbClr val="000000"/>
                          </a:solidFill>
                          <a:effectLst/>
                          <a:latin typeface="Calibri"/>
                        </a:rPr>
                        <a:t>05/04/2018</a:t>
                      </a:r>
                    </a:p>
                  </a:txBody>
                  <a:tcPr marL="9525" marR="9525" marT="9525" marB="0" anchor="b"/>
                </a:tc>
                <a:tc>
                  <a:txBody>
                    <a:bodyPr/>
                    <a:lstStyle/>
                    <a:p>
                      <a:pPr algn="l" fontAlgn="b"/>
                      <a:r>
                        <a:rPr lang="it-IT" sz="1600" b="0" i="0" u="none" strike="noStrike">
                          <a:solidFill>
                            <a:srgbClr val="000000"/>
                          </a:solidFill>
                          <a:effectLst/>
                          <a:latin typeface="Calibri"/>
                        </a:rPr>
                        <a:t>05/08/2018</a:t>
                      </a:r>
                    </a:p>
                  </a:txBody>
                  <a:tcPr marL="9525" marR="9525" marT="9525" marB="0" anchor="b"/>
                </a:tc>
                <a:tc>
                  <a:txBody>
                    <a:bodyPr/>
                    <a:lstStyle/>
                    <a:p>
                      <a:pPr algn="l" fontAlgn="b"/>
                      <a:r>
                        <a:rPr lang="it-IT" sz="1600" b="0" i="0" u="none" strike="noStrike" dirty="0">
                          <a:solidFill>
                            <a:srgbClr val="000000"/>
                          </a:solidFill>
                          <a:effectLst/>
                          <a:latin typeface="Calibri"/>
                        </a:rPr>
                        <a:t>05/12/2018</a:t>
                      </a:r>
                    </a:p>
                  </a:txBody>
                  <a:tcPr marL="9525" marR="9525" marT="9525"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17306822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3740</Words>
  <Application>Microsoft Office PowerPoint</Application>
  <PresentationFormat>Widescreen</PresentationFormat>
  <Paragraphs>657</Paragraphs>
  <Slides>37</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37</vt:i4>
      </vt:variant>
    </vt:vector>
  </HeadingPairs>
  <TitlesOfParts>
    <vt:vector size="43" baseType="lpstr">
      <vt:lpstr>Arial</vt:lpstr>
      <vt:lpstr>Calibri</vt:lpstr>
      <vt:lpstr>Calibri Light</vt:lpstr>
      <vt:lpstr>Tahoma</vt:lpstr>
      <vt:lpstr>Times New Roman</vt:lpstr>
      <vt:lpstr>Tema di Office</vt:lpstr>
      <vt:lpstr>Presentazione standard di PowerPoint</vt:lpstr>
      <vt:lpstr>Equilibri di cassa</vt:lpstr>
      <vt:lpstr>Equilibri di cassa</vt:lpstr>
      <vt:lpstr>Indici deficitarietà strutturale</vt:lpstr>
      <vt:lpstr>Indici deficitarietà strutturale</vt:lpstr>
      <vt:lpstr>Programmazione riscossione entrate</vt:lpstr>
      <vt:lpstr>Programmazione riscossione entrate</vt:lpstr>
      <vt:lpstr>Programmazione riscossione entrate</vt:lpstr>
      <vt:lpstr>Programmazione riscossione entrate</vt:lpstr>
      <vt:lpstr>Programmazione riscossione entrate</vt:lpstr>
      <vt:lpstr>Programmazione riscossione entrate</vt:lpstr>
      <vt:lpstr>Programmazione riscossione entrate</vt:lpstr>
      <vt:lpstr>Programmazione riscossione entrate</vt:lpstr>
      <vt:lpstr>FCDE</vt:lpstr>
      <vt:lpstr>FCDE</vt:lpstr>
      <vt:lpstr>FCDE</vt:lpstr>
      <vt:lpstr>FCDE</vt:lpstr>
      <vt:lpstr>FCDE</vt:lpstr>
      <vt:lpstr>Avanzo accantonato</vt:lpstr>
      <vt:lpstr>Avanzo vincolato</vt:lpstr>
      <vt:lpstr>Avanzo destinato</vt:lpstr>
      <vt:lpstr>FONDO ANTICIPAZIONE LIQUIDITA’</vt:lpstr>
      <vt:lpstr>Disavanzo</vt:lpstr>
      <vt:lpstr>Disavanzo</vt:lpstr>
      <vt:lpstr>Saldo obiettivi pareggio di bilancio</vt:lpstr>
      <vt:lpstr>Saldo obiettivi pareggio di bilancio</vt:lpstr>
      <vt:lpstr>Saldo obiettivi pareggio di bilancio</vt:lpstr>
      <vt:lpstr>Fondo pluriennale vincolato</vt:lpstr>
      <vt:lpstr>Fondo pluriennale vincolato</vt:lpstr>
      <vt:lpstr>Debiti fuori bilancio</vt:lpstr>
      <vt:lpstr>Debiti fuori bilancio</vt:lpstr>
      <vt:lpstr>Debiti fuori bilancio</vt:lpstr>
      <vt:lpstr>Debiti fuori bilancio</vt:lpstr>
      <vt:lpstr>Riaccertamento residui</vt:lpstr>
      <vt:lpstr>Riaccertamento residui</vt:lpstr>
      <vt:lpstr>Riaccertamento residui</vt:lpstr>
      <vt:lpstr>Riaccertamento residui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Lipari Letterio</dc:creator>
  <cp:lastModifiedBy>Lipari Letterio</cp:lastModifiedBy>
  <cp:revision>8</cp:revision>
  <dcterms:created xsi:type="dcterms:W3CDTF">2018-11-11T15:55:52Z</dcterms:created>
  <dcterms:modified xsi:type="dcterms:W3CDTF">2018-11-12T20:39:12Z</dcterms:modified>
</cp:coreProperties>
</file>