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522" r:id="rId2"/>
    <p:sldId id="527" r:id="rId3"/>
    <p:sldId id="524" r:id="rId4"/>
    <p:sldId id="525" r:id="rId5"/>
    <p:sldId id="526" r:id="rId6"/>
    <p:sldId id="496" r:id="rId7"/>
    <p:sldId id="498" r:id="rId8"/>
    <p:sldId id="499" r:id="rId9"/>
    <p:sldId id="500" r:id="rId10"/>
    <p:sldId id="503" r:id="rId11"/>
    <p:sldId id="504" r:id="rId12"/>
    <p:sldId id="505" r:id="rId13"/>
    <p:sldId id="506" r:id="rId14"/>
    <p:sldId id="508" r:id="rId15"/>
    <p:sldId id="509" r:id="rId16"/>
    <p:sldId id="510" r:id="rId17"/>
    <p:sldId id="512" r:id="rId18"/>
    <p:sldId id="515" r:id="rId19"/>
    <p:sldId id="514" r:id="rId20"/>
    <p:sldId id="511" r:id="rId21"/>
    <p:sldId id="516" r:id="rId22"/>
    <p:sldId id="517" r:id="rId23"/>
    <p:sldId id="521" r:id="rId24"/>
    <p:sldId id="472" r:id="rId25"/>
  </p:sldIdLst>
  <p:sldSz cx="9144000" cy="6858000" type="screen4x3"/>
  <p:notesSz cx="6788150" cy="992346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5">
          <p15:clr>
            <a:srgbClr val="A4A3A4"/>
          </p15:clr>
        </p15:guide>
        <p15:guide id="2" pos="21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FF"/>
    <a:srgbClr val="FF0066"/>
    <a:srgbClr val="FF9999"/>
    <a:srgbClr val="FF3399"/>
    <a:srgbClr val="FFFF00"/>
    <a:srgbClr val="66FF3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894" y="-102"/>
      </p:cViewPr>
      <p:guideLst>
        <p:guide orient="horz" pos="3125"/>
        <p:guide pos="21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5047" y="0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ABE35AA-EF44-4683-9189-D92FA68A3458}" type="datetimeFigureOut">
              <a:rPr lang="it-IT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5047" y="9425568"/>
            <a:ext cx="2941532" cy="4961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9AF1D1-9AF6-4D14-BAB4-6A17E135640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6510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2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66377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12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13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14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15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16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17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18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19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20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21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4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86582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22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23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5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2095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6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7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8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9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10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2150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52847" indent="-289556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58226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21517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84808" indent="-231645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4809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3011388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74679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937970" indent="-231645" defTabSz="46329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0D160DC-752A-4192-AC38-CB2CE8287C0B}" type="slidenum">
              <a:rPr lang="it-IT" smtClean="0">
                <a:solidFill>
                  <a:prstClr val="black"/>
                </a:solidFill>
              </a:rPr>
              <a:pPr eaLnBrk="1" hangingPunct="1"/>
              <a:t>11</a:t>
            </a:fld>
            <a:endParaRPr lang="it-IT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6637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8E0105-EFDF-486C-88A9-5A5883819414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72A96-2888-4680-95EC-3AE9F40E3BA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B59F-26D4-4499-BCE7-F80DB696827D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76E56-059F-4938-8AA3-0F91295A570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37684-C5F5-46BD-9BF3-55B2401F13D8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F2D8C-1A71-4EED-BA8D-22088C63476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7323B-2083-45A3-815C-1407B2C07220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0B8D1-FD3F-4B19-B4F0-5C33E24554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4DE6-D611-4896-8060-9CE26697C485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BF1DC-A599-4499-9365-4483B35ACDE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7CE5-4A81-4532-96B4-73E9F802F05B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1C189-C56E-4CE7-8009-4AF42FBAED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D44BC-C6DD-4561-954A-00769114D79F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3F86E-CADD-4AFF-AC9F-CF3F198697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DE9BB8-117B-489C-A9A0-4A978B5E9000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FA457-FDA2-4521-9ED2-6FA732515E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DE7AA-C61A-4A04-82CD-C888D6FD6C01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AFF02-D8BC-43EA-A65F-35A20F3E57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7CBD-0CEB-4B34-BF2D-49FCBF67784D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E8C78-2361-4746-86E3-A81377B0881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15167-28B4-4A04-BC72-97CEB538CD1F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FB09A-EA4E-48B0-A347-FFBB70BA96F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7651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01E7F16-3D20-46C7-8019-4F4925B505CD}" type="datetime1">
              <a:rPr lang="it-IT" smtClean="0"/>
              <a:pPr>
                <a:defRPr/>
              </a:pPr>
              <a:t>05/03/2015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2F2CB5-5C3A-405D-A280-3A335876E21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dissolv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-1" y="181619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dirty="0" smtClean="0"/>
              <a:t>Dipartimento di Scienze Giuridiche e Storia delle Istituzioni </a:t>
            </a:r>
          </a:p>
          <a:p>
            <a:pPr algn="ctr"/>
            <a:r>
              <a:rPr lang="it-IT" b="1" dirty="0" smtClean="0"/>
              <a:t>Università degli Studi di Messina</a:t>
            </a:r>
            <a:endParaRPr lang="it-IT" b="1" dirty="0"/>
          </a:p>
        </p:txBody>
      </p:sp>
      <p:sp>
        <p:nvSpPr>
          <p:cNvPr id="5" name="Rettangolo 4"/>
          <p:cNvSpPr/>
          <p:nvPr/>
        </p:nvSpPr>
        <p:spPr>
          <a:xfrm>
            <a:off x="6084168" y="6165304"/>
            <a:ext cx="28803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Messina, 5 </a:t>
            </a:r>
            <a:r>
              <a:rPr lang="it-IT" b="1" dirty="0" smtClean="0"/>
              <a:t>marzo </a:t>
            </a:r>
            <a:r>
              <a:rPr lang="it-IT" b="1" dirty="0" smtClean="0"/>
              <a:t>2015</a:t>
            </a:r>
            <a:endParaRPr lang="it-IT" dirty="0"/>
          </a:p>
        </p:txBody>
      </p:sp>
      <p:sp>
        <p:nvSpPr>
          <p:cNvPr id="6" name="Titolo 1"/>
          <p:cNvSpPr txBox="1">
            <a:spLocks/>
          </p:cNvSpPr>
          <p:nvPr/>
        </p:nvSpPr>
        <p:spPr bwMode="auto">
          <a:xfrm>
            <a:off x="971599" y="2480697"/>
            <a:ext cx="7200799" cy="1224136"/>
          </a:xfrm>
          <a:prstGeom prst="rect">
            <a:avLst/>
          </a:prstGeom>
          <a:gradFill>
            <a:gsLst>
              <a:gs pos="0">
                <a:srgbClr val="FFCCFF"/>
              </a:gs>
              <a:gs pos="74000">
                <a:schemeClr val="bg1">
                  <a:lumMod val="95000"/>
                </a:schemeClr>
              </a:gs>
              <a:gs pos="83000">
                <a:srgbClr val="FFCCFF"/>
              </a:gs>
              <a:gs pos="100000">
                <a:srgbClr val="FFCCFF"/>
              </a:gs>
            </a:gsLst>
            <a:lin ang="5400000" scaled="1"/>
          </a:gra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it-IT" sz="2800" b="1" i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Creare impresa femminile</a:t>
            </a:r>
            <a: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/>
            </a:r>
            <a:br>
              <a:rPr lang="it-IT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</a:br>
            <a:r>
              <a:rPr lang="it-IT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pitchFamily="34" charset="0"/>
              </a:rPr>
              <a:t>I REGIMI FISCALI AGEVOLATI</a:t>
            </a:r>
            <a:endParaRPr lang="it-IT" sz="2800" b="1" dirty="0" smtClean="0">
              <a:effectLst>
                <a:outerShdw blurRad="38100" dist="38100" dir="2700000" algn="tl">
                  <a:srgbClr val="C0C0C0"/>
                </a:outerShdw>
              </a:effectLst>
              <a:cs typeface="Arial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-19810" y="1035284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3399"/>
                </a:solidFill>
              </a:rPr>
              <a:t>“</a:t>
            </a:r>
            <a:r>
              <a:rPr lang="it-IT" sz="2400" b="1" i="1" dirty="0" smtClean="0">
                <a:solidFill>
                  <a:srgbClr val="FF3399"/>
                </a:solidFill>
              </a:rPr>
              <a:t>LA VIE</a:t>
            </a:r>
            <a:r>
              <a:rPr lang="it-IT" sz="2400" b="1" i="1" dirty="0">
                <a:solidFill>
                  <a:srgbClr val="FF3399"/>
                </a:solidFill>
              </a:rPr>
              <a:t> </a:t>
            </a:r>
            <a:r>
              <a:rPr lang="it-IT" sz="2400" b="1" i="1" dirty="0" smtClean="0">
                <a:solidFill>
                  <a:srgbClr val="FF3399"/>
                </a:solidFill>
              </a:rPr>
              <a:t>EN</a:t>
            </a:r>
            <a:r>
              <a:rPr lang="it-IT" sz="2400" b="1" i="1" dirty="0">
                <a:solidFill>
                  <a:srgbClr val="FF3399"/>
                </a:solidFill>
              </a:rPr>
              <a:t> </a:t>
            </a:r>
            <a:r>
              <a:rPr lang="it-IT" sz="2400" b="1" i="1" dirty="0" smtClean="0">
                <a:solidFill>
                  <a:srgbClr val="FF3399"/>
                </a:solidFill>
              </a:rPr>
              <a:t>ROSE”</a:t>
            </a:r>
          </a:p>
          <a:p>
            <a:pPr algn="ctr"/>
            <a:r>
              <a:rPr lang="it-IT" b="1" dirty="0" smtClean="0">
                <a:solidFill>
                  <a:srgbClr val="FF3399"/>
                </a:solidFill>
                <a:latin typeface="+mn-lt"/>
              </a:rPr>
              <a:t>Regole e lavori (Jobs </a:t>
            </a:r>
            <a:r>
              <a:rPr lang="it-IT" b="1" dirty="0" err="1" smtClean="0">
                <a:solidFill>
                  <a:srgbClr val="FF3399"/>
                </a:solidFill>
                <a:latin typeface="+mn-lt"/>
              </a:rPr>
              <a:t>Act</a:t>
            </a:r>
            <a:r>
              <a:rPr lang="it-IT" b="1" dirty="0" smtClean="0">
                <a:solidFill>
                  <a:srgbClr val="FF3399"/>
                </a:solidFill>
                <a:latin typeface="+mn-lt"/>
              </a:rPr>
              <a:t>) in ottica di genere</a:t>
            </a:r>
          </a:p>
          <a:p>
            <a:pPr algn="ctr"/>
            <a:r>
              <a:rPr lang="it-IT" b="1" i="1" dirty="0" smtClean="0">
                <a:solidFill>
                  <a:srgbClr val="FF3399"/>
                </a:solidFill>
                <a:latin typeface="+mn-lt"/>
              </a:rPr>
              <a:t>Dalla parte delle donne e dei giovani per il lavoro</a:t>
            </a:r>
            <a:endParaRPr lang="it-IT" dirty="0">
              <a:solidFill>
                <a:srgbClr val="FF3399"/>
              </a:solidFill>
              <a:latin typeface="+mn-lt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0" y="4160802"/>
            <a:ext cx="9124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/>
              <a:t>Dott.ssa Rosaria </a:t>
            </a:r>
            <a:r>
              <a:rPr lang="it-IT" sz="2400" b="1" smtClean="0"/>
              <a:t>Mammoliti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353626914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NUOVO  REGIME  FORFETTARIO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51520" y="3580561"/>
            <a:ext cx="51845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latin typeface="Book Antiqua" pitchFamily="18" charset="0"/>
            </a:endParaRPr>
          </a:p>
          <a:p>
            <a:pPr algn="ctr"/>
            <a:r>
              <a:rPr lang="it-IT" sz="3200" b="1" dirty="0" smtClean="0">
                <a:solidFill>
                  <a:srgbClr val="C00000"/>
                </a:solidFill>
                <a:latin typeface="Book Antiqua" pitchFamily="18" charset="0"/>
              </a:rPr>
              <a:t>IVA </a:t>
            </a:r>
          </a:p>
          <a:p>
            <a:pPr algn="just"/>
            <a:r>
              <a:rPr lang="it-IT" b="1" dirty="0" smtClean="0">
                <a:latin typeface="Book Antiqua" pitchFamily="18" charset="0"/>
              </a:rPr>
              <a:t>sono esonerati dal versamento dell'imposta e da tutti gli adempimenti previsti (registrazione degli acquisti e delle fatture emesse e/o dei corrispettivi; tenuta e conservazione delle scritture contabili; dichiarazione annuale IVA; comunicazioni varie</a:t>
            </a:r>
            <a:r>
              <a:rPr lang="it-IT" dirty="0" smtClean="0">
                <a:latin typeface="Book Antiqua" pitchFamily="18" charset="0"/>
              </a:rPr>
              <a:t>)</a:t>
            </a:r>
          </a:p>
          <a:p>
            <a:endParaRPr lang="it-IT" dirty="0">
              <a:latin typeface="Book Antiqua" pitchFamily="18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395536" y="2204864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 smtClean="0">
                <a:solidFill>
                  <a:srgbClr val="C00000"/>
                </a:solidFill>
                <a:latin typeface="Book Antiqua" pitchFamily="18" charset="0"/>
              </a:rPr>
              <a:t>SEMPLIFICAZIONI /I</a:t>
            </a:r>
          </a:p>
          <a:p>
            <a:endParaRPr lang="it-IT" b="1" u="sng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just"/>
            <a:r>
              <a:rPr lang="it-IT" dirty="0" smtClean="0">
                <a:latin typeface="Book Antiqua" pitchFamily="18" charset="0"/>
              </a:rPr>
              <a:t>I soggetti che adottano il regime forfetario beneficiano delle seguenti semplificazioni:</a:t>
            </a:r>
          </a:p>
        </p:txBody>
      </p:sp>
      <p:pic>
        <p:nvPicPr>
          <p:cNvPr id="29698" name="Picture 2" descr="http://www.resegoneonline.it/assets/Uploads/Economia/iva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95528" y="3882752"/>
            <a:ext cx="4248472" cy="29752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NUOVO  REGIME  FORFETTARIO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755576" y="1916832"/>
            <a:ext cx="7560840" cy="494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 smtClean="0">
                <a:solidFill>
                  <a:srgbClr val="C00000"/>
                </a:solidFill>
                <a:latin typeface="Book Antiqua" pitchFamily="18" charset="0"/>
              </a:rPr>
              <a:t>SEMPLIFICAZIONI /II</a:t>
            </a:r>
            <a:endParaRPr lang="it-IT" u="sng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IMPOSTE DIRETTE </a:t>
            </a:r>
          </a:p>
          <a:p>
            <a:pPr>
              <a:buFont typeface="Wingdings" pitchFamily="2" charset="2"/>
              <a:buChar char="q"/>
            </a:pPr>
            <a:r>
              <a:rPr lang="it-IT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it-IT" b="1" dirty="0" smtClean="0">
                <a:latin typeface="Book Antiqua" pitchFamily="18" charset="0"/>
              </a:rPr>
              <a:t>sono esonerati dagli obblighi di registrazione e tenuta delle scritture contabili salvo la conservazione dei documenti ricevuti ed emessi</a:t>
            </a:r>
          </a:p>
          <a:p>
            <a:pPr>
              <a:buFont typeface="Wingdings" pitchFamily="2" charset="2"/>
              <a:buChar char="q"/>
            </a:pPr>
            <a:r>
              <a:rPr lang="it-IT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it-IT" b="1" dirty="0" smtClean="0">
                <a:latin typeface="Book Antiqua" pitchFamily="18" charset="0"/>
              </a:rPr>
              <a:t>sono esonerati dalla presentazione degli studi di settore e dei parametri</a:t>
            </a:r>
          </a:p>
          <a:p>
            <a:endParaRPr lang="it-IT" dirty="0" smtClean="0"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IRAP </a:t>
            </a:r>
          </a:p>
          <a:p>
            <a:r>
              <a:rPr lang="it-IT" b="1" dirty="0" smtClean="0">
                <a:latin typeface="Book Antiqua" pitchFamily="18" charset="0"/>
              </a:rPr>
              <a:t>sono esclusi da tale imposta</a:t>
            </a:r>
          </a:p>
          <a:p>
            <a:endParaRPr lang="it-IT" dirty="0" smtClean="0"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SOSTITUTO </a:t>
            </a:r>
            <a:r>
              <a:rPr lang="it-IT" b="1" dirty="0" err="1" smtClean="0">
                <a:solidFill>
                  <a:srgbClr val="C00000"/>
                </a:solidFill>
                <a:latin typeface="Book Antiqua" pitchFamily="18" charset="0"/>
              </a:rPr>
              <a:t>D’IMPOSTA</a:t>
            </a:r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 </a:t>
            </a:r>
          </a:p>
          <a:p>
            <a:pPr algn="just"/>
            <a:r>
              <a:rPr lang="it-IT" b="1" dirty="0" smtClean="0">
                <a:latin typeface="Book Antiqua" pitchFamily="18" charset="0"/>
              </a:rPr>
              <a:t>non subiscono le ritenute sui compensi percepiti e non le applicano neanche in caso di corresponsione di compensi a professionisti e/o agenti di commercio (NOVITA’)</a:t>
            </a:r>
          </a:p>
          <a:p>
            <a:endParaRPr lang="it-IT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NUOVO  REGIME  FORFETTARIO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89980" y="1842516"/>
            <a:ext cx="75608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C00000"/>
              </a:solidFill>
              <a:latin typeface="Book Antiqua" pitchFamily="18" charset="0"/>
            </a:endParaRPr>
          </a:p>
          <a:p>
            <a:endParaRPr lang="it-IT" dirty="0" smtClean="0"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NESSUN LIMITE </a:t>
            </a:r>
            <a:r>
              <a:rPr lang="it-IT" b="1" dirty="0" err="1" smtClean="0">
                <a:solidFill>
                  <a:srgbClr val="C00000"/>
                </a:solidFill>
                <a:latin typeface="Book Antiqua" pitchFamily="18" charset="0"/>
              </a:rPr>
              <a:t>DI</a:t>
            </a:r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 ETA’ </a:t>
            </a:r>
          </a:p>
          <a:p>
            <a:pPr algn="just"/>
            <a:r>
              <a:rPr lang="it-IT" b="1" dirty="0" smtClean="0">
                <a:latin typeface="Book Antiqua" pitchFamily="18" charset="0"/>
              </a:rPr>
              <a:t>non sono previsti limiti di durata di nessun tipo e non è nemmeno stabilito alcun requisito legato all’età anagrafica del contribuente </a:t>
            </a:r>
          </a:p>
          <a:p>
            <a:pPr algn="ctr"/>
            <a:endParaRPr lang="it-IT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endParaRPr lang="it-IT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rgbClr val="C00000"/>
                </a:solidFill>
                <a:latin typeface="Book Antiqua" pitchFamily="18" charset="0"/>
              </a:rPr>
              <a:t>REGIME CONTRIBUTIVO AGEVOLATO </a:t>
            </a:r>
          </a:p>
          <a:p>
            <a:pPr algn="just"/>
            <a:r>
              <a:rPr lang="it-IT" b="1" dirty="0" smtClean="0">
                <a:latin typeface="Book Antiqua" pitchFamily="18" charset="0"/>
              </a:rPr>
              <a:t>gli imprenditori (ma non i lavoratori autonomi), in quanto obbligati al versamento dei contributi previdenziali, possono usufruire di un sistema di maggior favore anche in ambito previdenziale. Tale sistema prevede la determinazione del contributo a percentuale sul reddito dichiarato senza considerare il c.d. minimale di reddito </a:t>
            </a: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NUOVO  REGIME  FORFETTARIO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2987824" y="1916832"/>
            <a:ext cx="5832648" cy="4678204"/>
          </a:xfrm>
          <a:prstGeom prst="rect">
            <a:avLst/>
          </a:prstGeom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endParaRPr lang="it-IT" dirty="0" smtClean="0">
              <a:solidFill>
                <a:srgbClr val="C00000"/>
              </a:solidFill>
            </a:endParaRPr>
          </a:p>
          <a:p>
            <a:pPr algn="ctr"/>
            <a:r>
              <a:rPr lang="it-IT" sz="2000" b="1" u="sng" dirty="0" smtClean="0">
                <a:solidFill>
                  <a:srgbClr val="FF0066"/>
                </a:solidFill>
              </a:rPr>
              <a:t>DETERMINAZIONE DEL REDDITO </a:t>
            </a:r>
          </a:p>
          <a:p>
            <a:pPr algn="just"/>
            <a:r>
              <a:rPr lang="it-IT" b="1" dirty="0" smtClean="0">
                <a:latin typeface="Book Antiqua" pitchFamily="18" charset="0"/>
              </a:rPr>
              <a:t>I</a:t>
            </a:r>
            <a:r>
              <a:rPr lang="it-IT" sz="2000" b="1" dirty="0" smtClean="0">
                <a:latin typeface="Book Antiqua" pitchFamily="18" charset="0"/>
              </a:rPr>
              <a:t>l reddito imponibile si ottiene applicando ai ricavi/compensi un coefficiente di redditività differenziato a seconda del </a:t>
            </a:r>
            <a:r>
              <a:rPr lang="it-IT" sz="2000" b="1" u="sng" dirty="0" smtClean="0">
                <a:latin typeface="Book Antiqua" pitchFamily="18" charset="0"/>
              </a:rPr>
              <a:t>codice ATECO</a:t>
            </a:r>
            <a:r>
              <a:rPr lang="it-IT" sz="2000" b="1" dirty="0" smtClean="0">
                <a:latin typeface="Book Antiqua" pitchFamily="18" charset="0"/>
              </a:rPr>
              <a:t> che contraddistingue l’attività esercitata senza tener conto delle spese sostenute nell'anno. </a:t>
            </a:r>
            <a:r>
              <a:rPr lang="it-IT" sz="2000" dirty="0" smtClean="0"/>
              <a:t> </a:t>
            </a:r>
          </a:p>
          <a:p>
            <a:pPr algn="ctr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endParaRPr lang="it-IT" sz="2000" dirty="0" smtClean="0"/>
          </a:p>
          <a:p>
            <a:pPr algn="just"/>
            <a:r>
              <a:rPr lang="it-IT" sz="2000" b="1" dirty="0" smtClean="0">
                <a:latin typeface="Book Antiqua" pitchFamily="18" charset="0"/>
              </a:rPr>
              <a:t>Principale novità del nuovo regime in quanto, diversamente da quanto avveniva con gli altri regimi agevolati, il reddito non è più calcolato come differenza tra componenti positivi e negativi.</a:t>
            </a:r>
            <a:endParaRPr lang="it-IT" sz="2000" b="1" dirty="0">
              <a:latin typeface="Book Antiqua" pitchFamily="18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5868144" y="4221088"/>
            <a:ext cx="288032" cy="792088"/>
          </a:xfrm>
          <a:prstGeom prst="downArrow">
            <a:avLst/>
          </a:prstGeom>
          <a:solidFill>
            <a:srgbClr val="FF0066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3554" name="Picture 2" descr="http://www.lamiapartitaiva.it/wp-content/uploads/2013/05/Ateco-300x30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3"/>
            <a:ext cx="3275856" cy="330861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NUOVO  REGIME  FORFETTARIO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1115616" y="2458631"/>
            <a:ext cx="6768752" cy="2554545"/>
          </a:xfrm>
          <a:prstGeom prst="rect">
            <a:avLst/>
          </a:prstGeom>
          <a:ln>
            <a:solidFill>
              <a:srgbClr val="FFCCFF"/>
            </a:solidFill>
          </a:ln>
        </p:spPr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rgbClr val="FF0066"/>
              </a:solidFill>
            </a:endParaRPr>
          </a:p>
          <a:p>
            <a:pPr algn="ctr"/>
            <a:r>
              <a:rPr lang="it-IT" sz="2200" b="1" u="sng" dirty="0" smtClean="0">
                <a:solidFill>
                  <a:srgbClr val="FF0066"/>
                </a:solidFill>
              </a:rPr>
              <a:t>CALCOLO DELL’IMPOSTA</a:t>
            </a:r>
          </a:p>
          <a:p>
            <a:pPr algn="ctr"/>
            <a:r>
              <a:rPr lang="it-IT" sz="2000" b="1" dirty="0" smtClean="0">
                <a:latin typeface="Calisto MT" pitchFamily="18" charset="0"/>
              </a:rPr>
              <a:t>Una volta determinato il reddito imponibile si scomputano da esso i contributi previdenziali obbligatori </a:t>
            </a:r>
          </a:p>
          <a:p>
            <a:pPr algn="ctr"/>
            <a:r>
              <a:rPr lang="it-IT" sz="2000" b="1" dirty="0" smtClean="0">
                <a:latin typeface="Calisto MT" pitchFamily="18" charset="0"/>
              </a:rPr>
              <a:t>effettivamente versati.</a:t>
            </a:r>
          </a:p>
          <a:p>
            <a:pPr algn="ctr"/>
            <a:r>
              <a:rPr lang="it-IT" sz="2000" b="1" dirty="0" smtClean="0">
                <a:latin typeface="Calisto MT" pitchFamily="18" charset="0"/>
              </a:rPr>
              <a:t>Il reddito così determinato è soggetto ad un’imposta pari al 15%, sostitutiva dell'IRPEF e delle relative addizionali nonché dell'IRAP. </a:t>
            </a: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NUOVO  REGIME  FORFETTARIO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39552" y="2780928"/>
            <a:ext cx="252028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rgbClr val="FF0066"/>
                </a:solidFill>
                <a:latin typeface="Book Antiqua" pitchFamily="18" charset="0"/>
              </a:rPr>
              <a:t> </a:t>
            </a:r>
          </a:p>
          <a:p>
            <a:pPr algn="ctr"/>
            <a:endParaRPr lang="it-IT" b="1" dirty="0" smtClean="0">
              <a:solidFill>
                <a:srgbClr val="FF0066"/>
              </a:solidFill>
              <a:latin typeface="Book Antiqua" pitchFamily="18" charset="0"/>
            </a:endParaRPr>
          </a:p>
          <a:p>
            <a:pPr algn="ctr"/>
            <a:endParaRPr lang="it-IT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RICAVI/COMPENSI</a:t>
            </a:r>
          </a:p>
          <a:p>
            <a:pPr algn="ctr"/>
            <a:endParaRPr lang="it-IT" b="1" dirty="0" smtClean="0">
              <a:solidFill>
                <a:srgbClr val="FF0066"/>
              </a:solidFill>
              <a:latin typeface="Book Antiqua" pitchFamily="18" charset="0"/>
            </a:endParaRPr>
          </a:p>
          <a:p>
            <a:pPr algn="ctr"/>
            <a:endParaRPr lang="it-IT" b="1" dirty="0" smtClean="0">
              <a:solidFill>
                <a:srgbClr val="FF0066"/>
              </a:solidFill>
              <a:latin typeface="Book Antiqua" pitchFamily="18" charset="0"/>
            </a:endParaRPr>
          </a:p>
          <a:p>
            <a:pPr algn="ctr"/>
            <a:endParaRPr lang="it-IT" b="1" dirty="0" smtClean="0">
              <a:solidFill>
                <a:srgbClr val="FF0066"/>
              </a:solidFill>
              <a:latin typeface="Book Antiqua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47864" y="2780928"/>
            <a:ext cx="2520280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it-IT" b="1" dirty="0" smtClean="0">
              <a:solidFill>
                <a:srgbClr val="FF0066"/>
              </a:solidFill>
              <a:latin typeface="Book Antiqua" pitchFamily="18" charset="0"/>
            </a:endParaRPr>
          </a:p>
          <a:p>
            <a:pPr algn="ctr"/>
            <a:endParaRPr lang="it-IT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ricavi/compensi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coefficiente =</a:t>
            </a:r>
          </a:p>
          <a:p>
            <a:pPr algn="ctr"/>
            <a:endParaRPr lang="it-IT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REDDITO</a:t>
            </a:r>
          </a:p>
        </p:txBody>
      </p:sp>
      <p:sp>
        <p:nvSpPr>
          <p:cNvPr id="8" name="Rettangolo 7"/>
          <p:cNvSpPr/>
          <p:nvPr/>
        </p:nvSpPr>
        <p:spPr>
          <a:xfrm>
            <a:off x="6228184" y="2780928"/>
            <a:ext cx="2520280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reddito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-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contributi </a:t>
            </a:r>
            <a:r>
              <a:rPr lang="it-IT" b="1" dirty="0" err="1" smtClean="0">
                <a:solidFill>
                  <a:schemeClr val="tx1"/>
                </a:solidFill>
                <a:latin typeface="Book Antiqua" pitchFamily="18" charset="0"/>
              </a:rPr>
              <a:t>prev.li</a:t>
            </a:r>
            <a:endParaRPr lang="it-IT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X</a:t>
            </a: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15% =</a:t>
            </a:r>
          </a:p>
          <a:p>
            <a:pPr algn="ctr"/>
            <a:endParaRPr lang="it-IT" b="1" dirty="0" smtClean="0">
              <a:solidFill>
                <a:schemeClr val="tx1"/>
              </a:solidFill>
              <a:latin typeface="Book Antiqua" pitchFamily="18" charset="0"/>
            </a:endParaRPr>
          </a:p>
          <a:p>
            <a:pPr algn="ctr"/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IMPOSTA SOSTITUTIVA</a:t>
            </a:r>
          </a:p>
        </p:txBody>
      </p:sp>
      <p:sp>
        <p:nvSpPr>
          <p:cNvPr id="9" name="Rettangolo 8"/>
          <p:cNvSpPr/>
          <p:nvPr/>
        </p:nvSpPr>
        <p:spPr>
          <a:xfrm>
            <a:off x="1763688" y="5517232"/>
            <a:ext cx="5904656" cy="7816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2800"/>
              </a:lnSpc>
              <a:defRPr/>
            </a:pPr>
            <a:r>
              <a:rPr lang="it-IT" b="1" dirty="0" smtClean="0">
                <a:solidFill>
                  <a:schemeClr val="tx1"/>
                </a:solidFill>
                <a:latin typeface="Book Antiqua" pitchFamily="18" charset="0"/>
              </a:rPr>
              <a:t>Il reddito netto è ulteriormente ridotto di 1/3 nei primi tre anni di attività</a:t>
            </a: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5220072" y="2996952"/>
            <a:ext cx="1512168" cy="1584176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 flipV="1">
            <a:off x="2987824" y="3501008"/>
            <a:ext cx="720080" cy="295583"/>
          </a:xfrm>
          <a:prstGeom prst="straightConnector1">
            <a:avLst/>
          </a:prstGeom>
          <a:ln>
            <a:headEnd type="none" w="med" len="med"/>
            <a:tailEnd type="triangl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it-IT" sz="1200" b="1" dirty="0"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3568" y="2556187"/>
            <a:ext cx="741682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b="1" dirty="0" smtClean="0"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Il regime fiscale di vantaggio per l’imprenditoria giovanile e lavoratori in mobilità o, più semplicemente, </a:t>
            </a:r>
          </a:p>
          <a:p>
            <a:pPr algn="ctr"/>
            <a:r>
              <a:rPr lang="it-IT" sz="2000" b="1" dirty="0" smtClean="0">
                <a:solidFill>
                  <a:srgbClr val="FF0066"/>
                </a:solidFill>
                <a:latin typeface="Book Antiqua" pitchFamily="18" charset="0"/>
                <a:cs typeface="Times New Roman" pitchFamily="18" charset="0"/>
              </a:rPr>
              <a:t>regime dei minimi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è stato introdotto nel 2007 e profondamente modificato dall’art. 27, commi 1 e 2 del D.L. 98/2011.</a:t>
            </a:r>
          </a:p>
          <a:p>
            <a:pPr algn="ctr"/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Soppresso dalla legge di Stabilità a far data dall’1 gennaio 2015, è stato reintrodotto e prorogato per tutto l’anno in corso dal decreto </a:t>
            </a:r>
            <a:r>
              <a:rPr lang="it-IT" sz="2000" b="1" dirty="0" err="1" smtClean="0">
                <a:latin typeface="Book Antiqua" pitchFamily="18" charset="0"/>
                <a:cs typeface="Times New Roman" pitchFamily="18" charset="0"/>
              </a:rPr>
              <a:t>Milleproroghe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Può essere applicato esclusivamente per il periodo d’imposta in cui l’attività è iniziata e per i quattro periodi d’imposta successivi ovvero sino al momento in cui il soggetto compie il 35^ anno di età.</a:t>
            </a:r>
          </a:p>
          <a:p>
            <a:pPr algn="ctr"/>
            <a:endParaRPr lang="it-IT" sz="2000" b="1" dirty="0">
              <a:latin typeface="Book Antiqua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://www.familysmile.it/wp-content/uploads/2015/01/Regime-dei-minimi-legge-di-stabilit%C3%A0-2015-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114" b="24148"/>
          <a:stretch>
            <a:fillRect/>
          </a:stretch>
        </p:blipFill>
        <p:spPr bwMode="auto">
          <a:xfrm>
            <a:off x="1242445" y="476672"/>
            <a:ext cx="3833611" cy="2367394"/>
          </a:xfrm>
          <a:prstGeom prst="rect">
            <a:avLst/>
          </a:prstGeom>
          <a:noFill/>
        </p:spPr>
      </p:pic>
      <p:pic>
        <p:nvPicPr>
          <p:cNvPr id="17412" name="Picture 4" descr="http://ipravda.sk/res/2010/02/01/thumbs/24482-investovanie-euro-mince-graf-kalkulacka-nestandard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2664296" cy="2002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908720"/>
            <a:ext cx="684076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REGIME  DEI MINIMI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899592" y="1772816"/>
            <a:ext cx="7200800" cy="4832092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it-IT" sz="2000" b="1" dirty="0" smtClean="0"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it-IT" sz="2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CARATTERISTICHE</a:t>
            </a:r>
          </a:p>
          <a:p>
            <a:pPr algn="ctr"/>
            <a:endParaRPr lang="it-IT" sz="2400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  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Il reddito prodotto sia esso reddito d’impresa ovvero di lavoro autonomo è calcolato sempre sulla base del criterio di cassa e mai di competenza economica</a:t>
            </a:r>
          </a:p>
          <a:p>
            <a:pPr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I contributi previdenziali si versano interamente e normalmente e si deducono direttamente dal reddito d’impresa e/o di lavoro autonomo</a:t>
            </a:r>
          </a:p>
          <a:p>
            <a:pPr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 Al reddito si applica un’imposta sostitutiva dell’Irpef, addizionali, IRAP ed IVA nella misura ridotta del 5%</a:t>
            </a:r>
            <a:endParaRPr lang="it-IT" sz="2000" b="1" dirty="0" smtClean="0">
              <a:solidFill>
                <a:srgbClr val="FFFF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I ricavi ed i compensi non sono soggetti a ritenuta d’acconto mentre la ritenuta stessa si applica in sede di corresponsione di compensi a professionisti e/o agenti di commercio</a:t>
            </a: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REGIME  DEI MINIMI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259632" y="1997839"/>
            <a:ext cx="6552728" cy="4216539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/>
            <a:endParaRPr lang="it-IT" sz="2000" b="1" dirty="0" smtClean="0"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it-IT" sz="2400" b="1" dirty="0" smtClean="0">
                <a:ln>
                  <a:solidFill>
                    <a:schemeClr val="tx1"/>
                  </a:solidFill>
                </a:ln>
                <a:solidFill>
                  <a:srgbClr val="FF0066"/>
                </a:solidFill>
                <a:latin typeface="Book Antiqua" pitchFamily="18" charset="0"/>
                <a:cs typeface="Times New Roman" pitchFamily="18" charset="0"/>
              </a:rPr>
              <a:t>ESENZIONI</a:t>
            </a:r>
          </a:p>
          <a:p>
            <a:pPr algn="ctr"/>
            <a:endParaRPr lang="it-IT" sz="2400" b="1" dirty="0" smtClean="0">
              <a:ln>
                <a:solidFill>
                  <a:schemeClr val="tx1"/>
                </a:solidFill>
              </a:ln>
              <a:solidFill>
                <a:srgbClr val="FF0066"/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I soggetti minimi sono esonerati :</a:t>
            </a:r>
          </a:p>
          <a:p>
            <a:pP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dall’applicazione dell’IVA sulle fatture emesse;</a:t>
            </a:r>
          </a:p>
          <a:p>
            <a:pP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 dalla presentazione della dichiarazione IVA e dalla tenuta delle scritture contabili dovendo soltanto numerare progressivamente e conservare i documenti emessi e/o ricevuti; </a:t>
            </a:r>
          </a:p>
          <a:p>
            <a:pPr>
              <a:buFont typeface="Wingdings" pitchFamily="2" charset="2"/>
              <a:buChar char="q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  <a:cs typeface="Times New Roman" pitchFamily="18" charset="0"/>
              </a:rPr>
              <a:t>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dalla presentazione degli studi di settore, della comunicazione del c.d. </a:t>
            </a:r>
            <a:r>
              <a:rPr lang="it-IT" sz="2000" b="1" dirty="0" err="1" smtClean="0">
                <a:latin typeface="Book Antiqua" pitchFamily="18" charset="0"/>
                <a:cs typeface="Times New Roman" pitchFamily="18" charset="0"/>
              </a:rPr>
              <a:t>spesometro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 e delle comunicazioni </a:t>
            </a:r>
            <a:r>
              <a:rPr lang="it-IT" sz="2000" b="1" dirty="0" err="1" smtClean="0">
                <a:latin typeface="Book Antiqua" pitchFamily="18" charset="0"/>
                <a:cs typeface="Times New Roman" pitchFamily="18" charset="0"/>
              </a:rPr>
              <a:t>black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 </a:t>
            </a:r>
            <a:r>
              <a:rPr lang="it-IT" sz="2000" b="1" dirty="0" err="1" smtClean="0">
                <a:latin typeface="Book Antiqua" pitchFamily="18" charset="0"/>
                <a:cs typeface="Times New Roman" pitchFamily="18" charset="0"/>
              </a:rPr>
              <a:t>list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.</a:t>
            </a:r>
          </a:p>
          <a:p>
            <a:endParaRPr lang="it-IT" sz="2000" b="1" dirty="0" smtClean="0">
              <a:latin typeface="Book Antiqu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REGIME  DEI MINIMI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3568" y="184482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000" b="1" dirty="0" smtClean="0">
              <a:solidFill>
                <a:schemeClr val="tx2">
                  <a:lumMod val="60000"/>
                  <a:lumOff val="40000"/>
                </a:schemeClr>
              </a:solidFill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CONDIZIONI / I</a:t>
            </a:r>
          </a:p>
          <a:p>
            <a:pPr algn="ctr"/>
            <a:endParaRPr lang="it-IT" sz="2000" b="1" u="sng" dirty="0" smtClean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Possono aderire al regime le persone fisiche esercenti attività d'impresa o arte o professione che: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nell'anno solare precedente abbiano conseguito ricavi o compensi, ragguagliati ad anno, non superiori ad € 30.000;</a:t>
            </a:r>
            <a:endParaRPr lang="it-IT" sz="2000" b="1" dirty="0" smtClean="0">
              <a:solidFill>
                <a:srgbClr val="FF0066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nell'anno solare precedente non abbiano effettuato cessioni all’esportazione;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nell'anno solare precedente non abbiano sostenuto spese per lavoro dipendente o di collaborazione;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non abbiano effettuato nel triennio solare precedente acquisti di beni strumentali, anche mediante leasing, per un ammontare complessivo superiore ad € 15.000;</a:t>
            </a: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611560" y="620688"/>
            <a:ext cx="5904656" cy="2880320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="1" u="sng" dirty="0" smtClean="0">
                <a:ln>
                  <a:solidFill>
                    <a:srgbClr val="C00000"/>
                  </a:solidFill>
                </a:ln>
                <a:solidFill>
                  <a:schemeClr val="tx2"/>
                </a:solidFill>
              </a:rPr>
              <a:t>CREARE IMPRESA AL FEMMINILE</a:t>
            </a:r>
          </a:p>
          <a:p>
            <a:pPr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chemeClr val="tx2"/>
                </a:solidFill>
              </a:rPr>
              <a:t>Fare impresa per una donna significa, innanzitutto, sviluppare un percorso professionale in grado di esprimere creatività, competenze e vocazione. </a:t>
            </a:r>
            <a:endParaRPr lang="it-IT" sz="2000" b="1" u="sng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it-IT" sz="1200" b="1" dirty="0">
              <a:latin typeface="+mn-lt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537" t="7245" r="10121" b="16354"/>
          <a:stretch/>
        </p:blipFill>
        <p:spPr>
          <a:xfrm>
            <a:off x="6099270" y="1047337"/>
            <a:ext cx="3044730" cy="165604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4571678" y="588982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UNIONCAMERE 2014</a:t>
            </a:r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6572" b="27228"/>
          <a:stretch/>
        </p:blipFill>
        <p:spPr>
          <a:xfrm>
            <a:off x="179512" y="4293096"/>
            <a:ext cx="3199564" cy="23762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284984"/>
            <a:ext cx="4895512" cy="29812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accent6">
                    <a:lumMod val="50000"/>
                  </a:schemeClr>
                </a:solidFill>
              </a:rPr>
              <a:t>REGIME  DEI MINIMI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83568" y="2510894"/>
            <a:ext cx="78488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CONDIZIONI /  II</a:t>
            </a:r>
          </a:p>
          <a:p>
            <a:pPr algn="ctr"/>
            <a:endParaRPr lang="it-IT" sz="2000" b="1" u="sng" dirty="0" smtClean="0">
              <a:solidFill>
                <a:srgbClr val="FF0000"/>
              </a:solidFill>
              <a:latin typeface="Book Antiqu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  <a:latin typeface="Book Antiqua" pitchFamily="18" charset="0"/>
                <a:cs typeface="Times New Roman" pitchFamily="18" charset="0"/>
              </a:rPr>
              <a:t>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non abbiano esercitato, nei tre anni precedenti l’inizio dell’attività, </a:t>
            </a:r>
            <a:r>
              <a:rPr lang="it-IT" sz="2000" b="1" dirty="0" err="1" smtClean="0">
                <a:latin typeface="Book Antiqua" pitchFamily="18" charset="0"/>
                <a:cs typeface="Times New Roman" pitchFamily="18" charset="0"/>
              </a:rPr>
              <a:t>attività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 artistica, di lavoro autonomo ovvero d’impresa anche in forma associata o familiare;</a:t>
            </a:r>
          </a:p>
          <a:p>
            <a:pPr>
              <a:buFont typeface="Wingdings" pitchFamily="2" charset="2"/>
              <a:buChar char="v"/>
            </a:pPr>
            <a:r>
              <a:rPr lang="it-IT" sz="2000" b="1" dirty="0" smtClean="0">
                <a:solidFill>
                  <a:srgbClr val="FF0066"/>
                </a:solidFill>
                <a:latin typeface="Book Antiqua" pitchFamily="18" charset="0"/>
                <a:cs typeface="Times New Roman" pitchFamily="18" charset="0"/>
              </a:rPr>
              <a:t>   </a:t>
            </a:r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non esercitino un’attività che costituisca mera prosecuzione di altra attività precedentemente svolta.</a:t>
            </a: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solidFill>
            <a:srgbClr val="FFC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SCELTA DEL REGIME AGEVOLATO</a:t>
            </a: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55576" y="2636912"/>
            <a:ext cx="8136904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La vecchia normativa si mostra nettamente più favorevole rispetto a quella introdotta dalla legge di stabilità 2015.</a:t>
            </a:r>
          </a:p>
          <a:p>
            <a:pPr algn="ctr"/>
            <a:r>
              <a:rPr lang="it-IT" sz="2800" b="1" u="sng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Il nuovo regime forfettario, entrato in vigore dal 2015, è di tutta evidenza meno conveniente rispetto al reintrodotto regime dei minimi </a:t>
            </a: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it-IT" sz="1200" b="1" dirty="0"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3528" y="1700808"/>
            <a:ext cx="8352928" cy="5078313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endParaRPr lang="it-IT" sz="2000" b="1" dirty="0" smtClean="0"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CRITICITA’ DEL REGIME FORFETTARIO </a:t>
            </a:r>
          </a:p>
          <a:p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1) l’aliquota dell’imposta sostituiva triplica dal 5% al 15%;</a:t>
            </a:r>
          </a:p>
          <a:p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2) il nuovo regime forfettario non tiene in alcun conto i costi effettivamente sostenuti dal contribuente per cui appare conveniente soltanto per quei soggetti che sostengono costi non in misura rilevante;</a:t>
            </a:r>
          </a:p>
          <a:p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3) il regime dei minimi è molto conveniente per coloro che, possedendo altri ingenti redditi di lavoro dipendente o assimilato, possono evitare di assoggettare il reddito d’impresa, arte o professione all’aliquota marginale dell’Irpef e delle addizionali (che in taluni casi supera il 45%) applicando invece al reddito stesso l’imposta sostitutiva del 5% a differenza del nuovo regime forfettario in cui la eventuale presenza di ingenti redditi di lavoro dipendente o assimilato non consente l’accesso al regime. </a:t>
            </a:r>
          </a:p>
          <a:p>
            <a:endParaRPr lang="it-IT" sz="2000" b="1" dirty="0" smtClean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908720"/>
            <a:ext cx="6840760" cy="523220"/>
          </a:xfrm>
          <a:prstGeom prst="rect">
            <a:avLst/>
          </a:prstGeom>
          <a:solidFill>
            <a:srgbClr val="FFC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SCELTA DEL REGIME AGEVOLATO</a:t>
            </a: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it-IT" sz="1200" b="1" dirty="0">
              <a:latin typeface="+mn-lt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323528" y="1844824"/>
            <a:ext cx="5616624" cy="4832092"/>
          </a:xfrm>
          <a:prstGeom prst="rect">
            <a:avLst/>
          </a:prstGeom>
          <a:solidFill>
            <a:srgbClr val="FFCCFF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it-IT" sz="2000" b="1" dirty="0" smtClean="0">
              <a:latin typeface="Book Antiqua" pitchFamily="18" charset="0"/>
              <a:cs typeface="Times New Roman" pitchFamily="18" charset="0"/>
            </a:endParaRPr>
          </a:p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Book Antiqua" pitchFamily="18" charset="0"/>
                <a:cs typeface="Times New Roman" pitchFamily="18" charset="0"/>
              </a:rPr>
              <a:t>CRITICITA’ DEL REGIME FORFETTARIO</a:t>
            </a:r>
          </a:p>
          <a:p>
            <a:endParaRPr lang="it-IT" sz="2000" b="1" dirty="0" smtClean="0">
              <a:latin typeface="Book Antiqua" pitchFamily="18" charset="0"/>
              <a:cs typeface="Times New Roman" pitchFamily="18" charset="0"/>
            </a:endParaRPr>
          </a:p>
          <a:p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In conclusione nella maggioranza dei casi appare conveniente garantirsi per almeno cinque anni l’applicazione delle “vecchie regole”: </a:t>
            </a:r>
          </a:p>
          <a:p>
            <a:r>
              <a:rPr lang="it-IT" sz="2000" b="1" dirty="0" smtClean="0">
                <a:latin typeface="Book Antiqua" pitchFamily="18" charset="0"/>
                <a:cs typeface="Times New Roman" pitchFamily="18" charset="0"/>
              </a:rPr>
              <a:t>si pensi che, se un/una ventenne aprisse la partita iva entro il 31 dicembre 2015, nella persistenza dei presupposti dimensionali di incassi (€ 30.000) ed investimenti nel triennio (€ 15.000), lo/a stesso/a potrebbe restare MINIMO/A per 15 anni sino a quando non compirà 35 anni.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solidFill>
            <a:srgbClr val="FFCC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FF0000"/>
                </a:solidFill>
              </a:rPr>
              <a:t>SCELTA DEL REGIME AGEVOLATO</a:t>
            </a:r>
          </a:p>
        </p:txBody>
      </p:sp>
      <p:pic>
        <p:nvPicPr>
          <p:cNvPr id="3076" name="Picture 4" descr="http://www.forexinfo.it/IMG/arton25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636912"/>
            <a:ext cx="2922168" cy="2935213"/>
          </a:xfrm>
          <a:prstGeom prst="roundRect">
            <a:avLst>
              <a:gd name="adj" fmla="val 1765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-36512" y="33265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3399"/>
                </a:solidFill>
              </a:rPr>
              <a:t>“</a:t>
            </a:r>
            <a:r>
              <a:rPr lang="it-IT" sz="2400" b="1" i="1" dirty="0" smtClean="0">
                <a:solidFill>
                  <a:srgbClr val="FF3399"/>
                </a:solidFill>
              </a:rPr>
              <a:t>LA VIE</a:t>
            </a:r>
            <a:r>
              <a:rPr lang="it-IT" sz="2400" b="1" i="1" dirty="0">
                <a:solidFill>
                  <a:srgbClr val="FF3399"/>
                </a:solidFill>
              </a:rPr>
              <a:t> </a:t>
            </a:r>
            <a:r>
              <a:rPr lang="it-IT" sz="2400" b="1" i="1" dirty="0" smtClean="0">
                <a:solidFill>
                  <a:srgbClr val="FF3399"/>
                </a:solidFill>
              </a:rPr>
              <a:t>EN</a:t>
            </a:r>
            <a:r>
              <a:rPr lang="it-IT" sz="2400" b="1" i="1" dirty="0">
                <a:solidFill>
                  <a:srgbClr val="FF3399"/>
                </a:solidFill>
              </a:rPr>
              <a:t> </a:t>
            </a:r>
            <a:r>
              <a:rPr lang="it-IT" sz="2400" b="1" i="1" dirty="0" smtClean="0">
                <a:solidFill>
                  <a:srgbClr val="FF3399"/>
                </a:solidFill>
              </a:rPr>
              <a:t>ROSE”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8736" y="242088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 i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Grazie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204864"/>
            <a:ext cx="684076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2400" b="1">
                <a:solidFill>
                  <a:srgbClr val="FF3399"/>
                </a:solidFill>
              </a:defRPr>
            </a:lvl1pPr>
          </a:lstStyle>
          <a:p>
            <a:r>
              <a:rPr lang="it-IT" sz="2800" i="1" dirty="0">
                <a:solidFill>
                  <a:schemeClr val="accent6">
                    <a:lumMod val="50000"/>
                  </a:schemeClr>
                </a:solidFill>
              </a:rPr>
              <a:t>“ La donna che può inventare il suo proprio </a:t>
            </a:r>
            <a:r>
              <a:rPr lang="it-IT" sz="2800" i="1" dirty="0" smtClean="0">
                <a:solidFill>
                  <a:schemeClr val="accent6">
                    <a:lumMod val="50000"/>
                  </a:schemeClr>
                </a:solidFill>
              </a:rPr>
              <a:t>lavoro è </a:t>
            </a:r>
            <a:r>
              <a:rPr lang="it-IT" sz="2800" i="1" dirty="0">
                <a:solidFill>
                  <a:schemeClr val="accent6">
                    <a:lumMod val="50000"/>
                  </a:schemeClr>
                </a:solidFill>
              </a:rPr>
              <a:t>la donna </a:t>
            </a:r>
            <a:r>
              <a:rPr lang="it-IT" sz="2800" i="1" dirty="0" smtClean="0">
                <a:solidFill>
                  <a:schemeClr val="accent6">
                    <a:lumMod val="50000"/>
                  </a:schemeClr>
                </a:solidFill>
              </a:rPr>
              <a:t>che </a:t>
            </a:r>
            <a:r>
              <a:rPr lang="it-IT" sz="2800" i="1" dirty="0">
                <a:solidFill>
                  <a:schemeClr val="accent6">
                    <a:lumMod val="50000"/>
                  </a:schemeClr>
                </a:solidFill>
              </a:rPr>
              <a:t>otterrà fama e fortuna</a:t>
            </a:r>
            <a:r>
              <a:rPr lang="it-IT" sz="2800" i="1" dirty="0" smtClean="0">
                <a:solidFill>
                  <a:schemeClr val="accent6">
                    <a:lumMod val="50000"/>
                  </a:schemeClr>
                </a:solidFill>
              </a:rPr>
              <a:t>”</a:t>
            </a:r>
          </a:p>
          <a:p>
            <a:pPr algn="r"/>
            <a:endParaRPr lang="it-IT" sz="2800" i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it-IT" sz="2000" i="1" dirty="0" smtClean="0">
                <a:solidFill>
                  <a:schemeClr val="accent6">
                    <a:lumMod val="50000"/>
                  </a:schemeClr>
                </a:solidFill>
              </a:rPr>
              <a:t>Amelia </a:t>
            </a:r>
            <a:r>
              <a:rPr lang="it-IT" sz="2000" i="1" dirty="0" err="1" smtClean="0">
                <a:solidFill>
                  <a:schemeClr val="accent6">
                    <a:lumMod val="50000"/>
                  </a:schemeClr>
                </a:solidFill>
              </a:rPr>
              <a:t>Earhart</a:t>
            </a:r>
            <a:endParaRPr lang="it-IT" sz="2000" i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3528" y="188640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</p:spTree>
    <p:extLst>
      <p:ext uri="{BB962C8B-B14F-4D97-AF65-F5344CB8AC3E}">
        <p14:creationId xmlns:p14="http://schemas.microsoft.com/office/powerpoint/2010/main" xmlns="" val="45545188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539552" y="1539671"/>
            <a:ext cx="6011973" cy="410445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="1" u="sng" dirty="0" smtClean="0">
                <a:ln>
                  <a:solidFill>
                    <a:srgbClr val="C00000"/>
                  </a:solidFill>
                </a:ln>
                <a:solidFill>
                  <a:schemeClr val="tx2"/>
                </a:solidFill>
              </a:rPr>
              <a:t>CREARE IMPRESA AL FEMMINILE</a:t>
            </a:r>
          </a:p>
          <a:p>
            <a:pPr algn="ctr" eaLnBrk="1" hangingPunct="1">
              <a:spcBef>
                <a:spcPct val="50000"/>
              </a:spcBef>
            </a:pPr>
            <a:endParaRPr lang="it-IT" sz="2000" b="1" dirty="0" smtClean="0">
              <a:solidFill>
                <a:schemeClr val="tx2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sz="2000" b="1" dirty="0" smtClean="0">
                <a:solidFill>
                  <a:schemeClr val="tx2"/>
                </a:solidFill>
              </a:rPr>
              <a:t>Ruolo importante nella creazione di impresa lo assume sia la finanza agevolata sia i sistemi fiscali agevolati</a:t>
            </a:r>
          </a:p>
          <a:p>
            <a:pPr algn="ctr" eaLnBrk="1" hangingPunct="1">
              <a:spcBef>
                <a:spcPct val="50000"/>
              </a:spcBef>
            </a:pPr>
            <a:endParaRPr lang="it-IT" sz="2000" b="1" dirty="0" smtClean="0">
              <a:solidFill>
                <a:schemeClr val="tx2"/>
              </a:solidFill>
            </a:endParaRPr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it-IT" sz="1200" b="1" dirty="0">
              <a:latin typeface="+mn-lt"/>
            </a:endParaRPr>
          </a:p>
        </p:txBody>
      </p:sp>
      <p:pic>
        <p:nvPicPr>
          <p:cNvPr id="1026" name="Picture 2" descr="http://ilquotidianoinclasse.corriere.it/wp-content/uploads/2014/04/fd456406745d816a45cae554c788e7547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5710" y="586447"/>
            <a:ext cx="2803605" cy="2803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770539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971600" y="1628800"/>
            <a:ext cx="7056784" cy="4464496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200" b="1" dirty="0" smtClean="0"/>
              <a:t>Nel nostro sistema tributario il regime fiscale c.d. “ordinario” ha sempre avuto forme alternative e semplificate per la determinazione delle imposte dovute caratterizzate da: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FF0000"/>
                </a:solidFill>
              </a:rPr>
              <a:t> </a:t>
            </a:r>
            <a:r>
              <a:rPr lang="it-IT" sz="2200" b="1" dirty="0" smtClean="0"/>
              <a:t>semplificazione degli adempimenti </a:t>
            </a:r>
          </a:p>
          <a:p>
            <a:pPr eaLnBrk="1" hangingPunct="1">
              <a:spcBef>
                <a:spcPts val="0"/>
              </a:spcBef>
              <a:buFont typeface="Wingdings" pitchFamily="2" charset="2"/>
              <a:buChar char="§"/>
            </a:pPr>
            <a:r>
              <a:rPr lang="it-IT" sz="2200" b="1" dirty="0" smtClean="0">
                <a:solidFill>
                  <a:srgbClr val="FF0000"/>
                </a:solidFill>
              </a:rPr>
              <a:t>  </a:t>
            </a:r>
            <a:r>
              <a:rPr lang="it-IT" sz="2200" b="1" dirty="0" smtClean="0"/>
              <a:t>riduzione del quantum dovuto. </a:t>
            </a:r>
          </a:p>
          <a:p>
            <a:pPr algn="ctr" eaLnBrk="1" hangingPunct="1">
              <a:spcBef>
                <a:spcPct val="50000"/>
              </a:spcBef>
            </a:pPr>
            <a:endParaRPr lang="it-IT" sz="24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5</a:t>
            </a:fld>
            <a:endParaRPr lang="it-IT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59610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761988" y="1844824"/>
            <a:ext cx="7416824" cy="2880320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200" b="1" dirty="0" smtClean="0">
                <a:solidFill>
                  <a:srgbClr val="FF0000"/>
                </a:solidFill>
                <a:latin typeface="Book Antiqua" pitchFamily="18" charset="0"/>
                <a:ea typeface="SimSun-ExtB" pitchFamily="49" charset="-122"/>
              </a:rPr>
              <a:t>La legge di stabilità 2015 (Legge n. 190/2014) </a:t>
            </a:r>
            <a:r>
              <a:rPr lang="it-IT" sz="2200" b="1" dirty="0" smtClean="0">
                <a:latin typeface="Book Antiqua" pitchFamily="18" charset="0"/>
                <a:ea typeface="SimSun-ExtB" pitchFamily="49" charset="-122"/>
              </a:rPr>
              <a:t>ha introdotto un nuovo regime forfettario con aliquota al 15% riservato ai professionisti ed alle imprese in forma individuale (non potendo accedervi le società di persone, le società di capitale e gli enti non commerciali</a:t>
            </a:r>
            <a:r>
              <a:rPr lang="it-IT" sz="2200" b="1" dirty="0" smtClean="0">
                <a:latin typeface="Arial Rounded MT Bold" pitchFamily="34" charset="0"/>
                <a:ea typeface="SimSun-ExtB" pitchFamily="49" charset="-122"/>
              </a:rPr>
              <a:t>)</a:t>
            </a:r>
            <a:endParaRPr lang="it-IT" sz="2200" b="1" dirty="0">
              <a:latin typeface="Arial Rounded MT Bold" pitchFamily="34" charset="0"/>
              <a:ea typeface="SimSun-ExtB" pitchFamily="49" charset="-122"/>
            </a:endParaRPr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it-IT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0" y="3168352"/>
            <a:ext cx="9144000" cy="3861048"/>
          </a:xfrm>
          <a:prstGeom prst="rect">
            <a:avLst/>
          </a:prstGeom>
          <a:noFill/>
          <a:ln w="12700"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000" b="1" dirty="0" smtClean="0">
                <a:latin typeface="Book Antiqua" pitchFamily="18" charset="0"/>
              </a:rPr>
              <a:t>A seguito della definitiva approvazione del </a:t>
            </a:r>
            <a:r>
              <a:rPr lang="it-IT" sz="2000" b="1" dirty="0" smtClean="0">
                <a:solidFill>
                  <a:srgbClr val="FF0000"/>
                </a:solidFill>
                <a:latin typeface="Book Antiqua" pitchFamily="18" charset="0"/>
              </a:rPr>
              <a:t>D.L. n. 192/2014</a:t>
            </a:r>
            <a:r>
              <a:rPr lang="it-IT" sz="2000" b="1" dirty="0" smtClean="0">
                <a:latin typeface="Book Antiqua" pitchFamily="18" charset="0"/>
              </a:rPr>
              <a:t> (c.d. decreto </a:t>
            </a:r>
            <a:r>
              <a:rPr lang="it-IT" sz="2000" b="1" dirty="0" err="1" smtClean="0">
                <a:latin typeface="Book Antiqua" pitchFamily="18" charset="0"/>
              </a:rPr>
              <a:t>Milleproroghe</a:t>
            </a:r>
            <a:r>
              <a:rPr lang="it-IT" sz="2000" b="1" dirty="0" smtClean="0">
                <a:latin typeface="Book Antiqua" pitchFamily="18" charset="0"/>
              </a:rPr>
              <a:t>) da appena qualche giorno oggetto di pubblicazione in Gazzetta Ufficiale, è stata prorogata di un anno l'abrogazione del regime dei minimi.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2000" b="1" dirty="0" smtClean="0">
                <a:latin typeface="Book Antiqua" pitchFamily="18" charset="0"/>
              </a:rPr>
              <a:t>Il regime dei minimi continuerà a sussistere per tutto il 2015 costituendo così, tra i regimi fiscali agevolati, un'alternativa al regime forfettario introdotto a far data dall’1 gennaio 2015. </a:t>
            </a:r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it-IT" sz="1200" b="1" dirty="0">
              <a:latin typeface="+mn-lt"/>
            </a:endParaRPr>
          </a:p>
        </p:txBody>
      </p:sp>
      <p:pic>
        <p:nvPicPr>
          <p:cNvPr id="35842" name="Picture 2" descr="http://www.gazzettaufficiale.it/resources/img/imgslider/items_storia_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836712"/>
            <a:ext cx="3888432" cy="2388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2" name="Text Box 1027"/>
          <p:cNvSpPr txBox="1">
            <a:spLocks noChangeArrowheads="1"/>
          </p:cNvSpPr>
          <p:nvPr/>
        </p:nvSpPr>
        <p:spPr bwMode="auto">
          <a:xfrm>
            <a:off x="179512" y="1844824"/>
            <a:ext cx="8748464" cy="3744416"/>
          </a:xfrm>
          <a:prstGeom prst="rect">
            <a:avLst/>
          </a:prstGeom>
          <a:gradFill flip="none" rotWithShape="1">
            <a:gsLst>
              <a:gs pos="0">
                <a:srgbClr val="FFCCFF">
                  <a:shade val="30000"/>
                  <a:satMod val="115000"/>
                </a:srgbClr>
              </a:gs>
              <a:gs pos="50000">
                <a:srgbClr val="FFCCFF">
                  <a:shade val="67500"/>
                  <a:satMod val="115000"/>
                </a:srgbClr>
              </a:gs>
              <a:gs pos="100000">
                <a:srgbClr val="FFCCFF">
                  <a:shade val="100000"/>
                  <a:satMod val="115000"/>
                </a:srgbClr>
              </a:gs>
            </a:gsLst>
            <a:lin ang="16200000" scaled="1"/>
            <a:tileRect/>
          </a:gradFill>
          <a:ln w="12700"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 b="1" dirty="0" smtClean="0">
                <a:latin typeface="Book Antiqua" pitchFamily="18" charset="0"/>
              </a:rPr>
              <a:t>Per l’intero 2015, salvo proroghe, coesisteranno due regimi fiscali agevolati opzionabili a determinate condizioni:</a:t>
            </a:r>
          </a:p>
          <a:p>
            <a:pPr algn="ctr" eaLnBrk="1" hangingPunct="1">
              <a:spcBef>
                <a:spcPct val="50000"/>
              </a:spcBef>
            </a:pPr>
            <a:endParaRPr lang="it-IT" sz="2000" b="1" dirty="0" smtClean="0">
              <a:latin typeface="Book Antiqua" pitchFamily="18" charset="0"/>
            </a:endParaRPr>
          </a:p>
          <a:p>
            <a:pPr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it-IT" sz="2000" b="1" dirty="0" smtClean="0">
                <a:latin typeface="Book Antiqua" pitchFamily="18" charset="0"/>
              </a:rPr>
              <a:t>il regime forfettario (nuovo)</a:t>
            </a:r>
          </a:p>
          <a:p>
            <a:pPr marL="265113" indent="-265113" eaLnBrk="1" hangingPunct="1">
              <a:spcBef>
                <a:spcPct val="50000"/>
              </a:spcBef>
              <a:buFont typeface="Wingdings" pitchFamily="2" charset="2"/>
              <a:buChar char="Ø"/>
            </a:pPr>
            <a:r>
              <a:rPr lang="it-IT" sz="2000" b="1" dirty="0" smtClean="0">
                <a:solidFill>
                  <a:srgbClr val="FFFF00"/>
                </a:solidFill>
                <a:latin typeface="Book Antiqua" pitchFamily="18" charset="0"/>
              </a:rPr>
              <a:t> </a:t>
            </a:r>
            <a:r>
              <a:rPr lang="it-IT" sz="2000" b="1" dirty="0" smtClean="0">
                <a:latin typeface="Book Antiqua" pitchFamily="18" charset="0"/>
              </a:rPr>
              <a:t>il regime fiscale di vantaggio per l’imprenditoria giovanile e lavoratori in mobilità o, più semplicemente, regime dei minimi (prorogato)</a:t>
            </a:r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8</a:t>
            </a:fld>
            <a:endParaRPr lang="it-IT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323528" y="94511"/>
            <a:ext cx="8496300" cy="491936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wrap="square" lIns="106180" tIns="53089" rIns="106180" bIns="53089">
            <a:spAutoFit/>
          </a:bodyPr>
          <a:lstStyle/>
          <a:p>
            <a:pPr algn="ctr" defTabSz="1062038">
              <a:lnSpc>
                <a:spcPts val="3000"/>
              </a:lnSpc>
            </a:pPr>
            <a:r>
              <a:rPr lang="it-IT" sz="2000" b="1" dirty="0" smtClean="0"/>
              <a:t>I REGIMI FISCALI AGEVOLATI</a:t>
            </a:r>
            <a:endParaRPr lang="it-IT" sz="2000" b="1" dirty="0"/>
          </a:p>
        </p:txBody>
      </p:sp>
      <p:sp>
        <p:nvSpPr>
          <p:cNvPr id="13" name="Segnaposto numero diapositiva 6"/>
          <p:cNvSpPr txBox="1">
            <a:spLocks noGrp="1"/>
          </p:cNvSpPr>
          <p:nvPr/>
        </p:nvSpPr>
        <p:spPr>
          <a:xfrm>
            <a:off x="4284663" y="6597352"/>
            <a:ext cx="371475" cy="2413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90463ED0-B403-409C-A7D7-B659510B9644}" type="slidenum">
              <a:rPr lang="it-IT" sz="1200" b="1">
                <a:latin typeface="+mn-lt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9</a:t>
            </a:fld>
            <a:endParaRPr lang="it-IT" sz="1200" b="1" dirty="0"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115616" y="1124744"/>
            <a:ext cx="6840760" cy="523220"/>
          </a:xfrm>
          <a:prstGeom prst="rect">
            <a:avLst/>
          </a:prstGeom>
          <a:noFill/>
          <a:ln>
            <a:solidFill>
              <a:srgbClr val="FFCC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NUOVO  REGIME  FORFETTARIO</a:t>
            </a:r>
          </a:p>
        </p:txBody>
      </p:sp>
      <p:graphicFrame>
        <p:nvGraphicFramePr>
          <p:cNvPr id="6" name="Tabella 5"/>
          <p:cNvGraphicFramePr>
            <a:graphicFrameLocks noGrp="1"/>
          </p:cNvGraphicFramePr>
          <p:nvPr/>
        </p:nvGraphicFramePr>
        <p:xfrm>
          <a:off x="323528" y="1844824"/>
          <a:ext cx="8352928" cy="4680521"/>
        </p:xfrm>
        <a:graphic>
          <a:graphicData uri="http://schemas.openxmlformats.org/drawingml/2006/table">
            <a:tbl>
              <a:tblPr/>
              <a:tblGrid>
                <a:gridCol w="639581"/>
                <a:gridCol w="7713347"/>
              </a:tblGrid>
              <a:tr h="512040"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it-IT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CONDIZIONI </a:t>
                      </a:r>
                      <a:r>
                        <a:rPr lang="it-IT" sz="1800" b="1" dirty="0" err="1">
                          <a:latin typeface="Times New Roman"/>
                          <a:ea typeface="Times New Roman"/>
                          <a:cs typeface="Times New Roman"/>
                        </a:rPr>
                        <a:t>DI</a:t>
                      </a: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 ACCESSO E PERMANENZA AL REGIME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455147">
                <a:tc gridSpan="2"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endParaRPr lang="it-IT" sz="18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OCCORRE NELL'ANNO PRECEDENTE: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1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</a:tr>
              <a:tr h="905021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avere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conseguito </a:t>
                      </a: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ricavi o </a:t>
                      </a:r>
                      <a:r>
                        <a:rPr lang="it-IT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compensi</a:t>
                      </a:r>
                      <a:r>
                        <a:rPr lang="it-IT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r>
                        <a:rPr lang="it-IT" sz="18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ragguagliati ad anno,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 non superiori a determinate soglie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(da € 15.000 ad € 40.000) che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variano a seconda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dell’attività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esercitata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800" b="1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it-IT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aver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sostenuto </a:t>
                      </a: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spese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 per l'acquisizione di </a:t>
                      </a: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lavoro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dipendente o assimilato non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superiori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ad €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5.000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lordi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aver utilizzato </a:t>
                      </a:r>
                      <a:r>
                        <a:rPr lang="it-IT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beni mobili strumentali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il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cui</a:t>
                      </a:r>
                      <a:r>
                        <a:rPr lang="it-IT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costo</a:t>
                      </a:r>
                      <a:r>
                        <a:rPr lang="it-IT" sz="18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complessivo, al lordo degli ammortamenti, 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al 31 dicembre non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sia superiore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ad € 20.000 (non rilevano gli immobili ed i beni inferiori</a:t>
                      </a:r>
                      <a:r>
                        <a:rPr lang="it-IT" sz="18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€ 516,82)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non possedere partecipazioni in società di persone (snc o </a:t>
                      </a:r>
                      <a:r>
                        <a:rPr lang="it-IT" sz="1800" dirty="0" err="1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sas</a:t>
                      </a:r>
                      <a:r>
                        <a:rPr lang="it-IT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) ovvero in srl trasparenti</a:t>
                      </a:r>
                      <a:endParaRPr lang="it-IT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6480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aver esercitato attività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d'impresa, arte o professione </a:t>
                      </a:r>
                      <a:r>
                        <a:rPr lang="it-IT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prevalente</a:t>
                      </a:r>
                      <a:r>
                        <a:rPr lang="it-IT" sz="1800" b="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rispetto </a:t>
                      </a:r>
                      <a:r>
                        <a:rPr lang="it-IT" sz="18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a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quella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eventualmente esercitata </a:t>
                      </a:r>
                      <a:r>
                        <a:rPr lang="it-IT" sz="1800" dirty="0">
                          <a:latin typeface="Times New Roman"/>
                          <a:ea typeface="Times New Roman"/>
                          <a:cs typeface="Times New Roman"/>
                        </a:rPr>
                        <a:t>come lavoro dipendente e </a:t>
                      </a:r>
                      <a:r>
                        <a:rPr lang="it-IT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assimilato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it-IT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50424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9168</TotalTime>
  <Words>1572</Words>
  <Application>Microsoft Office PowerPoint</Application>
  <PresentationFormat>Presentazione su schermo (4:3)</PresentationFormat>
  <Paragraphs>238</Paragraphs>
  <Slides>24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25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TITOLO PRESENTAZIONE ARIAL BIANCO 40PT</dc:title>
  <dc:creator>Marilena Antonini</dc:creator>
  <cp:lastModifiedBy>utente</cp:lastModifiedBy>
  <cp:revision>1597</cp:revision>
  <dcterms:created xsi:type="dcterms:W3CDTF">2013-08-09T13:06:15Z</dcterms:created>
  <dcterms:modified xsi:type="dcterms:W3CDTF">2015-03-05T05:48:11Z</dcterms:modified>
</cp:coreProperties>
</file>