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5"/>
  </p:notesMasterIdLst>
  <p:sldIdLst>
    <p:sldId id="256" r:id="rId2"/>
    <p:sldId id="275"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311" r:id="rId21"/>
    <p:sldId id="312" r:id="rId22"/>
    <p:sldId id="274" r:id="rId23"/>
    <p:sldId id="277" r:id="rId24"/>
    <p:sldId id="278" r:id="rId25"/>
    <p:sldId id="279" r:id="rId26"/>
    <p:sldId id="280" r:id="rId27"/>
    <p:sldId id="281" r:id="rId28"/>
    <p:sldId id="282" r:id="rId29"/>
    <p:sldId id="283" r:id="rId30"/>
    <p:sldId id="284" r:id="rId31"/>
    <p:sldId id="285" r:id="rId32"/>
    <p:sldId id="286" r:id="rId33"/>
    <p:sldId id="335"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3" r:id="rId59"/>
    <p:sldId id="314" r:id="rId60"/>
    <p:sldId id="315" r:id="rId61"/>
    <p:sldId id="316" r:id="rId62"/>
    <p:sldId id="317" r:id="rId63"/>
    <p:sldId id="318" r:id="rId64"/>
    <p:sldId id="319" r:id="rId65"/>
    <p:sldId id="321" r:id="rId66"/>
    <p:sldId id="322" r:id="rId67"/>
    <p:sldId id="323" r:id="rId68"/>
    <p:sldId id="324" r:id="rId69"/>
    <p:sldId id="325" r:id="rId70"/>
    <p:sldId id="327" r:id="rId71"/>
    <p:sldId id="328" r:id="rId72"/>
    <p:sldId id="341" r:id="rId73"/>
    <p:sldId id="342" r:id="rId74"/>
    <p:sldId id="329" r:id="rId75"/>
    <p:sldId id="330" r:id="rId76"/>
    <p:sldId id="331" r:id="rId77"/>
    <p:sldId id="332" r:id="rId78"/>
    <p:sldId id="333" r:id="rId79"/>
    <p:sldId id="334" r:id="rId80"/>
    <p:sldId id="336" r:id="rId81"/>
    <p:sldId id="337" r:id="rId82"/>
    <p:sldId id="339" r:id="rId83"/>
    <p:sldId id="340" r:id="rId8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218"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FF19AA-2618-42E1-A34B-A73676FBCD04}" type="datetimeFigureOut">
              <a:rPr lang="it-IT" smtClean="0"/>
              <a:pPr/>
              <a:t>10/02/2020</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AE8D9E-976E-4F42-82D8-B2CB9C6FD4D3}" type="slidenum">
              <a:rPr lang="it-IT" smtClean="0"/>
              <a:pPr/>
              <a:t>‹N›</a:t>
            </a:fld>
            <a:endParaRPr lang="it-IT"/>
          </a:p>
        </p:txBody>
      </p:sp>
    </p:spTree>
    <p:extLst>
      <p:ext uri="{BB962C8B-B14F-4D97-AF65-F5344CB8AC3E}">
        <p14:creationId xmlns="" xmlns:p14="http://schemas.microsoft.com/office/powerpoint/2010/main" val="631355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C6AE8D9E-976E-4F42-82D8-B2CB9C6FD4D3}" type="slidenum">
              <a:rPr lang="it-IT" smtClean="0"/>
              <a:pPr/>
              <a:t>66</a:t>
            </a:fld>
            <a:endParaRPr lang="it-IT"/>
          </a:p>
        </p:txBody>
      </p:sp>
    </p:spTree>
    <p:extLst>
      <p:ext uri="{BB962C8B-B14F-4D97-AF65-F5344CB8AC3E}">
        <p14:creationId xmlns="" xmlns:p14="http://schemas.microsoft.com/office/powerpoint/2010/main" val="2056894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FBA9022A-CB85-47C7-87AB-48A9384FCA8E}" type="datetimeFigureOut">
              <a:rPr lang="it-IT" smtClean="0"/>
              <a:pPr/>
              <a:t>10/02/2020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8C19015-2800-4495-BAB0-D5B2C1BEDE00}" type="slidenum">
              <a:rPr lang="it-IT" smtClean="0"/>
              <a:pPr/>
              <a:t>‹N›</a:t>
            </a:fld>
            <a:endParaRPr lang="it-IT"/>
          </a:p>
        </p:txBody>
      </p:sp>
    </p:spTree>
    <p:extLst>
      <p:ext uri="{BB962C8B-B14F-4D97-AF65-F5344CB8AC3E}">
        <p14:creationId xmlns="" xmlns:p14="http://schemas.microsoft.com/office/powerpoint/2010/main" val="20612044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BA9022A-CB85-47C7-87AB-48A9384FCA8E}" type="datetimeFigureOut">
              <a:rPr lang="it-IT" smtClean="0"/>
              <a:pPr/>
              <a:t>10/02/2020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8C19015-2800-4495-BAB0-D5B2C1BEDE00}" type="slidenum">
              <a:rPr lang="it-IT" smtClean="0"/>
              <a:pPr/>
              <a:t>‹N›</a:t>
            </a:fld>
            <a:endParaRPr lang="it-IT"/>
          </a:p>
        </p:txBody>
      </p:sp>
    </p:spTree>
    <p:extLst>
      <p:ext uri="{BB962C8B-B14F-4D97-AF65-F5344CB8AC3E}">
        <p14:creationId xmlns="" xmlns:p14="http://schemas.microsoft.com/office/powerpoint/2010/main" val="1352724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BA9022A-CB85-47C7-87AB-48A9384FCA8E}" type="datetimeFigureOut">
              <a:rPr lang="it-IT" smtClean="0"/>
              <a:pPr/>
              <a:t>10/02/2020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8C19015-2800-4495-BAB0-D5B2C1BEDE00}" type="slidenum">
              <a:rPr lang="it-IT" smtClean="0"/>
              <a:pPr/>
              <a:t>‹N›</a:t>
            </a:fld>
            <a:endParaRPr lang="it-IT"/>
          </a:p>
        </p:txBody>
      </p:sp>
    </p:spTree>
    <p:extLst>
      <p:ext uri="{BB962C8B-B14F-4D97-AF65-F5344CB8AC3E}">
        <p14:creationId xmlns="" xmlns:p14="http://schemas.microsoft.com/office/powerpoint/2010/main" val="318050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BA9022A-CB85-47C7-87AB-48A9384FCA8E}" type="datetimeFigureOut">
              <a:rPr lang="it-IT" smtClean="0"/>
              <a:pPr/>
              <a:t>10/02/2020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8C19015-2800-4495-BAB0-D5B2C1BEDE00}" type="slidenum">
              <a:rPr lang="it-IT" smtClean="0"/>
              <a:pPr/>
              <a:t>‹N›</a:t>
            </a:fld>
            <a:endParaRPr lang="it-IT"/>
          </a:p>
        </p:txBody>
      </p:sp>
    </p:spTree>
    <p:extLst>
      <p:ext uri="{BB962C8B-B14F-4D97-AF65-F5344CB8AC3E}">
        <p14:creationId xmlns="" xmlns:p14="http://schemas.microsoft.com/office/powerpoint/2010/main" val="1982269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FBA9022A-CB85-47C7-87AB-48A9384FCA8E}" type="datetimeFigureOut">
              <a:rPr lang="it-IT" smtClean="0"/>
              <a:pPr/>
              <a:t>10/02/2020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8C19015-2800-4495-BAB0-D5B2C1BEDE00}" type="slidenum">
              <a:rPr lang="it-IT" smtClean="0"/>
              <a:pPr/>
              <a:t>‹N›</a:t>
            </a:fld>
            <a:endParaRPr lang="it-IT"/>
          </a:p>
        </p:txBody>
      </p:sp>
    </p:spTree>
    <p:extLst>
      <p:ext uri="{BB962C8B-B14F-4D97-AF65-F5344CB8AC3E}">
        <p14:creationId xmlns="" xmlns:p14="http://schemas.microsoft.com/office/powerpoint/2010/main" val="803047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FBA9022A-CB85-47C7-87AB-48A9384FCA8E}" type="datetimeFigureOut">
              <a:rPr lang="it-IT" smtClean="0"/>
              <a:pPr/>
              <a:t>10/02/2020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8C19015-2800-4495-BAB0-D5B2C1BEDE00}" type="slidenum">
              <a:rPr lang="it-IT" smtClean="0"/>
              <a:pPr/>
              <a:t>‹N›</a:t>
            </a:fld>
            <a:endParaRPr lang="it-IT"/>
          </a:p>
        </p:txBody>
      </p:sp>
    </p:spTree>
    <p:extLst>
      <p:ext uri="{BB962C8B-B14F-4D97-AF65-F5344CB8AC3E}">
        <p14:creationId xmlns="" xmlns:p14="http://schemas.microsoft.com/office/powerpoint/2010/main" val="3765885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FBA9022A-CB85-47C7-87AB-48A9384FCA8E}" type="datetimeFigureOut">
              <a:rPr lang="it-IT" smtClean="0"/>
              <a:pPr/>
              <a:t>10/02/2020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8C19015-2800-4495-BAB0-D5B2C1BEDE00}" type="slidenum">
              <a:rPr lang="it-IT" smtClean="0"/>
              <a:pPr/>
              <a:t>‹N›</a:t>
            </a:fld>
            <a:endParaRPr lang="it-IT"/>
          </a:p>
        </p:txBody>
      </p:sp>
    </p:spTree>
    <p:extLst>
      <p:ext uri="{BB962C8B-B14F-4D97-AF65-F5344CB8AC3E}">
        <p14:creationId xmlns="" xmlns:p14="http://schemas.microsoft.com/office/powerpoint/2010/main" val="186301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FBA9022A-CB85-47C7-87AB-48A9384FCA8E}" type="datetimeFigureOut">
              <a:rPr lang="it-IT" smtClean="0"/>
              <a:pPr/>
              <a:t>10/02/2020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8C19015-2800-4495-BAB0-D5B2C1BEDE00}" type="slidenum">
              <a:rPr lang="it-IT" smtClean="0"/>
              <a:pPr/>
              <a:t>‹N›</a:t>
            </a:fld>
            <a:endParaRPr lang="it-IT"/>
          </a:p>
        </p:txBody>
      </p:sp>
    </p:spTree>
    <p:extLst>
      <p:ext uri="{BB962C8B-B14F-4D97-AF65-F5344CB8AC3E}">
        <p14:creationId xmlns="" xmlns:p14="http://schemas.microsoft.com/office/powerpoint/2010/main" val="475731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BA9022A-CB85-47C7-87AB-48A9384FCA8E}" type="datetimeFigureOut">
              <a:rPr lang="it-IT" smtClean="0"/>
              <a:pPr/>
              <a:t>10/02/2020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8C19015-2800-4495-BAB0-D5B2C1BEDE00}" type="slidenum">
              <a:rPr lang="it-IT" smtClean="0"/>
              <a:pPr/>
              <a:t>‹N›</a:t>
            </a:fld>
            <a:endParaRPr lang="it-IT"/>
          </a:p>
        </p:txBody>
      </p:sp>
    </p:spTree>
    <p:extLst>
      <p:ext uri="{BB962C8B-B14F-4D97-AF65-F5344CB8AC3E}">
        <p14:creationId xmlns="" xmlns:p14="http://schemas.microsoft.com/office/powerpoint/2010/main" val="421308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BA9022A-CB85-47C7-87AB-48A9384FCA8E}" type="datetimeFigureOut">
              <a:rPr lang="it-IT" smtClean="0"/>
              <a:pPr/>
              <a:t>10/02/2020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8C19015-2800-4495-BAB0-D5B2C1BEDE00}" type="slidenum">
              <a:rPr lang="it-IT" smtClean="0"/>
              <a:pPr/>
              <a:t>‹N›</a:t>
            </a:fld>
            <a:endParaRPr lang="it-IT"/>
          </a:p>
        </p:txBody>
      </p:sp>
    </p:spTree>
    <p:extLst>
      <p:ext uri="{BB962C8B-B14F-4D97-AF65-F5344CB8AC3E}">
        <p14:creationId xmlns="" xmlns:p14="http://schemas.microsoft.com/office/powerpoint/2010/main" val="4179987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BA9022A-CB85-47C7-87AB-48A9384FCA8E}" type="datetimeFigureOut">
              <a:rPr lang="it-IT" smtClean="0"/>
              <a:pPr/>
              <a:t>10/02/2020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8C19015-2800-4495-BAB0-D5B2C1BEDE00}" type="slidenum">
              <a:rPr lang="it-IT" smtClean="0"/>
              <a:pPr/>
              <a:t>‹N›</a:t>
            </a:fld>
            <a:endParaRPr lang="it-IT"/>
          </a:p>
        </p:txBody>
      </p:sp>
    </p:spTree>
    <p:extLst>
      <p:ext uri="{BB962C8B-B14F-4D97-AF65-F5344CB8AC3E}">
        <p14:creationId xmlns="" xmlns:p14="http://schemas.microsoft.com/office/powerpoint/2010/main" val="1699150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A9022A-CB85-47C7-87AB-48A9384FCA8E}" type="datetimeFigureOut">
              <a:rPr lang="it-IT" smtClean="0"/>
              <a:pPr/>
              <a:t>10/02/2020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C19015-2800-4495-BAB0-D5B2C1BEDE00}" type="slidenum">
              <a:rPr lang="it-IT" smtClean="0"/>
              <a:pPr/>
              <a:t>‹N›</a:t>
            </a:fld>
            <a:endParaRPr lang="it-IT"/>
          </a:p>
        </p:txBody>
      </p:sp>
    </p:spTree>
    <p:extLst>
      <p:ext uri="{BB962C8B-B14F-4D97-AF65-F5344CB8AC3E}">
        <p14:creationId xmlns="" xmlns:p14="http://schemas.microsoft.com/office/powerpoint/2010/main" val="3545997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ODCEC</a:t>
            </a:r>
            <a:endParaRPr lang="it-IT" dirty="0"/>
          </a:p>
        </p:txBody>
      </p:sp>
      <p:sp>
        <p:nvSpPr>
          <p:cNvPr id="3" name="Sottotitolo 2"/>
          <p:cNvSpPr>
            <a:spLocks noGrp="1"/>
          </p:cNvSpPr>
          <p:nvPr>
            <p:ph type="subTitle" idx="1"/>
          </p:nvPr>
        </p:nvSpPr>
        <p:spPr/>
        <p:txBody>
          <a:bodyPr/>
          <a:lstStyle/>
          <a:p>
            <a:r>
              <a:rPr lang="it-IT" dirty="0" smtClean="0"/>
              <a:t>MESSINA 10 febbraio </a:t>
            </a:r>
            <a:r>
              <a:rPr lang="it-IT" dirty="0" smtClean="0"/>
              <a:t>2020</a:t>
            </a:r>
          </a:p>
          <a:p>
            <a:r>
              <a:rPr lang="it-IT" dirty="0" smtClean="0"/>
              <a:t>Dott. </a:t>
            </a:r>
            <a:r>
              <a:rPr lang="it-IT" dirty="0" err="1" smtClean="0"/>
              <a:t>Letterio</a:t>
            </a:r>
            <a:r>
              <a:rPr lang="it-IT" smtClean="0"/>
              <a:t> Lipari</a:t>
            </a:r>
            <a:endParaRPr lang="it-IT" dirty="0"/>
          </a:p>
        </p:txBody>
      </p:sp>
    </p:spTree>
    <p:extLst>
      <p:ext uri="{BB962C8B-B14F-4D97-AF65-F5344CB8AC3E}">
        <p14:creationId xmlns="" xmlns:p14="http://schemas.microsoft.com/office/powerpoint/2010/main" val="19112549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just"/>
            <a:r>
              <a:rPr lang="it-IT" sz="2000" dirty="0" smtClean="0"/>
              <a:t>Un ente locale richiede ed ottiene un'anticipazione di liquidità ad opera del decreto legge n. 35/2013 (e/o del successivo decreto legge n. 66/2014)  </a:t>
            </a:r>
            <a:r>
              <a:rPr lang="it-IT" sz="2000" dirty="0" err="1" smtClean="0"/>
              <a:t>ﬁno</a:t>
            </a:r>
            <a:r>
              <a:rPr lang="it-IT" sz="2000" dirty="0" smtClean="0"/>
              <a:t> a 30 anni. Il tasso di interesse annuo da applicare alla suddetta anticipazione </a:t>
            </a:r>
            <a:r>
              <a:rPr lang="it-IT" sz="2000" dirty="0" err="1" smtClean="0"/>
              <a:t>e’</a:t>
            </a:r>
            <a:r>
              <a:rPr lang="it-IT" sz="2000" dirty="0" smtClean="0"/>
              <a:t> determinato sulla base del rendimento di mercato dei Buoni poliennali del tesoro a 5 anni (0,50%). Importo dell'anticipazione € 2.500.000,00</a:t>
            </a:r>
            <a:endParaRPr lang="it-IT" sz="1400" dirty="0"/>
          </a:p>
        </p:txBody>
      </p:sp>
      <p:graphicFrame>
        <p:nvGraphicFramePr>
          <p:cNvPr id="6" name="Segnaposto contenuto 5"/>
          <p:cNvGraphicFramePr>
            <a:graphicFrameLocks noGrp="1"/>
          </p:cNvGraphicFramePr>
          <p:nvPr>
            <p:ph idx="1"/>
            <p:extLst>
              <p:ext uri="{D42A27DB-BD31-4B8C-83A1-F6EECF244321}">
                <p14:modId xmlns="" xmlns:p14="http://schemas.microsoft.com/office/powerpoint/2010/main" val="1072202729"/>
              </p:ext>
            </p:extLst>
          </p:nvPr>
        </p:nvGraphicFramePr>
        <p:xfrm>
          <a:off x="628650" y="1825625"/>
          <a:ext cx="7886700" cy="4450080"/>
        </p:xfrm>
        <a:graphic>
          <a:graphicData uri="http://schemas.openxmlformats.org/drawingml/2006/table">
            <a:tbl>
              <a:tblPr firstRow="1" bandRow="1">
                <a:tableStyleId>{93296810-A885-4BE3-A3E7-6D5BEEA58F35}</a:tableStyleId>
              </a:tblPr>
              <a:tblGrid>
                <a:gridCol w="1314450">
                  <a:extLst>
                    <a:ext uri="{9D8B030D-6E8A-4147-A177-3AD203B41FA5}">
                      <a16:colId xmlns="" xmlns:a16="http://schemas.microsoft.com/office/drawing/2014/main" val="1348370050"/>
                    </a:ext>
                  </a:extLst>
                </a:gridCol>
                <a:gridCol w="1314450">
                  <a:extLst>
                    <a:ext uri="{9D8B030D-6E8A-4147-A177-3AD203B41FA5}">
                      <a16:colId xmlns="" xmlns:a16="http://schemas.microsoft.com/office/drawing/2014/main" val="3029055668"/>
                    </a:ext>
                  </a:extLst>
                </a:gridCol>
                <a:gridCol w="1314450">
                  <a:extLst>
                    <a:ext uri="{9D8B030D-6E8A-4147-A177-3AD203B41FA5}">
                      <a16:colId xmlns="" xmlns:a16="http://schemas.microsoft.com/office/drawing/2014/main" val="330607197"/>
                    </a:ext>
                  </a:extLst>
                </a:gridCol>
                <a:gridCol w="1314450">
                  <a:extLst>
                    <a:ext uri="{9D8B030D-6E8A-4147-A177-3AD203B41FA5}">
                      <a16:colId xmlns="" xmlns:a16="http://schemas.microsoft.com/office/drawing/2014/main" val="2433470261"/>
                    </a:ext>
                  </a:extLst>
                </a:gridCol>
                <a:gridCol w="1314450">
                  <a:extLst>
                    <a:ext uri="{9D8B030D-6E8A-4147-A177-3AD203B41FA5}">
                      <a16:colId xmlns="" xmlns:a16="http://schemas.microsoft.com/office/drawing/2014/main" val="1975173799"/>
                    </a:ext>
                  </a:extLst>
                </a:gridCol>
                <a:gridCol w="1314450">
                  <a:extLst>
                    <a:ext uri="{9D8B030D-6E8A-4147-A177-3AD203B41FA5}">
                      <a16:colId xmlns="" xmlns:a16="http://schemas.microsoft.com/office/drawing/2014/main" val="3221225403"/>
                    </a:ext>
                  </a:extLst>
                </a:gridCol>
              </a:tblGrid>
              <a:tr h="370840">
                <a:tc>
                  <a:txBody>
                    <a:bodyPr/>
                    <a:lstStyle/>
                    <a:p>
                      <a:pPr algn="ctr" fontAlgn="ctr"/>
                      <a:r>
                        <a:rPr lang="it-IT" sz="1100" b="1" i="0" u="none" strike="noStrike" dirty="0" err="1">
                          <a:solidFill>
                            <a:srgbClr val="000000"/>
                          </a:solidFill>
                          <a:effectLst/>
                          <a:latin typeface="Arial" panose="020B0604020202020204" pitchFamily="34" charset="0"/>
                        </a:rPr>
                        <a:t>Num</a:t>
                      </a:r>
                      <a:r>
                        <a:rPr lang="it-IT" sz="1100" b="1" i="0" u="none" strike="noStrike" dirty="0">
                          <a:solidFill>
                            <a:srgbClr val="000000"/>
                          </a:solidFill>
                          <a:effectLst/>
                          <a:latin typeface="Arial" panose="020B0604020202020204" pitchFamily="34" charset="0"/>
                        </a:rPr>
                        <a:t>. Rata</a:t>
                      </a:r>
                    </a:p>
                  </a:txBody>
                  <a:tcPr marL="7144" marR="7144" marT="9525" marB="0" anchor="ctr"/>
                </a:tc>
                <a:tc>
                  <a:txBody>
                    <a:bodyPr/>
                    <a:lstStyle/>
                    <a:p>
                      <a:pPr algn="r" fontAlgn="ctr"/>
                      <a:r>
                        <a:rPr lang="it-IT" sz="1100" b="1" i="0" u="none" strike="noStrike">
                          <a:solidFill>
                            <a:srgbClr val="000000"/>
                          </a:solidFill>
                          <a:effectLst/>
                          <a:latin typeface="Arial" panose="020B0604020202020204" pitchFamily="34" charset="0"/>
                        </a:rPr>
                        <a:t>Importo Rata</a:t>
                      </a:r>
                    </a:p>
                  </a:txBody>
                  <a:tcPr marL="7144" marR="7144" marT="9525" marB="0" anchor="ctr"/>
                </a:tc>
                <a:tc>
                  <a:txBody>
                    <a:bodyPr/>
                    <a:lstStyle/>
                    <a:p>
                      <a:pPr algn="r" fontAlgn="ctr"/>
                      <a:r>
                        <a:rPr lang="it-IT" sz="1100" b="1" i="0" u="none" strike="noStrike">
                          <a:solidFill>
                            <a:srgbClr val="000000"/>
                          </a:solidFill>
                          <a:effectLst/>
                          <a:latin typeface="Arial" panose="020B0604020202020204" pitchFamily="34" charset="0"/>
                        </a:rPr>
                        <a:t>Quota Interessi</a:t>
                      </a:r>
                    </a:p>
                  </a:txBody>
                  <a:tcPr marL="7144" marR="7144" marT="9525" marB="0" anchor="ctr"/>
                </a:tc>
                <a:tc>
                  <a:txBody>
                    <a:bodyPr/>
                    <a:lstStyle/>
                    <a:p>
                      <a:pPr algn="r" fontAlgn="ctr"/>
                      <a:r>
                        <a:rPr lang="it-IT" sz="1100" b="1" i="0" u="none" strike="noStrike">
                          <a:solidFill>
                            <a:srgbClr val="000000"/>
                          </a:solidFill>
                          <a:effectLst/>
                          <a:latin typeface="Arial" panose="020B0604020202020204" pitchFamily="34" charset="0"/>
                        </a:rPr>
                        <a:t>Quota Capitale</a:t>
                      </a:r>
                    </a:p>
                  </a:txBody>
                  <a:tcPr marL="7144" marR="7144" marT="9525" marB="0" anchor="ctr"/>
                </a:tc>
                <a:tc>
                  <a:txBody>
                    <a:bodyPr/>
                    <a:lstStyle/>
                    <a:p>
                      <a:pPr algn="r" fontAlgn="ctr"/>
                      <a:r>
                        <a:rPr lang="it-IT" sz="1100" b="1" i="0" u="none" strike="noStrike">
                          <a:solidFill>
                            <a:srgbClr val="000000"/>
                          </a:solidFill>
                          <a:effectLst/>
                          <a:latin typeface="Arial" panose="020B0604020202020204" pitchFamily="34" charset="0"/>
                        </a:rPr>
                        <a:t>Interessi Residui</a:t>
                      </a:r>
                    </a:p>
                  </a:txBody>
                  <a:tcPr marL="7144" marR="7144" marT="9525" marB="0" anchor="ctr"/>
                </a:tc>
                <a:tc>
                  <a:txBody>
                    <a:bodyPr/>
                    <a:lstStyle/>
                    <a:p>
                      <a:pPr algn="r" fontAlgn="ctr"/>
                      <a:r>
                        <a:rPr lang="it-IT" sz="1100" b="1" i="0" u="none" strike="noStrike">
                          <a:solidFill>
                            <a:srgbClr val="000000"/>
                          </a:solidFill>
                          <a:effectLst/>
                          <a:latin typeface="Arial" panose="020B0604020202020204" pitchFamily="34" charset="0"/>
                        </a:rPr>
                        <a:t>Capitale Residuo</a:t>
                      </a:r>
                    </a:p>
                  </a:txBody>
                  <a:tcPr marL="7144" marR="7144" marT="9525" marB="0" anchor="ctr"/>
                </a:tc>
                <a:extLst>
                  <a:ext uri="{0D108BD9-81ED-4DB2-BD59-A6C34878D82A}">
                    <a16:rowId xmlns="" xmlns:a16="http://schemas.microsoft.com/office/drawing/2014/main" val="3519668327"/>
                  </a:ext>
                </a:extLst>
              </a:tr>
              <a:tr h="370840">
                <a:tc>
                  <a:txBody>
                    <a:bodyPr/>
                    <a:lstStyle/>
                    <a:p>
                      <a:pPr algn="ctr" fontAlgn="ctr"/>
                      <a:r>
                        <a:rPr lang="it-IT" sz="1100" b="0" i="0" u="none" strike="noStrike">
                          <a:solidFill>
                            <a:srgbClr val="000000"/>
                          </a:solidFill>
                          <a:effectLst/>
                          <a:latin typeface="Arial" panose="020B0604020202020204" pitchFamily="34" charset="0"/>
                        </a:rPr>
                        <a:t>1</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€ 89.947,30</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€ 12.500,00</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€ 77.447,30</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€ 185.918,88</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€ 2.422.552,70</a:t>
                      </a:r>
                    </a:p>
                  </a:txBody>
                  <a:tcPr marL="7144" marR="7144" marT="9525" marB="0" anchor="ctr"/>
                </a:tc>
                <a:extLst>
                  <a:ext uri="{0D108BD9-81ED-4DB2-BD59-A6C34878D82A}">
                    <a16:rowId xmlns="" xmlns:a16="http://schemas.microsoft.com/office/drawing/2014/main" val="1419583889"/>
                  </a:ext>
                </a:extLst>
              </a:tr>
              <a:tr h="370840">
                <a:tc>
                  <a:txBody>
                    <a:bodyPr/>
                    <a:lstStyle/>
                    <a:p>
                      <a:pPr algn="ctr" fontAlgn="ctr"/>
                      <a:r>
                        <a:rPr lang="it-IT" sz="1100" b="0" i="0" u="none" strike="noStrike">
                          <a:solidFill>
                            <a:srgbClr val="000000"/>
                          </a:solidFill>
                          <a:effectLst/>
                          <a:latin typeface="Arial" panose="020B0604020202020204" pitchFamily="34" charset="0"/>
                        </a:rPr>
                        <a:t>2</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€ 89.947,30</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€ 12.112,76</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€ 77.834,53</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€ 173.806,12</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€ 2.344.718,17</a:t>
                      </a:r>
                    </a:p>
                  </a:txBody>
                  <a:tcPr marL="7144" marR="7144" marT="9525" marB="0" anchor="ctr"/>
                </a:tc>
                <a:extLst>
                  <a:ext uri="{0D108BD9-81ED-4DB2-BD59-A6C34878D82A}">
                    <a16:rowId xmlns="" xmlns:a16="http://schemas.microsoft.com/office/drawing/2014/main" val="2562596105"/>
                  </a:ext>
                </a:extLst>
              </a:tr>
              <a:tr h="370840">
                <a:tc>
                  <a:txBody>
                    <a:bodyPr/>
                    <a:lstStyle/>
                    <a:p>
                      <a:pPr algn="ctr" fontAlgn="ctr"/>
                      <a:r>
                        <a:rPr lang="it-IT" sz="1100" b="0" i="0" u="none" strike="noStrike">
                          <a:solidFill>
                            <a:srgbClr val="000000"/>
                          </a:solidFill>
                          <a:effectLst/>
                          <a:latin typeface="Arial" panose="020B0604020202020204" pitchFamily="34" charset="0"/>
                        </a:rPr>
                        <a:t>3</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€ 89.947,30</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€ 11.723,59</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€ 78.223,71</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€ 162.082,53</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€ 2.266.494,47</a:t>
                      </a:r>
                    </a:p>
                  </a:txBody>
                  <a:tcPr marL="7144" marR="7144" marT="9525" marB="0" anchor="ctr"/>
                </a:tc>
                <a:extLst>
                  <a:ext uri="{0D108BD9-81ED-4DB2-BD59-A6C34878D82A}">
                    <a16:rowId xmlns="" xmlns:a16="http://schemas.microsoft.com/office/drawing/2014/main" val="3648563179"/>
                  </a:ext>
                </a:extLst>
              </a:tr>
              <a:tr h="370840">
                <a:tc>
                  <a:txBody>
                    <a:bodyPr/>
                    <a:lstStyle/>
                    <a:p>
                      <a:pPr algn="ctr" fontAlgn="ctr"/>
                      <a:r>
                        <a:rPr lang="it-IT" sz="1100" b="0" i="0" u="none" strike="noStrike">
                          <a:solidFill>
                            <a:srgbClr val="000000"/>
                          </a:solidFill>
                          <a:effectLst/>
                          <a:latin typeface="Arial" panose="020B0604020202020204" pitchFamily="34" charset="0"/>
                        </a:rPr>
                        <a:t>4</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€ 89.947,30</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€ 11.332,47</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€ 78.614,82</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€ 150.750,05</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€ 2.187.879,64</a:t>
                      </a:r>
                    </a:p>
                  </a:txBody>
                  <a:tcPr marL="7144" marR="7144" marT="9525" marB="0" anchor="ctr"/>
                </a:tc>
                <a:extLst>
                  <a:ext uri="{0D108BD9-81ED-4DB2-BD59-A6C34878D82A}">
                    <a16:rowId xmlns="" xmlns:a16="http://schemas.microsoft.com/office/drawing/2014/main" val="3355570627"/>
                  </a:ext>
                </a:extLst>
              </a:tr>
              <a:tr h="370840">
                <a:tc>
                  <a:txBody>
                    <a:bodyPr/>
                    <a:lstStyle/>
                    <a:p>
                      <a:pPr algn="ctr" fontAlgn="ctr"/>
                      <a:r>
                        <a:rPr lang="it-IT" sz="1100" b="0" i="0" u="none" strike="noStrike">
                          <a:solidFill>
                            <a:srgbClr val="000000"/>
                          </a:solidFill>
                          <a:effectLst/>
                          <a:latin typeface="Arial" panose="020B0604020202020204" pitchFamily="34" charset="0"/>
                        </a:rPr>
                        <a:t>5</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€ 89.947,30</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€ 10.939,40</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€ 79.007,90</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€ 139.810,66</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€ 2.108.871,74</a:t>
                      </a:r>
                    </a:p>
                  </a:txBody>
                  <a:tcPr marL="7144" marR="7144" marT="9525" marB="0" anchor="ctr"/>
                </a:tc>
                <a:extLst>
                  <a:ext uri="{0D108BD9-81ED-4DB2-BD59-A6C34878D82A}">
                    <a16:rowId xmlns="" xmlns:a16="http://schemas.microsoft.com/office/drawing/2014/main" val="2898723717"/>
                  </a:ext>
                </a:extLst>
              </a:tr>
              <a:tr h="370840">
                <a:tc>
                  <a:txBody>
                    <a:bodyPr/>
                    <a:lstStyle/>
                    <a:p>
                      <a:pPr algn="ctr" fontAlgn="ctr"/>
                      <a:r>
                        <a:rPr lang="it-IT" sz="1100" b="0" i="0" u="none" strike="noStrike">
                          <a:solidFill>
                            <a:srgbClr val="000000"/>
                          </a:solidFill>
                          <a:effectLst/>
                          <a:latin typeface="Arial" panose="020B0604020202020204" pitchFamily="34" charset="0"/>
                        </a:rPr>
                        <a:t>6</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€ 89.947,30</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€ 10.544,36</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€ 79.402,94</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€ 129.266,30</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€ 2.029.468,81</a:t>
                      </a:r>
                    </a:p>
                  </a:txBody>
                  <a:tcPr marL="7144" marR="7144" marT="9525" marB="0" anchor="ctr"/>
                </a:tc>
                <a:extLst>
                  <a:ext uri="{0D108BD9-81ED-4DB2-BD59-A6C34878D82A}">
                    <a16:rowId xmlns="" xmlns:a16="http://schemas.microsoft.com/office/drawing/2014/main" val="2218755364"/>
                  </a:ext>
                </a:extLst>
              </a:tr>
              <a:tr h="370840">
                <a:tc>
                  <a:txBody>
                    <a:bodyPr/>
                    <a:lstStyle/>
                    <a:p>
                      <a:pPr algn="ctr" fontAlgn="ctr"/>
                      <a:r>
                        <a:rPr lang="it-IT" sz="1100" b="0" i="0" u="none" strike="noStrike">
                          <a:solidFill>
                            <a:srgbClr val="000000"/>
                          </a:solidFill>
                          <a:effectLst/>
                          <a:latin typeface="Arial" panose="020B0604020202020204" pitchFamily="34" charset="0"/>
                        </a:rPr>
                        <a:t>7</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€ 89.947,30</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€ 10.147,34</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€ 79.799,95</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€ 119.118,95</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€ 1.949.668,86</a:t>
                      </a:r>
                    </a:p>
                  </a:txBody>
                  <a:tcPr marL="7144" marR="7144" marT="9525" marB="0" anchor="ctr"/>
                </a:tc>
                <a:extLst>
                  <a:ext uri="{0D108BD9-81ED-4DB2-BD59-A6C34878D82A}">
                    <a16:rowId xmlns="" xmlns:a16="http://schemas.microsoft.com/office/drawing/2014/main" val="2350170026"/>
                  </a:ext>
                </a:extLst>
              </a:tr>
              <a:tr h="370840">
                <a:tc>
                  <a:txBody>
                    <a:bodyPr/>
                    <a:lstStyle/>
                    <a:p>
                      <a:pPr algn="ctr" fontAlgn="ctr"/>
                      <a:r>
                        <a:rPr lang="it-IT" sz="1100" b="0" i="0" u="none" strike="noStrike">
                          <a:solidFill>
                            <a:srgbClr val="000000"/>
                          </a:solidFill>
                          <a:effectLst/>
                          <a:latin typeface="Arial" panose="020B0604020202020204" pitchFamily="34" charset="0"/>
                        </a:rPr>
                        <a:t>8</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€ 89.947,30</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€ 9.748,34</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€ 80.198,95</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€ 109.370,61</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€ 1.869.469,90</a:t>
                      </a:r>
                    </a:p>
                  </a:txBody>
                  <a:tcPr marL="7144" marR="7144" marT="9525" marB="0" anchor="ctr"/>
                </a:tc>
                <a:extLst>
                  <a:ext uri="{0D108BD9-81ED-4DB2-BD59-A6C34878D82A}">
                    <a16:rowId xmlns="" xmlns:a16="http://schemas.microsoft.com/office/drawing/2014/main" val="3470691785"/>
                  </a:ext>
                </a:extLst>
              </a:tr>
              <a:tr h="370840">
                <a:tc>
                  <a:txBody>
                    <a:bodyPr/>
                    <a:lstStyle/>
                    <a:p>
                      <a:pPr algn="ctr" fontAlgn="ctr"/>
                      <a:r>
                        <a:rPr lang="it-IT" sz="1100" b="0" i="0" u="none" strike="noStrike">
                          <a:solidFill>
                            <a:srgbClr val="000000"/>
                          </a:solidFill>
                          <a:effectLst/>
                          <a:latin typeface="Arial" panose="020B0604020202020204" pitchFamily="34" charset="0"/>
                        </a:rPr>
                        <a:t>9</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€ 89.947,30</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€ 9.347,35</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€ 80.599,95</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€ 100.023,26</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€ 1.788.869,96</a:t>
                      </a:r>
                    </a:p>
                  </a:txBody>
                  <a:tcPr marL="7144" marR="7144" marT="9525" marB="0" anchor="ctr"/>
                </a:tc>
                <a:extLst>
                  <a:ext uri="{0D108BD9-81ED-4DB2-BD59-A6C34878D82A}">
                    <a16:rowId xmlns="" xmlns:a16="http://schemas.microsoft.com/office/drawing/2014/main" val="1021557863"/>
                  </a:ext>
                </a:extLst>
              </a:tr>
              <a:tr h="370840">
                <a:tc>
                  <a:txBody>
                    <a:bodyPr/>
                    <a:lstStyle/>
                    <a:p>
                      <a:pPr algn="ctr" fontAlgn="ctr"/>
                      <a:r>
                        <a:rPr lang="it-IT" sz="1100" b="0" i="0" u="none" strike="noStrike">
                          <a:solidFill>
                            <a:srgbClr val="000000"/>
                          </a:solidFill>
                          <a:effectLst/>
                          <a:latin typeface="Arial" panose="020B0604020202020204" pitchFamily="34" charset="0"/>
                        </a:rPr>
                        <a:t>10</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€ 89.947,30</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€ 8.944,35</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€ 81.002,95</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€ 91.078,91</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€ 1.707.867,01</a:t>
                      </a:r>
                    </a:p>
                  </a:txBody>
                  <a:tcPr marL="7144" marR="7144" marT="9525" marB="0" anchor="ctr"/>
                </a:tc>
                <a:extLst>
                  <a:ext uri="{0D108BD9-81ED-4DB2-BD59-A6C34878D82A}">
                    <a16:rowId xmlns="" xmlns:a16="http://schemas.microsoft.com/office/drawing/2014/main" val="2626422672"/>
                  </a:ext>
                </a:extLst>
              </a:tr>
              <a:tr h="370840">
                <a:tc>
                  <a:txBody>
                    <a:bodyPr/>
                    <a:lstStyle/>
                    <a:p>
                      <a:pPr algn="ctr" fontAlgn="ctr"/>
                      <a:r>
                        <a:rPr lang="it-IT" sz="1100" b="0" i="0" u="none" strike="noStrike">
                          <a:solidFill>
                            <a:srgbClr val="000000"/>
                          </a:solidFill>
                          <a:effectLst/>
                          <a:latin typeface="Arial" panose="020B0604020202020204" pitchFamily="34" charset="0"/>
                        </a:rPr>
                        <a:t>11</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€ 89.947,30</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€ 8.539,34</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€ 81.407,96</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€ 82.539,57</a:t>
                      </a:r>
                    </a:p>
                  </a:txBody>
                  <a:tcPr marL="7144" marR="7144" marT="9525" marB="0" anchor="ctr"/>
                </a:tc>
                <a:tc>
                  <a:txBody>
                    <a:bodyPr/>
                    <a:lstStyle/>
                    <a:p>
                      <a:pPr algn="r" fontAlgn="ctr"/>
                      <a:r>
                        <a:rPr lang="it-IT" sz="1100" b="0" i="0" u="none" strike="noStrike" dirty="0">
                          <a:solidFill>
                            <a:srgbClr val="000000"/>
                          </a:solidFill>
                          <a:effectLst/>
                          <a:latin typeface="Arial" panose="020B0604020202020204" pitchFamily="34" charset="0"/>
                        </a:rPr>
                        <a:t>€ 1.626.459,05</a:t>
                      </a:r>
                    </a:p>
                  </a:txBody>
                  <a:tcPr marL="7144" marR="7144" marT="9525" marB="0" anchor="ctr"/>
                </a:tc>
                <a:extLst>
                  <a:ext uri="{0D108BD9-81ED-4DB2-BD59-A6C34878D82A}">
                    <a16:rowId xmlns="" xmlns:a16="http://schemas.microsoft.com/office/drawing/2014/main" val="3483011774"/>
                  </a:ext>
                </a:extLst>
              </a:tr>
            </a:tbl>
          </a:graphicData>
        </a:graphic>
      </p:graphicFrame>
    </p:spTree>
    <p:extLst>
      <p:ext uri="{BB962C8B-B14F-4D97-AF65-F5344CB8AC3E}">
        <p14:creationId xmlns="" xmlns:p14="http://schemas.microsoft.com/office/powerpoint/2010/main" val="41859521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365126"/>
            <a:ext cx="7886700" cy="1147791"/>
          </a:xfrm>
        </p:spPr>
        <p:txBody>
          <a:bodyPr>
            <a:normAutofit fontScale="90000"/>
          </a:bodyPr>
          <a:lstStyle/>
          <a:p>
            <a:pPr algn="just"/>
            <a:r>
              <a:rPr lang="it-IT" sz="1800" dirty="0" smtClean="0"/>
              <a:t/>
            </a:r>
            <a:br>
              <a:rPr lang="it-IT" sz="1800" dirty="0" smtClean="0"/>
            </a:br>
            <a:r>
              <a:rPr lang="it-IT" sz="1800" dirty="0"/>
              <a:t/>
            </a:r>
            <a:br>
              <a:rPr lang="it-IT" sz="1800" dirty="0"/>
            </a:br>
            <a:r>
              <a:rPr lang="it-IT" sz="1800" dirty="0" smtClean="0"/>
              <a:t/>
            </a:r>
            <a:br>
              <a:rPr lang="it-IT" sz="1800" dirty="0" smtClean="0"/>
            </a:br>
            <a:r>
              <a:rPr lang="it-IT" sz="1800" dirty="0" smtClean="0"/>
              <a:t>Un ente locale ha richiesto alla Cassa DD.PP. Spa un'anticipazioni di liquidità a breve termine per il pagamento di debiti certi, liquidi ed esigibili, maturati alla data del 31 dicembre 2019, relativi a somministrazioni, forniture, appalti e ad obbligazioni per prestazioni professionali (comma 556, legge 160/2019). L'ammontare richiesto </a:t>
            </a:r>
            <a:r>
              <a:rPr lang="it-IT" sz="1800" dirty="0" err="1" smtClean="0"/>
              <a:t>é</a:t>
            </a:r>
            <a:r>
              <a:rPr lang="it-IT" sz="1800" dirty="0" smtClean="0"/>
              <a:t> pari a 3/12 delle entrate accertate nel 2018 relativamente ai primi tre titoli delle entrate (€ 2.500.000,00). Ha provveduto al pagamento dei fornitori entro 15 giorni dall’erogazione dell’anticipazione stessa. Deve restituirla entro il 30 dicembre 2020. Il tasso di interesse, parametrato all'</a:t>
            </a:r>
            <a:r>
              <a:rPr lang="it-IT" sz="1800" dirty="0" err="1" smtClean="0"/>
              <a:t>euribor</a:t>
            </a:r>
            <a:r>
              <a:rPr lang="it-IT" sz="1800" dirty="0" smtClean="0"/>
              <a:t>, maggiorato di un margine definito dalla Cassa DD.PP. spa , ammonta all'1.50 %. Somma erogata il 30/03/2019</a:t>
            </a:r>
            <a:r>
              <a:rPr lang="it-IT" sz="1400" dirty="0" smtClean="0"/>
              <a:t>.</a:t>
            </a:r>
            <a:endParaRPr lang="it-IT" sz="1000"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3601494685"/>
              </p:ext>
            </p:extLst>
          </p:nvPr>
        </p:nvGraphicFramePr>
        <p:xfrm>
          <a:off x="628650" y="2420888"/>
          <a:ext cx="7886700" cy="3931920"/>
        </p:xfrm>
        <a:graphic>
          <a:graphicData uri="http://schemas.openxmlformats.org/drawingml/2006/table">
            <a:tbl>
              <a:tblPr firstRow="1" bandRow="1">
                <a:tableStyleId>{5C22544A-7EE6-4342-B048-85BDC9FD1C3A}</a:tableStyleId>
              </a:tblPr>
              <a:tblGrid>
                <a:gridCol w="7886700">
                  <a:extLst>
                    <a:ext uri="{9D8B030D-6E8A-4147-A177-3AD203B41FA5}">
                      <a16:colId xmlns="" xmlns:a16="http://schemas.microsoft.com/office/drawing/2014/main" val="546383970"/>
                    </a:ext>
                  </a:extLst>
                </a:gridCol>
              </a:tblGrid>
              <a:tr h="370840">
                <a:tc>
                  <a:txBody>
                    <a:bodyPr/>
                    <a:lstStyle/>
                    <a:p>
                      <a:r>
                        <a:rPr lang="it-IT" dirty="0" smtClean="0"/>
                        <a:t>anno n</a:t>
                      </a:r>
                    </a:p>
                    <a:p>
                      <a:r>
                        <a:rPr lang="it-IT" dirty="0" smtClean="0"/>
                        <a:t>parte entrata</a:t>
                      </a:r>
                    </a:p>
                    <a:p>
                      <a:r>
                        <a:rPr lang="it-IT" dirty="0" smtClean="0"/>
                        <a:t>stanziamento ed accertamento Anticipazioni onerose da altri soggetti E.6.02.02.01.999</a:t>
                      </a:r>
                    </a:p>
                    <a:p>
                      <a:r>
                        <a:rPr lang="it-IT" dirty="0" smtClean="0"/>
                        <a:t>€ 2.500.000,00</a:t>
                      </a:r>
                    </a:p>
                    <a:p>
                      <a:r>
                        <a:rPr lang="it-IT" dirty="0" smtClean="0"/>
                        <a:t>parte spesa</a:t>
                      </a:r>
                    </a:p>
                    <a:p>
                      <a:r>
                        <a:rPr lang="it-IT" dirty="0" smtClean="0"/>
                        <a:t>stanziamento impegnato Chiusura Anticipazioni a titolo oneroso ricevute da altri soggetti U.4.02.02.01.999</a:t>
                      </a:r>
                    </a:p>
                    <a:p>
                      <a:r>
                        <a:rPr lang="it-IT" dirty="0" smtClean="0"/>
                        <a:t>€ 2.500.000,00</a:t>
                      </a:r>
                    </a:p>
                    <a:p>
                      <a:r>
                        <a:rPr lang="it-IT" dirty="0" smtClean="0"/>
                        <a:t>chiusura gestione 31/12/n</a:t>
                      </a:r>
                    </a:p>
                    <a:p>
                      <a:r>
                        <a:rPr lang="it-IT" dirty="0" smtClean="0"/>
                        <a:t>avanzo accantonato € 0,00</a:t>
                      </a:r>
                    </a:p>
                    <a:p>
                      <a:r>
                        <a:rPr lang="it-IT" dirty="0" smtClean="0"/>
                        <a:t>stanziamento ed impegno Interessi passivi su finanziamenti a breve termine ad altri soggetti U.1.07.04.05.001</a:t>
                      </a:r>
                    </a:p>
                    <a:p>
                      <a:r>
                        <a:rPr lang="it-IT" dirty="0" smtClean="0"/>
                        <a:t>€ 28.125,00</a:t>
                      </a:r>
                      <a:endParaRPr lang="it-IT" dirty="0"/>
                    </a:p>
                  </a:txBody>
                  <a:tcPr marL="68580" marR="68580"/>
                </a:tc>
                <a:extLst>
                  <a:ext uri="{0D108BD9-81ED-4DB2-BD59-A6C34878D82A}">
                    <a16:rowId xmlns="" xmlns:a16="http://schemas.microsoft.com/office/drawing/2014/main" val="1168217606"/>
                  </a:ext>
                </a:extLst>
              </a:tr>
            </a:tbl>
          </a:graphicData>
        </a:graphic>
      </p:graphicFrame>
    </p:spTree>
    <p:extLst>
      <p:ext uri="{BB962C8B-B14F-4D97-AF65-F5344CB8AC3E}">
        <p14:creationId xmlns="" xmlns:p14="http://schemas.microsoft.com/office/powerpoint/2010/main" val="1055778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365126"/>
            <a:ext cx="7886700" cy="981537"/>
          </a:xfrm>
        </p:spPr>
        <p:txBody>
          <a:bodyPr>
            <a:normAutofit fontScale="90000"/>
          </a:bodyPr>
          <a:lstStyle/>
          <a:p>
            <a:pPr algn="just"/>
            <a:r>
              <a:rPr lang="it-IT" sz="2000" dirty="0" smtClean="0"/>
              <a:t/>
            </a:r>
            <a:br>
              <a:rPr lang="it-IT" sz="2000" dirty="0" smtClean="0"/>
            </a:br>
            <a:r>
              <a:rPr lang="it-IT" sz="2000" dirty="0"/>
              <a:t/>
            </a:r>
            <a:br>
              <a:rPr lang="it-IT" sz="2000" dirty="0"/>
            </a:br>
            <a:r>
              <a:rPr lang="it-IT" sz="2000" dirty="0" smtClean="0"/>
              <a:t/>
            </a:r>
            <a:br>
              <a:rPr lang="it-IT" sz="2000" dirty="0" smtClean="0"/>
            </a:br>
            <a:r>
              <a:rPr lang="it-IT" sz="2000" dirty="0"/>
              <a:t/>
            </a:r>
            <a:br>
              <a:rPr lang="it-IT" sz="2000" dirty="0"/>
            </a:br>
            <a:r>
              <a:rPr lang="it-IT" sz="2000" dirty="0" smtClean="0"/>
              <a:t/>
            </a:r>
            <a:br>
              <a:rPr lang="it-IT" sz="2000" dirty="0" smtClean="0"/>
            </a:br>
            <a:r>
              <a:rPr lang="it-IT" sz="2000" dirty="0"/>
              <a:t/>
            </a:r>
            <a:br>
              <a:rPr lang="it-IT" sz="2000" dirty="0"/>
            </a:br>
            <a:r>
              <a:rPr lang="it-IT" sz="2000" dirty="0" smtClean="0"/>
              <a:t>Un ente locale ha deliberato  la procedura di riequilibrio finanziario di cui all'articolo 243-ter </a:t>
            </a:r>
            <a:r>
              <a:rPr lang="it-IT" sz="2000" dirty="0" err="1" smtClean="0"/>
              <a:t>tuel</a:t>
            </a:r>
            <a:r>
              <a:rPr lang="it-IT" sz="2000" dirty="0" smtClean="0"/>
              <a:t> nell'anno n-1,richiedendo l'accesso al Fondo di rotazione per assicurare la stabilità finanziaria degli enti locali. Nell'anno n il Ministero dell'Interno ha erogato l'anticipazione richiesta di € 2.500.000,00 (300 euro x abitante misura massima), da restituire in 10 annualità, con rate semestrali, comprensive di quota capitale e d interessi, aventi scadenze il 30 aprile ed il 31 ottobre, a partire dall'anno n+1.</a:t>
            </a:r>
            <a:endParaRPr lang="it-IT" sz="1400"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815920723"/>
              </p:ext>
            </p:extLst>
          </p:nvPr>
        </p:nvGraphicFramePr>
        <p:xfrm>
          <a:off x="628650" y="3501008"/>
          <a:ext cx="7886700" cy="2834640"/>
        </p:xfrm>
        <a:graphic>
          <a:graphicData uri="http://schemas.openxmlformats.org/drawingml/2006/table">
            <a:tbl>
              <a:tblPr firstRow="1" bandRow="1">
                <a:tableStyleId>{5C22544A-7EE6-4342-B048-85BDC9FD1C3A}</a:tableStyleId>
              </a:tblPr>
              <a:tblGrid>
                <a:gridCol w="7886700">
                  <a:extLst>
                    <a:ext uri="{9D8B030D-6E8A-4147-A177-3AD203B41FA5}">
                      <a16:colId xmlns="" xmlns:a16="http://schemas.microsoft.com/office/drawing/2014/main" val="785563633"/>
                    </a:ext>
                  </a:extLst>
                </a:gridCol>
              </a:tblGrid>
              <a:tr h="370840">
                <a:tc>
                  <a:txBody>
                    <a:bodyPr/>
                    <a:lstStyle/>
                    <a:p>
                      <a:r>
                        <a:rPr lang="it-IT" dirty="0" smtClean="0"/>
                        <a:t>anno n</a:t>
                      </a:r>
                    </a:p>
                    <a:p>
                      <a:r>
                        <a:rPr lang="it-IT" dirty="0" smtClean="0"/>
                        <a:t>parte entrata</a:t>
                      </a:r>
                    </a:p>
                    <a:p>
                      <a:r>
                        <a:rPr lang="it-IT" dirty="0" smtClean="0"/>
                        <a:t>stanziamento ed accertamento Accensione mutui e altri finanziamenti a medio lungo termine da Ministeri E.6.03.01.01.001</a:t>
                      </a:r>
                    </a:p>
                    <a:p>
                      <a:r>
                        <a:rPr lang="it-IT" dirty="0" smtClean="0"/>
                        <a:t>€ 2.500.000,00</a:t>
                      </a:r>
                    </a:p>
                    <a:p>
                      <a:r>
                        <a:rPr lang="it-IT" dirty="0" smtClean="0"/>
                        <a:t>parte spesa</a:t>
                      </a:r>
                    </a:p>
                    <a:p>
                      <a:r>
                        <a:rPr lang="it-IT" dirty="0" smtClean="0"/>
                        <a:t>stanziamento non impegnato Altri fondi per rimborso prestiti U.4.05.99.99.999 </a:t>
                      </a:r>
                    </a:p>
                    <a:p>
                      <a:r>
                        <a:rPr lang="it-IT" dirty="0" smtClean="0"/>
                        <a:t>€ 2.500.000,00</a:t>
                      </a:r>
                    </a:p>
                    <a:p>
                      <a:r>
                        <a:rPr lang="it-IT" dirty="0" smtClean="0"/>
                        <a:t>chiusura gestione 31/12/n</a:t>
                      </a:r>
                    </a:p>
                    <a:p>
                      <a:r>
                        <a:rPr lang="it-IT" dirty="0" smtClean="0"/>
                        <a:t>avanzo vincolato € 2.500.000,00</a:t>
                      </a:r>
                      <a:endParaRPr lang="it-IT" dirty="0"/>
                    </a:p>
                  </a:txBody>
                  <a:tcPr marL="68580" marR="68580"/>
                </a:tc>
                <a:extLst>
                  <a:ext uri="{0D108BD9-81ED-4DB2-BD59-A6C34878D82A}">
                    <a16:rowId xmlns="" xmlns:a16="http://schemas.microsoft.com/office/drawing/2014/main" val="1737097497"/>
                  </a:ext>
                </a:extLst>
              </a:tr>
            </a:tbl>
          </a:graphicData>
        </a:graphic>
      </p:graphicFrame>
    </p:spTree>
    <p:extLst>
      <p:ext uri="{BB962C8B-B14F-4D97-AF65-F5344CB8AC3E}">
        <p14:creationId xmlns="" xmlns:p14="http://schemas.microsoft.com/office/powerpoint/2010/main" val="8549534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365126"/>
            <a:ext cx="7886700" cy="1081290"/>
          </a:xfrm>
        </p:spPr>
        <p:txBody>
          <a:bodyPr>
            <a:noAutofit/>
          </a:bodyPr>
          <a:lstStyle/>
          <a:p>
            <a:pPr algn="just"/>
            <a:r>
              <a:rPr lang="it-IT" sz="1800" dirty="0" smtClean="0"/>
              <a:t/>
            </a:r>
            <a:br>
              <a:rPr lang="it-IT" sz="1800" dirty="0" smtClean="0"/>
            </a:br>
            <a:r>
              <a:rPr lang="it-IT" sz="1800" dirty="0"/>
              <a:t/>
            </a:r>
            <a:br>
              <a:rPr lang="it-IT" sz="1800" dirty="0"/>
            </a:br>
            <a:r>
              <a:rPr lang="it-IT" sz="1800" dirty="0" smtClean="0"/>
              <a:t/>
            </a:r>
            <a:br>
              <a:rPr lang="it-IT" sz="1800" dirty="0" smtClean="0"/>
            </a:br>
            <a:r>
              <a:rPr lang="it-IT" sz="1800" dirty="0" smtClean="0"/>
              <a:t>Un ente locale ha deliberato  la procedura di riequilibrio finanziario di cui all'articolo 243-ter </a:t>
            </a:r>
            <a:r>
              <a:rPr lang="it-IT" sz="1800" dirty="0" err="1" smtClean="0"/>
              <a:t>tuel</a:t>
            </a:r>
            <a:r>
              <a:rPr lang="it-IT" sz="1800" dirty="0" smtClean="0"/>
              <a:t> nell'anno n-1,richiedendo l'accesso al Fondo di rotazione per assicurare la stabilità finanziaria degli enti locali. Nell'anno n il Ministero dell'Interno ha erogato l'anticipazione richiesta di € 2.500.000,00 (300 euro x abitante misura massima), da restituire in 10 annualità, con rate semestrali, comprensive di quota capitale e d interessi, aventi scadenze il 30 aprile ed il 31 ottobre, a partire dall'anno n+1.</a:t>
            </a:r>
            <a:endParaRPr lang="it-IT" sz="1800"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1473150053"/>
              </p:ext>
            </p:extLst>
          </p:nvPr>
        </p:nvGraphicFramePr>
        <p:xfrm>
          <a:off x="628650" y="3068960"/>
          <a:ext cx="7886700" cy="2834640"/>
        </p:xfrm>
        <a:graphic>
          <a:graphicData uri="http://schemas.openxmlformats.org/drawingml/2006/table">
            <a:tbl>
              <a:tblPr firstRow="1" bandRow="1">
                <a:tableStyleId>{21E4AEA4-8DFA-4A89-87EB-49C32662AFE0}</a:tableStyleId>
              </a:tblPr>
              <a:tblGrid>
                <a:gridCol w="7886700">
                  <a:extLst>
                    <a:ext uri="{9D8B030D-6E8A-4147-A177-3AD203B41FA5}">
                      <a16:colId xmlns="" xmlns:a16="http://schemas.microsoft.com/office/drawing/2014/main" val="3193587539"/>
                    </a:ext>
                  </a:extLst>
                </a:gridCol>
              </a:tblGrid>
              <a:tr h="370840">
                <a:tc>
                  <a:txBody>
                    <a:bodyPr/>
                    <a:lstStyle/>
                    <a:p>
                      <a:r>
                        <a:rPr lang="it-IT" dirty="0" smtClean="0"/>
                        <a:t>anno n+1</a:t>
                      </a:r>
                    </a:p>
                    <a:p>
                      <a:r>
                        <a:rPr lang="it-IT" dirty="0" smtClean="0"/>
                        <a:t>parte spesa</a:t>
                      </a:r>
                    </a:p>
                    <a:p>
                      <a:r>
                        <a:rPr lang="it-IT" dirty="0" smtClean="0"/>
                        <a:t>stanziamento ed impegno Rimborso mutui e altri finanziamenti a medio lungo termine a Ministeri U.4.03.01.01.001</a:t>
                      </a:r>
                    </a:p>
                    <a:p>
                      <a:r>
                        <a:rPr lang="it-IT" dirty="0" smtClean="0"/>
                        <a:t>€  244.426,43 (rata annua da rimborsare)</a:t>
                      </a:r>
                    </a:p>
                    <a:p>
                      <a:r>
                        <a:rPr lang="it-IT" dirty="0" smtClean="0"/>
                        <a:t>stanziamento ed impegno Interessi passivi a Ministeri su mutui e altri finanziamenti a medio lungo termine U.1.07.05.01.001</a:t>
                      </a:r>
                    </a:p>
                    <a:p>
                      <a:r>
                        <a:rPr lang="it-IT" dirty="0" smtClean="0"/>
                        <a:t>€ 12.500,00</a:t>
                      </a:r>
                    </a:p>
                    <a:p>
                      <a:r>
                        <a:rPr lang="it-IT" dirty="0" smtClean="0"/>
                        <a:t>chiusura gestione 31/12/n+1</a:t>
                      </a:r>
                    </a:p>
                    <a:p>
                      <a:r>
                        <a:rPr lang="it-IT" dirty="0" smtClean="0"/>
                        <a:t>avanzo vincolato € 2.255.573,57</a:t>
                      </a:r>
                      <a:endParaRPr lang="it-IT" dirty="0"/>
                    </a:p>
                  </a:txBody>
                  <a:tcPr marL="68580" marR="68580"/>
                </a:tc>
                <a:extLst>
                  <a:ext uri="{0D108BD9-81ED-4DB2-BD59-A6C34878D82A}">
                    <a16:rowId xmlns="" xmlns:a16="http://schemas.microsoft.com/office/drawing/2014/main" val="1032936388"/>
                  </a:ext>
                </a:extLst>
              </a:tr>
            </a:tbl>
          </a:graphicData>
        </a:graphic>
      </p:graphicFrame>
    </p:spTree>
    <p:extLst>
      <p:ext uri="{BB962C8B-B14F-4D97-AF65-F5344CB8AC3E}">
        <p14:creationId xmlns="" xmlns:p14="http://schemas.microsoft.com/office/powerpoint/2010/main" val="35574791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365126"/>
            <a:ext cx="7886700" cy="956599"/>
          </a:xfrm>
        </p:spPr>
        <p:txBody>
          <a:bodyPr>
            <a:noAutofit/>
          </a:bodyPr>
          <a:lstStyle/>
          <a:p>
            <a:pPr algn="just"/>
            <a:r>
              <a:rPr lang="it-IT" sz="1600" dirty="0" smtClean="0"/>
              <a:t/>
            </a:r>
            <a:br>
              <a:rPr lang="it-IT" sz="1600" dirty="0" smtClean="0"/>
            </a:br>
            <a:r>
              <a:rPr lang="it-IT" sz="1600" dirty="0"/>
              <a:t/>
            </a:r>
            <a:br>
              <a:rPr lang="it-IT" sz="1600" dirty="0"/>
            </a:br>
            <a:r>
              <a:rPr lang="it-IT" sz="1600" dirty="0" smtClean="0"/>
              <a:t/>
            </a:r>
            <a:br>
              <a:rPr lang="it-IT" sz="1600" dirty="0" smtClean="0"/>
            </a:br>
            <a:r>
              <a:rPr lang="it-IT" sz="1600" dirty="0" smtClean="0"/>
              <a:t>Un ente locale ha deliberato  la procedura di riequilibrio finanziario di cui all'articolo 243-ter </a:t>
            </a:r>
            <a:r>
              <a:rPr lang="it-IT" sz="1600" dirty="0" err="1" smtClean="0"/>
              <a:t>tuel</a:t>
            </a:r>
            <a:r>
              <a:rPr lang="it-IT" sz="1600" dirty="0" smtClean="0"/>
              <a:t> nell'anno n-1,richiedendo l'accesso al Fondo di rotazione per assicurare la stabilità finanziaria degli enti locali. Nell'anno n il Ministero dell'Interno ha erogato l'anticipazione richiesta di € 2.500.000,00 (300 euro x abitante misura massima), da restituire in 10 annualità, con rate semestrali, comprensive di quota capitale e d interessi, aventi scadenze il 30 aprile ed il 31 ottobre, a partire dall'anno n+1. </a:t>
            </a:r>
            <a:endParaRPr lang="it-IT" sz="1600"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3787070888"/>
              </p:ext>
            </p:extLst>
          </p:nvPr>
        </p:nvGraphicFramePr>
        <p:xfrm>
          <a:off x="663257" y="3140968"/>
          <a:ext cx="7886700" cy="2834640"/>
        </p:xfrm>
        <a:graphic>
          <a:graphicData uri="http://schemas.openxmlformats.org/drawingml/2006/table">
            <a:tbl>
              <a:tblPr firstRow="1" bandRow="1">
                <a:tableStyleId>{00A15C55-8517-42AA-B614-E9B94910E393}</a:tableStyleId>
              </a:tblPr>
              <a:tblGrid>
                <a:gridCol w="7886700">
                  <a:extLst>
                    <a:ext uri="{9D8B030D-6E8A-4147-A177-3AD203B41FA5}">
                      <a16:colId xmlns="" xmlns:a16="http://schemas.microsoft.com/office/drawing/2014/main" val="2890487549"/>
                    </a:ext>
                  </a:extLst>
                </a:gridCol>
              </a:tblGrid>
              <a:tr h="370840">
                <a:tc>
                  <a:txBody>
                    <a:bodyPr/>
                    <a:lstStyle/>
                    <a:p>
                      <a:r>
                        <a:rPr lang="it-IT" dirty="0" smtClean="0"/>
                        <a:t>anno n+2</a:t>
                      </a:r>
                    </a:p>
                    <a:p>
                      <a:r>
                        <a:rPr lang="it-IT" dirty="0" smtClean="0"/>
                        <a:t>parte spesa</a:t>
                      </a:r>
                    </a:p>
                    <a:p>
                      <a:r>
                        <a:rPr lang="it-IT" dirty="0" smtClean="0"/>
                        <a:t>stanziamento ed impegno Rimborso mutui e altri finanziamenti a medio lungo termine a Ministeri U.4.03.01.01.001</a:t>
                      </a:r>
                    </a:p>
                    <a:p>
                      <a:r>
                        <a:rPr lang="it-IT" dirty="0" smtClean="0"/>
                        <a:t>€  245.648,56 (rata annua da rimborsare)</a:t>
                      </a:r>
                    </a:p>
                    <a:p>
                      <a:r>
                        <a:rPr lang="it-IT" dirty="0" smtClean="0"/>
                        <a:t>stanziamento ed impegno Interessi passivi a Ministeri su mutui e altri finanziamenti a medio lungo termine U.1.07.05.01.001</a:t>
                      </a:r>
                    </a:p>
                    <a:p>
                      <a:r>
                        <a:rPr lang="it-IT" dirty="0" smtClean="0"/>
                        <a:t>€ 11.277,87</a:t>
                      </a:r>
                    </a:p>
                    <a:p>
                      <a:r>
                        <a:rPr lang="it-IT" dirty="0" smtClean="0"/>
                        <a:t>chiusura gestione 31/12/n+2</a:t>
                      </a:r>
                    </a:p>
                    <a:p>
                      <a:r>
                        <a:rPr lang="it-IT" dirty="0" smtClean="0"/>
                        <a:t>avanzo vincolato € 2.009.925,00</a:t>
                      </a:r>
                      <a:endParaRPr lang="it-IT" dirty="0"/>
                    </a:p>
                  </a:txBody>
                  <a:tcPr marL="68580" marR="68580"/>
                </a:tc>
                <a:extLst>
                  <a:ext uri="{0D108BD9-81ED-4DB2-BD59-A6C34878D82A}">
                    <a16:rowId xmlns="" xmlns:a16="http://schemas.microsoft.com/office/drawing/2014/main" val="3979796423"/>
                  </a:ext>
                </a:extLst>
              </a:tr>
            </a:tbl>
          </a:graphicData>
        </a:graphic>
      </p:graphicFrame>
    </p:spTree>
    <p:extLst>
      <p:ext uri="{BB962C8B-B14F-4D97-AF65-F5344CB8AC3E}">
        <p14:creationId xmlns="" xmlns:p14="http://schemas.microsoft.com/office/powerpoint/2010/main" val="2138224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365126"/>
            <a:ext cx="7886700" cy="1039726"/>
          </a:xfrm>
        </p:spPr>
        <p:txBody>
          <a:bodyPr>
            <a:normAutofit fontScale="90000"/>
          </a:bodyPr>
          <a:lstStyle/>
          <a:p>
            <a:r>
              <a:rPr lang="it-IT" sz="1400" dirty="0" smtClean="0"/>
              <a:t>Un ente locale ha deliberato  la procedura di riequilibrio finanziario di cui all'articolo 243-ter </a:t>
            </a:r>
            <a:r>
              <a:rPr lang="it-IT" sz="1400" dirty="0" err="1" smtClean="0"/>
              <a:t>tuel</a:t>
            </a:r>
            <a:r>
              <a:rPr lang="it-IT" sz="1400" dirty="0" smtClean="0"/>
              <a:t> nell'anno n-1,richiedendo l'accesso al Fondo di rotazione per assicurare la stabilità finanziaria degli enti locali. Nell'anno n il Ministero dell'Interno ha erogato l'anticipazione richiesta di € 2.500.000,00 (300 euro x abitante misura massima), da restituire in 10 annualità, con rate semestrali, comprensive di quota capitale e d interessi, aventi scadenze il 30 aprile ed il 31 ottobre, a partire dall'anno n+1. </a:t>
            </a:r>
            <a:endParaRPr lang="it-IT" sz="1400" dirty="0"/>
          </a:p>
        </p:txBody>
      </p:sp>
      <p:pic>
        <p:nvPicPr>
          <p:cNvPr id="4" name="Segnaposto contenuto 3"/>
          <p:cNvPicPr>
            <a:picLocks noGrp="1" noChangeAspect="1"/>
          </p:cNvPicPr>
          <p:nvPr>
            <p:ph idx="1"/>
          </p:nvPr>
        </p:nvPicPr>
        <p:blipFill>
          <a:blip r:embed="rId2"/>
          <a:stretch>
            <a:fillRect/>
          </a:stretch>
        </p:blipFill>
        <p:spPr>
          <a:xfrm>
            <a:off x="785723" y="1825625"/>
            <a:ext cx="7572554" cy="4351338"/>
          </a:xfrm>
          <a:prstGeom prst="rect">
            <a:avLst/>
          </a:prstGeom>
        </p:spPr>
      </p:pic>
    </p:spTree>
    <p:extLst>
      <p:ext uri="{BB962C8B-B14F-4D97-AF65-F5344CB8AC3E}">
        <p14:creationId xmlns="" xmlns:p14="http://schemas.microsoft.com/office/powerpoint/2010/main" val="4801831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just"/>
            <a:r>
              <a:rPr lang="it-IT" sz="1800" dirty="0" smtClean="0"/>
              <a:t/>
            </a:r>
            <a:br>
              <a:rPr lang="it-IT" sz="1800" dirty="0" smtClean="0"/>
            </a:br>
            <a:r>
              <a:rPr lang="it-IT" sz="1800" dirty="0"/>
              <a:t/>
            </a:r>
            <a:br>
              <a:rPr lang="it-IT" sz="1800" dirty="0"/>
            </a:br>
            <a:r>
              <a:rPr lang="it-IT" sz="1800" dirty="0" smtClean="0"/>
              <a:t/>
            </a:r>
            <a:br>
              <a:rPr lang="it-IT" sz="1800" dirty="0" smtClean="0"/>
            </a:br>
            <a:r>
              <a:rPr lang="it-IT" sz="1800" dirty="0"/>
              <a:t/>
            </a:r>
            <a:br>
              <a:rPr lang="it-IT" sz="1800" dirty="0"/>
            </a:br>
            <a:r>
              <a:rPr lang="it-IT" sz="1800" dirty="0" smtClean="0"/>
              <a:t>Un ente locale ha deliberato  la procedura di riequilibrio finanziario di cui all'articolo 243-ter </a:t>
            </a:r>
            <a:r>
              <a:rPr lang="it-IT" sz="1800" dirty="0" err="1" smtClean="0"/>
              <a:t>tuel</a:t>
            </a:r>
            <a:r>
              <a:rPr lang="it-IT" sz="1800" dirty="0" smtClean="0"/>
              <a:t> nell'anno n-1,richiedendo l'accesso al Fondo di rotazione per assicurare la stabilità finanziaria degli enti locali. Nell'anno n il Ministero dell'Interno ha erogato l'anticipazione richiesta di € 2.500.000,00 (300 euro x abitante misura massima), da restituire in 10 annualità, con rate semestrali, comprensive di quota capitale e d interessi, aventi scadenze il 30 aprile ed il 31 ottobre, a partire dall'anno n+1. L'importo </a:t>
            </a:r>
            <a:r>
              <a:rPr lang="it-IT" sz="1800" dirty="0" err="1" smtClean="0"/>
              <a:t>é</a:t>
            </a:r>
            <a:r>
              <a:rPr lang="it-IT" sz="1800" dirty="0" smtClean="0"/>
              <a:t> utilizzato per ripianare il disavanzo e per finanziare debiti fuori bilancio si sensi dell'art. 43 del D.L. 133/2014.</a:t>
            </a:r>
            <a:endParaRPr lang="it-IT" sz="1800"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3613956637"/>
              </p:ext>
            </p:extLst>
          </p:nvPr>
        </p:nvGraphicFramePr>
        <p:xfrm>
          <a:off x="628650" y="2636912"/>
          <a:ext cx="7886700" cy="2560320"/>
        </p:xfrm>
        <a:graphic>
          <a:graphicData uri="http://schemas.openxmlformats.org/drawingml/2006/table">
            <a:tbl>
              <a:tblPr firstRow="1" bandRow="1">
                <a:tableStyleId>{5C22544A-7EE6-4342-B048-85BDC9FD1C3A}</a:tableStyleId>
              </a:tblPr>
              <a:tblGrid>
                <a:gridCol w="7886700">
                  <a:extLst>
                    <a:ext uri="{9D8B030D-6E8A-4147-A177-3AD203B41FA5}">
                      <a16:colId xmlns="" xmlns:a16="http://schemas.microsoft.com/office/drawing/2014/main" val="3969673358"/>
                    </a:ext>
                  </a:extLst>
                </a:gridCol>
              </a:tblGrid>
              <a:tr h="370840">
                <a:tc>
                  <a:txBody>
                    <a:bodyPr/>
                    <a:lstStyle/>
                    <a:p>
                      <a:r>
                        <a:rPr lang="it-IT" dirty="0" smtClean="0"/>
                        <a:t>anno n</a:t>
                      </a:r>
                    </a:p>
                    <a:p>
                      <a:r>
                        <a:rPr lang="it-IT" dirty="0" smtClean="0"/>
                        <a:t>parte entrata</a:t>
                      </a:r>
                    </a:p>
                    <a:p>
                      <a:r>
                        <a:rPr lang="it-IT" dirty="0" smtClean="0"/>
                        <a:t>stanziamento ed accertamento Trasferimenti correnti da Ministeri E.2.01.01.01.001</a:t>
                      </a:r>
                    </a:p>
                    <a:p>
                      <a:r>
                        <a:rPr lang="it-IT" dirty="0" smtClean="0"/>
                        <a:t>€ 2.500.000,00</a:t>
                      </a:r>
                    </a:p>
                    <a:p>
                      <a:r>
                        <a:rPr lang="it-IT" dirty="0" smtClean="0"/>
                        <a:t>parte spesa</a:t>
                      </a:r>
                    </a:p>
                    <a:p>
                      <a:r>
                        <a:rPr lang="it-IT" dirty="0" smtClean="0"/>
                        <a:t>disavanzo</a:t>
                      </a:r>
                    </a:p>
                    <a:p>
                      <a:r>
                        <a:rPr lang="it-IT" dirty="0" smtClean="0"/>
                        <a:t>debiti fuori bilancio</a:t>
                      </a:r>
                    </a:p>
                    <a:p>
                      <a:r>
                        <a:rPr lang="it-IT" dirty="0" smtClean="0"/>
                        <a:t>€ 2.500.000,00</a:t>
                      </a:r>
                      <a:endParaRPr lang="it-IT" dirty="0"/>
                    </a:p>
                  </a:txBody>
                  <a:tcPr marL="68580" marR="68580"/>
                </a:tc>
                <a:extLst>
                  <a:ext uri="{0D108BD9-81ED-4DB2-BD59-A6C34878D82A}">
                    <a16:rowId xmlns="" xmlns:a16="http://schemas.microsoft.com/office/drawing/2014/main" val="4103063327"/>
                  </a:ext>
                </a:extLst>
              </a:tr>
            </a:tbl>
          </a:graphicData>
        </a:graphic>
      </p:graphicFrame>
    </p:spTree>
    <p:extLst>
      <p:ext uri="{BB962C8B-B14F-4D97-AF65-F5344CB8AC3E}">
        <p14:creationId xmlns="" xmlns:p14="http://schemas.microsoft.com/office/powerpoint/2010/main" val="39560079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365126"/>
            <a:ext cx="7886700" cy="1139479"/>
          </a:xfrm>
        </p:spPr>
        <p:txBody>
          <a:bodyPr>
            <a:noAutofit/>
          </a:bodyPr>
          <a:lstStyle/>
          <a:p>
            <a:pPr algn="just"/>
            <a:r>
              <a:rPr lang="it-IT" sz="1800" dirty="0" smtClean="0"/>
              <a:t/>
            </a:r>
            <a:br>
              <a:rPr lang="it-IT" sz="1800" dirty="0" smtClean="0"/>
            </a:br>
            <a:r>
              <a:rPr lang="it-IT" sz="1800" dirty="0"/>
              <a:t/>
            </a:r>
            <a:br>
              <a:rPr lang="it-IT" sz="1800" dirty="0"/>
            </a:br>
            <a:r>
              <a:rPr lang="it-IT" sz="1800" dirty="0" smtClean="0"/>
              <a:t/>
            </a:r>
            <a:br>
              <a:rPr lang="it-IT" sz="1800" dirty="0" smtClean="0"/>
            </a:br>
            <a:r>
              <a:rPr lang="it-IT" sz="1800" dirty="0"/>
              <a:t/>
            </a:r>
            <a:br>
              <a:rPr lang="it-IT" sz="1800" dirty="0"/>
            </a:br>
            <a:r>
              <a:rPr lang="it-IT" sz="1800" dirty="0" smtClean="0"/>
              <a:t>Un ente locale ha deliberato  la procedura di riequilibrio finanziario di cui all'articolo 243-ter </a:t>
            </a:r>
            <a:r>
              <a:rPr lang="it-IT" sz="1800" dirty="0" err="1" smtClean="0"/>
              <a:t>tuel</a:t>
            </a:r>
            <a:r>
              <a:rPr lang="it-IT" sz="1800" dirty="0" smtClean="0"/>
              <a:t> nell'anno n-1,richiedendo l'accesso al Fondo di rotazione per assicurare la stabilità finanziaria degli enti locali. Nell'anno n il Ministero dell'Interno ha erogato l'anticipazione richiesta di € 2.500.000,00 (300 euro x abitante misura massima), da restituire in 10 annualità, con rate semestrali, comprensive di quota capitale e d interessi, aventi scadenze il 30 aprile ed il 31 ottobre, a partire dall'anno n+1. L'importo </a:t>
            </a:r>
            <a:r>
              <a:rPr lang="it-IT" sz="1800" dirty="0" err="1" smtClean="0"/>
              <a:t>é</a:t>
            </a:r>
            <a:r>
              <a:rPr lang="it-IT" sz="1800" dirty="0" smtClean="0"/>
              <a:t> utilizzato per ripianare il disavanzo e per finanziare debiti fuori bilancio si sensi dell'art. 43 del D.L. 133/2014.</a:t>
            </a:r>
            <a:endParaRPr lang="it-IT" sz="1800"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1939566608"/>
              </p:ext>
            </p:extLst>
          </p:nvPr>
        </p:nvGraphicFramePr>
        <p:xfrm>
          <a:off x="629757" y="3068960"/>
          <a:ext cx="7886700" cy="1188720"/>
        </p:xfrm>
        <a:graphic>
          <a:graphicData uri="http://schemas.openxmlformats.org/drawingml/2006/table">
            <a:tbl>
              <a:tblPr firstRow="1" bandRow="1">
                <a:tableStyleId>{21E4AEA4-8DFA-4A89-87EB-49C32662AFE0}</a:tableStyleId>
              </a:tblPr>
              <a:tblGrid>
                <a:gridCol w="7886700">
                  <a:extLst>
                    <a:ext uri="{9D8B030D-6E8A-4147-A177-3AD203B41FA5}">
                      <a16:colId xmlns="" xmlns:a16="http://schemas.microsoft.com/office/drawing/2014/main" val="1515628733"/>
                    </a:ext>
                  </a:extLst>
                </a:gridCol>
              </a:tblGrid>
              <a:tr h="370840">
                <a:tc>
                  <a:txBody>
                    <a:bodyPr/>
                    <a:lstStyle/>
                    <a:p>
                      <a:r>
                        <a:rPr lang="it-IT" dirty="0" smtClean="0"/>
                        <a:t>anno n+1</a:t>
                      </a:r>
                    </a:p>
                    <a:p>
                      <a:r>
                        <a:rPr lang="it-IT" dirty="0" smtClean="0"/>
                        <a:t>parte spesa</a:t>
                      </a:r>
                    </a:p>
                    <a:p>
                      <a:r>
                        <a:rPr lang="it-IT" dirty="0" smtClean="0"/>
                        <a:t>stanziamento ed impegno Trasferimenti correnti a Ministeri U.1.04.01.01.001</a:t>
                      </a:r>
                    </a:p>
                    <a:p>
                      <a:r>
                        <a:rPr lang="it-IT" dirty="0" smtClean="0"/>
                        <a:t>€ 256.926,43</a:t>
                      </a:r>
                      <a:endParaRPr lang="it-IT" dirty="0"/>
                    </a:p>
                  </a:txBody>
                  <a:tcPr marL="68580" marR="68580"/>
                </a:tc>
                <a:extLst>
                  <a:ext uri="{0D108BD9-81ED-4DB2-BD59-A6C34878D82A}">
                    <a16:rowId xmlns="" xmlns:a16="http://schemas.microsoft.com/office/drawing/2014/main" val="1199625847"/>
                  </a:ext>
                </a:extLst>
              </a:tr>
            </a:tbl>
          </a:graphicData>
        </a:graphic>
      </p:graphicFrame>
    </p:spTree>
    <p:extLst>
      <p:ext uri="{BB962C8B-B14F-4D97-AF65-F5344CB8AC3E}">
        <p14:creationId xmlns="" xmlns:p14="http://schemas.microsoft.com/office/powerpoint/2010/main" val="19248598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365126"/>
            <a:ext cx="7886700" cy="1164417"/>
          </a:xfrm>
        </p:spPr>
        <p:txBody>
          <a:bodyPr>
            <a:noAutofit/>
          </a:bodyPr>
          <a:lstStyle/>
          <a:p>
            <a:pPr algn="just"/>
            <a:r>
              <a:rPr lang="it-IT" sz="1800" dirty="0" smtClean="0"/>
              <a:t/>
            </a:r>
            <a:br>
              <a:rPr lang="it-IT" sz="1800" dirty="0" smtClean="0"/>
            </a:br>
            <a:r>
              <a:rPr lang="it-IT" sz="1800" dirty="0"/>
              <a:t/>
            </a:r>
            <a:br>
              <a:rPr lang="it-IT" sz="1800" dirty="0"/>
            </a:br>
            <a:r>
              <a:rPr lang="it-IT" sz="1800" dirty="0" smtClean="0"/>
              <a:t/>
            </a:r>
            <a:br>
              <a:rPr lang="it-IT" sz="1800" dirty="0" smtClean="0"/>
            </a:br>
            <a:r>
              <a:rPr lang="it-IT" sz="1800" dirty="0"/>
              <a:t/>
            </a:r>
            <a:br>
              <a:rPr lang="it-IT" sz="1800" dirty="0"/>
            </a:br>
            <a:r>
              <a:rPr lang="it-IT" sz="1800" dirty="0" smtClean="0"/>
              <a:t>Un ente locale ha deliberato  la procedura di riequilibrio finanziario di cui all'articolo 243-ter </a:t>
            </a:r>
            <a:r>
              <a:rPr lang="it-IT" sz="1800" dirty="0" err="1" smtClean="0"/>
              <a:t>tuel</a:t>
            </a:r>
            <a:r>
              <a:rPr lang="it-IT" sz="1800" dirty="0" smtClean="0"/>
              <a:t> nell'anno n-1,richiedendo l'accesso al Fondo di rotazione per assicurare la stabilità finanziaria degli enti locali. Nell'anno n il Ministero dell'Interno ha erogato l'anticipazione richiesta di € 2.500.000,00 (300 euro x abitante misura massima), da restituire in 10 annualità, con rate semestrali, comprensive di quota capitale e d interessi, aventi scadenze il 30 aprile ed il 31 ottobre, a partire dall'anno n+1. L'importo </a:t>
            </a:r>
            <a:r>
              <a:rPr lang="it-IT" sz="1800" dirty="0" err="1" smtClean="0"/>
              <a:t>é</a:t>
            </a:r>
            <a:r>
              <a:rPr lang="it-IT" sz="1800" dirty="0" smtClean="0"/>
              <a:t> utilizzato per ripianare il disavanzo e per finanziare debiti fuori bilancio si sensi dell'art. 43 del D.L. 133/2014.</a:t>
            </a:r>
            <a:endParaRPr lang="it-IT" sz="1800"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3586844087"/>
              </p:ext>
            </p:extLst>
          </p:nvPr>
        </p:nvGraphicFramePr>
        <p:xfrm>
          <a:off x="683568" y="2996952"/>
          <a:ext cx="7886700" cy="1188720"/>
        </p:xfrm>
        <a:graphic>
          <a:graphicData uri="http://schemas.openxmlformats.org/drawingml/2006/table">
            <a:tbl>
              <a:tblPr firstRow="1" bandRow="1">
                <a:tableStyleId>{00A15C55-8517-42AA-B614-E9B94910E393}</a:tableStyleId>
              </a:tblPr>
              <a:tblGrid>
                <a:gridCol w="7886700">
                  <a:extLst>
                    <a:ext uri="{9D8B030D-6E8A-4147-A177-3AD203B41FA5}">
                      <a16:colId xmlns="" xmlns:a16="http://schemas.microsoft.com/office/drawing/2014/main" val="3760097004"/>
                    </a:ext>
                  </a:extLst>
                </a:gridCol>
              </a:tblGrid>
              <a:tr h="370840">
                <a:tc>
                  <a:txBody>
                    <a:bodyPr/>
                    <a:lstStyle/>
                    <a:p>
                      <a:r>
                        <a:rPr lang="it-IT" dirty="0" smtClean="0"/>
                        <a:t>anno n+2</a:t>
                      </a:r>
                    </a:p>
                    <a:p>
                      <a:r>
                        <a:rPr lang="it-IT" dirty="0" smtClean="0"/>
                        <a:t>parte spesa</a:t>
                      </a:r>
                    </a:p>
                    <a:p>
                      <a:r>
                        <a:rPr lang="it-IT" dirty="0" smtClean="0"/>
                        <a:t>stanziamento ed impegno Trasferimenti correnti a Ministeri U.1.04.01.01.001</a:t>
                      </a:r>
                    </a:p>
                    <a:p>
                      <a:r>
                        <a:rPr lang="it-IT" dirty="0" smtClean="0"/>
                        <a:t>€ 256.926,43</a:t>
                      </a:r>
                      <a:endParaRPr lang="it-IT" dirty="0"/>
                    </a:p>
                  </a:txBody>
                  <a:tcPr marL="68580" marR="68580"/>
                </a:tc>
                <a:extLst>
                  <a:ext uri="{0D108BD9-81ED-4DB2-BD59-A6C34878D82A}">
                    <a16:rowId xmlns="" xmlns:a16="http://schemas.microsoft.com/office/drawing/2014/main" val="1326665634"/>
                  </a:ext>
                </a:extLst>
              </a:tr>
            </a:tbl>
          </a:graphicData>
        </a:graphic>
      </p:graphicFrame>
    </p:spTree>
    <p:extLst>
      <p:ext uri="{BB962C8B-B14F-4D97-AF65-F5344CB8AC3E}">
        <p14:creationId xmlns="" xmlns:p14="http://schemas.microsoft.com/office/powerpoint/2010/main" val="26814529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0"/>
            <a:ext cx="7886700" cy="980728"/>
          </a:xfrm>
        </p:spPr>
        <p:txBody>
          <a:bodyPr>
            <a:normAutofit/>
          </a:bodyPr>
          <a:lstStyle/>
          <a:p>
            <a:pPr algn="just"/>
            <a:r>
              <a:rPr lang="it-IT" sz="1400" dirty="0" smtClean="0"/>
              <a:t>Un ente locale ha richiesto ed ottenuto dalla Cassa Depositi e Prestiti , nell'anno n, un'anticipazione di risorse dal fondo per le demolizioni delle opere abusive di cui all’art. 32, comma 12, del D.L. 269/2003. I responsabili degli abusi non provvedono a rimborsare all'ente locale gli oneri sostenuti per le demolizioni entro l'anno n, pari ad € 500.000,00. </a:t>
            </a:r>
            <a:endParaRPr lang="it-IT" sz="1400"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1032905605"/>
              </p:ext>
            </p:extLst>
          </p:nvPr>
        </p:nvGraphicFramePr>
        <p:xfrm>
          <a:off x="683568" y="980728"/>
          <a:ext cx="7886700" cy="5577840"/>
        </p:xfrm>
        <a:graphic>
          <a:graphicData uri="http://schemas.openxmlformats.org/drawingml/2006/table">
            <a:tbl>
              <a:tblPr firstRow="1" bandRow="1">
                <a:tableStyleId>{5C22544A-7EE6-4342-B048-85BDC9FD1C3A}</a:tableStyleId>
              </a:tblPr>
              <a:tblGrid>
                <a:gridCol w="7886700">
                  <a:extLst>
                    <a:ext uri="{9D8B030D-6E8A-4147-A177-3AD203B41FA5}">
                      <a16:colId xmlns="" xmlns:a16="http://schemas.microsoft.com/office/drawing/2014/main" val="2501984992"/>
                    </a:ext>
                  </a:extLst>
                </a:gridCol>
              </a:tblGrid>
              <a:tr h="370840">
                <a:tc>
                  <a:txBody>
                    <a:bodyPr/>
                    <a:lstStyle/>
                    <a:p>
                      <a:r>
                        <a:rPr lang="it-IT" dirty="0" smtClean="0"/>
                        <a:t>anno n</a:t>
                      </a:r>
                    </a:p>
                    <a:p>
                      <a:r>
                        <a:rPr lang="it-IT" dirty="0" smtClean="0"/>
                        <a:t>parte entrata</a:t>
                      </a:r>
                    </a:p>
                    <a:p>
                      <a:r>
                        <a:rPr lang="it-IT" dirty="0" smtClean="0"/>
                        <a:t>stanziamento e accertamento Anticipazioni non onerose da altri soggetti E 6.02.02.02.999</a:t>
                      </a:r>
                    </a:p>
                    <a:p>
                      <a:r>
                        <a:rPr lang="it-IT" dirty="0" smtClean="0"/>
                        <a:t>€ 500.000,00</a:t>
                      </a:r>
                    </a:p>
                    <a:p>
                      <a:r>
                        <a:rPr lang="it-IT" dirty="0" smtClean="0"/>
                        <a:t>stanziamento e accertamento Incassi per azioni di surroga nei confronti di terzi E 3.05.02.04.002</a:t>
                      </a:r>
                    </a:p>
                    <a:p>
                      <a:r>
                        <a:rPr lang="it-IT" dirty="0" smtClean="0"/>
                        <a:t>€ 500.000,00 ??</a:t>
                      </a:r>
                    </a:p>
                    <a:p>
                      <a:r>
                        <a:rPr lang="it-IT" dirty="0" smtClean="0"/>
                        <a:t>parte spesa</a:t>
                      </a:r>
                    </a:p>
                    <a:p>
                      <a:r>
                        <a:rPr lang="it-IT" dirty="0" smtClean="0"/>
                        <a:t>stanziamento ed impegno Chiusura Anticipazioni non onerose da altri soggetti U.4.02.02.02.999</a:t>
                      </a:r>
                    </a:p>
                    <a:p>
                      <a:r>
                        <a:rPr lang="it-IT" dirty="0" smtClean="0"/>
                        <a:t>€ 500.000,00</a:t>
                      </a:r>
                    </a:p>
                    <a:p>
                      <a:r>
                        <a:rPr lang="it-IT" dirty="0" smtClean="0"/>
                        <a:t>Stanziamento ed impegno Altre spese correnti </a:t>
                      </a:r>
                      <a:r>
                        <a:rPr lang="it-IT" dirty="0" err="1" smtClean="0"/>
                        <a:t>n.a.c</a:t>
                      </a:r>
                      <a:r>
                        <a:rPr lang="it-IT" dirty="0" smtClean="0"/>
                        <a:t>. (intervento di demolizione) U 1.10.99.99.999</a:t>
                      </a:r>
                    </a:p>
                    <a:p>
                      <a:r>
                        <a:rPr lang="it-IT" dirty="0" smtClean="0"/>
                        <a:t>€ 500.000,00</a:t>
                      </a:r>
                    </a:p>
                    <a:p>
                      <a:r>
                        <a:rPr lang="it-IT" dirty="0" smtClean="0"/>
                        <a:t>stanziamento e non impegno </a:t>
                      </a:r>
                      <a:r>
                        <a:rPr lang="it-IT" dirty="0" err="1" smtClean="0"/>
                        <a:t>fcde</a:t>
                      </a:r>
                      <a:r>
                        <a:rPr lang="it-IT" dirty="0" smtClean="0"/>
                        <a:t> di parte corrente</a:t>
                      </a:r>
                    </a:p>
                    <a:p>
                      <a:r>
                        <a:rPr lang="it-IT" dirty="0" smtClean="0"/>
                        <a:t>€ 100.000,00 (pari almeno al 20% importo)</a:t>
                      </a:r>
                    </a:p>
                    <a:p>
                      <a:r>
                        <a:rPr lang="it-IT" dirty="0" smtClean="0"/>
                        <a:t>Nell’anno di effettivo rimborso</a:t>
                      </a:r>
                    </a:p>
                    <a:p>
                      <a:r>
                        <a:rPr lang="it-IT" dirty="0" smtClean="0"/>
                        <a:t>Parte spesa</a:t>
                      </a:r>
                    </a:p>
                    <a:p>
                      <a:r>
                        <a:rPr lang="it-IT" dirty="0" smtClean="0"/>
                        <a:t>Stanziamento ed impegno (oneri finanziari, interessi passivi)</a:t>
                      </a:r>
                      <a:endParaRPr lang="it-IT" dirty="0"/>
                    </a:p>
                  </a:txBody>
                  <a:tcPr marL="68580" marR="68580"/>
                </a:tc>
                <a:extLst>
                  <a:ext uri="{0D108BD9-81ED-4DB2-BD59-A6C34878D82A}">
                    <a16:rowId xmlns="" xmlns:a16="http://schemas.microsoft.com/office/drawing/2014/main" val="1784379343"/>
                  </a:ext>
                </a:extLst>
              </a:tr>
            </a:tbl>
          </a:graphicData>
        </a:graphic>
      </p:graphicFrame>
    </p:spTree>
    <p:extLst>
      <p:ext uri="{BB962C8B-B14F-4D97-AF65-F5344CB8AC3E}">
        <p14:creationId xmlns="" xmlns:p14="http://schemas.microsoft.com/office/powerpoint/2010/main" val="14149131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 novità da applicare in sede di redazione del preventivo</a:t>
            </a:r>
          </a:p>
        </p:txBody>
      </p:sp>
      <p:sp>
        <p:nvSpPr>
          <p:cNvPr id="3" name="Segnaposto testo 2"/>
          <p:cNvSpPr>
            <a:spLocks noGrp="1"/>
          </p:cNvSpPr>
          <p:nvPr>
            <p:ph type="body" idx="1"/>
          </p:nvPr>
        </p:nvSpPr>
        <p:spPr/>
        <p:txBody>
          <a:bodyPr>
            <a:normAutofit/>
          </a:bodyPr>
          <a:lstStyle/>
          <a:p>
            <a:pPr algn="ctr"/>
            <a:r>
              <a:rPr lang="it-IT" sz="4000" dirty="0" smtClean="0">
                <a:solidFill>
                  <a:schemeClr val="tx1"/>
                </a:solidFill>
              </a:rPr>
              <a:t>Anticipazioni di liquidità</a:t>
            </a:r>
            <a:endParaRPr lang="it-IT" sz="4000" dirty="0">
              <a:solidFill>
                <a:schemeClr val="tx1"/>
              </a:solidFill>
            </a:endParaRPr>
          </a:p>
        </p:txBody>
      </p:sp>
    </p:spTree>
    <p:extLst>
      <p:ext uri="{BB962C8B-B14F-4D97-AF65-F5344CB8AC3E}">
        <p14:creationId xmlns="" xmlns:p14="http://schemas.microsoft.com/office/powerpoint/2010/main" val="42286273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800" dirty="0" smtClean="0"/>
              <a:t>Qualsiasi altra anticipazione di liquidità</a:t>
            </a:r>
            <a:endParaRPr lang="it-IT" sz="1800" dirty="0"/>
          </a:p>
        </p:txBody>
      </p:sp>
      <p:graphicFrame>
        <p:nvGraphicFramePr>
          <p:cNvPr id="8" name="Segnaposto contenuto 7"/>
          <p:cNvGraphicFramePr>
            <a:graphicFrameLocks noGrp="1"/>
          </p:cNvGraphicFramePr>
          <p:nvPr>
            <p:ph idx="1"/>
            <p:extLst>
              <p:ext uri="{D42A27DB-BD31-4B8C-83A1-F6EECF244321}">
                <p14:modId xmlns="" xmlns:p14="http://schemas.microsoft.com/office/powerpoint/2010/main" val="2661440660"/>
              </p:ext>
            </p:extLst>
          </p:nvPr>
        </p:nvGraphicFramePr>
        <p:xfrm>
          <a:off x="628650" y="1825625"/>
          <a:ext cx="7886700" cy="3108960"/>
        </p:xfrm>
        <a:graphic>
          <a:graphicData uri="http://schemas.openxmlformats.org/drawingml/2006/table">
            <a:tbl>
              <a:tblPr firstRow="1" bandRow="1">
                <a:tableStyleId>{5C22544A-7EE6-4342-B048-85BDC9FD1C3A}</a:tableStyleId>
              </a:tblPr>
              <a:tblGrid>
                <a:gridCol w="7886700">
                  <a:extLst>
                    <a:ext uri="{9D8B030D-6E8A-4147-A177-3AD203B41FA5}">
                      <a16:colId xmlns="" xmlns:a16="http://schemas.microsoft.com/office/drawing/2014/main" val="1658708776"/>
                    </a:ext>
                  </a:extLst>
                </a:gridCol>
              </a:tblGrid>
              <a:tr h="370840">
                <a:tc>
                  <a:txBody>
                    <a:bodyPr/>
                    <a:lstStyle/>
                    <a:p>
                      <a:r>
                        <a:rPr lang="it-IT" dirty="0" smtClean="0"/>
                        <a:t>anno n</a:t>
                      </a:r>
                    </a:p>
                    <a:p>
                      <a:r>
                        <a:rPr lang="it-IT" dirty="0" smtClean="0"/>
                        <a:t>parte entrata</a:t>
                      </a:r>
                    </a:p>
                    <a:p>
                      <a:r>
                        <a:rPr lang="it-IT" dirty="0" smtClean="0"/>
                        <a:t>stanziamento ed accertamento Accensione mutui e altri finanziamenti a medio lungo termine da Ministeri E.6.03.01.01.001</a:t>
                      </a:r>
                    </a:p>
                    <a:p>
                      <a:r>
                        <a:rPr lang="it-IT" dirty="0" smtClean="0"/>
                        <a:t>€ 2.500.000,00</a:t>
                      </a:r>
                    </a:p>
                    <a:p>
                      <a:r>
                        <a:rPr lang="it-IT" dirty="0" smtClean="0"/>
                        <a:t>parte spesa</a:t>
                      </a:r>
                    </a:p>
                    <a:p>
                      <a:r>
                        <a:rPr lang="it-IT" dirty="0" smtClean="0"/>
                        <a:t>stanziamento non impegnato Altri fondi per rimborso prestiti U.4.05.99.99.999 </a:t>
                      </a:r>
                    </a:p>
                    <a:p>
                      <a:r>
                        <a:rPr lang="it-IT" dirty="0" smtClean="0"/>
                        <a:t>€ 2.500.000,00</a:t>
                      </a:r>
                    </a:p>
                    <a:p>
                      <a:r>
                        <a:rPr lang="it-IT" dirty="0" smtClean="0"/>
                        <a:t>chiusura gestione 31/12/n</a:t>
                      </a:r>
                    </a:p>
                    <a:p>
                      <a:r>
                        <a:rPr lang="it-IT" dirty="0" smtClean="0"/>
                        <a:t>avanzo accantonato € 2.500.000,00</a:t>
                      </a:r>
                    </a:p>
                    <a:p>
                      <a:endParaRPr lang="it-IT" dirty="0"/>
                    </a:p>
                  </a:txBody>
                  <a:tcPr marL="68580" marR="68580"/>
                </a:tc>
                <a:extLst>
                  <a:ext uri="{0D108BD9-81ED-4DB2-BD59-A6C34878D82A}">
                    <a16:rowId xmlns="" xmlns:a16="http://schemas.microsoft.com/office/drawing/2014/main" val="760209698"/>
                  </a:ext>
                </a:extLst>
              </a:tr>
            </a:tbl>
          </a:graphicData>
        </a:graphic>
      </p:graphicFrame>
    </p:spTree>
    <p:extLst>
      <p:ext uri="{BB962C8B-B14F-4D97-AF65-F5344CB8AC3E}">
        <p14:creationId xmlns="" xmlns:p14="http://schemas.microsoft.com/office/powerpoint/2010/main" val="28916327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365126"/>
            <a:ext cx="7886700" cy="1297420"/>
          </a:xfrm>
        </p:spPr>
        <p:txBody>
          <a:bodyPr>
            <a:normAutofit/>
          </a:bodyPr>
          <a:lstStyle/>
          <a:p>
            <a:r>
              <a:rPr lang="it-IT" sz="1800" dirty="0" smtClean="0"/>
              <a:t>Qualsiasi altra anticipazione di liquidità</a:t>
            </a:r>
            <a:endParaRPr lang="it-IT" sz="1800"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2289412155"/>
              </p:ext>
            </p:extLst>
          </p:nvPr>
        </p:nvGraphicFramePr>
        <p:xfrm>
          <a:off x="628650" y="1812175"/>
          <a:ext cx="7886700" cy="5015750"/>
        </p:xfrm>
        <a:graphic>
          <a:graphicData uri="http://schemas.openxmlformats.org/drawingml/2006/table">
            <a:tbl>
              <a:tblPr firstRow="1" bandRow="1">
                <a:tableStyleId>{21E4AEA4-8DFA-4A89-87EB-49C32662AFE0}</a:tableStyleId>
              </a:tblPr>
              <a:tblGrid>
                <a:gridCol w="7886700">
                  <a:extLst>
                    <a:ext uri="{9D8B030D-6E8A-4147-A177-3AD203B41FA5}">
                      <a16:colId xmlns="" xmlns:a16="http://schemas.microsoft.com/office/drawing/2014/main" val="453210062"/>
                    </a:ext>
                  </a:extLst>
                </a:gridCol>
              </a:tblGrid>
              <a:tr h="5015750">
                <a:tc>
                  <a:txBody>
                    <a:bodyPr/>
                    <a:lstStyle/>
                    <a:p>
                      <a:r>
                        <a:rPr lang="it-IT" dirty="0" smtClean="0"/>
                        <a:t>anno n+1</a:t>
                      </a:r>
                    </a:p>
                    <a:p>
                      <a:r>
                        <a:rPr lang="it-IT" dirty="0" smtClean="0"/>
                        <a:t>parte entrata</a:t>
                      </a:r>
                    </a:p>
                    <a:p>
                      <a:r>
                        <a:rPr lang="it-IT" dirty="0" smtClean="0"/>
                        <a:t>stanziamento avanzo accantonato  con espressa indicazione “di cui Utilizzo Fondo anticipazioni di liquidità (avanzo presunto applicato al bilancio </a:t>
                      </a:r>
                      <a:r>
                        <a:rPr lang="it-IT" smtClean="0"/>
                        <a:t>di previsione) </a:t>
                      </a:r>
                      <a:endParaRPr lang="it-IT" dirty="0" smtClean="0"/>
                    </a:p>
                    <a:p>
                      <a:r>
                        <a:rPr lang="it-IT" dirty="0" smtClean="0"/>
                        <a:t>€ 2.500.000,00</a:t>
                      </a:r>
                    </a:p>
                    <a:p>
                      <a:r>
                        <a:rPr lang="it-IT" dirty="0" smtClean="0"/>
                        <a:t>parte spesa</a:t>
                      </a:r>
                    </a:p>
                    <a:p>
                      <a:r>
                        <a:rPr lang="it-IT" dirty="0" smtClean="0"/>
                        <a:t>stanziamento ed impegno Rimborso mutui e altri finanziamenti a medio lungo termine a Ministeri U.4.03.01.01.001</a:t>
                      </a:r>
                    </a:p>
                    <a:p>
                      <a:r>
                        <a:rPr lang="it-IT" dirty="0" smtClean="0"/>
                        <a:t>€  244.426,43 (rata annua da rimborsare)</a:t>
                      </a:r>
                    </a:p>
                    <a:p>
                      <a:r>
                        <a:rPr lang="it-IT" dirty="0" smtClean="0"/>
                        <a:t>stanziamento ed impegno Interessi passivi a Ministeri su mutui e altri finanziamenti a medio lungo termine U.1.07.05.01.001</a:t>
                      </a:r>
                    </a:p>
                    <a:p>
                      <a:r>
                        <a:rPr lang="it-IT" dirty="0" smtClean="0"/>
                        <a:t>€ 12.500,00</a:t>
                      </a:r>
                    </a:p>
                    <a:p>
                      <a:r>
                        <a:rPr lang="it-IT" dirty="0" smtClean="0"/>
                        <a:t>stanziamento non impegnato Altri fondi per rimborso prestiti U.4.05.99.99.999 </a:t>
                      </a:r>
                    </a:p>
                    <a:p>
                      <a:r>
                        <a:rPr lang="it-IT" dirty="0" smtClean="0"/>
                        <a:t>€ 2.255.573,57</a:t>
                      </a:r>
                    </a:p>
                    <a:p>
                      <a:r>
                        <a:rPr lang="it-IT" dirty="0" smtClean="0"/>
                        <a:t>chiusura gestione 31/12/n+1</a:t>
                      </a:r>
                    </a:p>
                    <a:p>
                      <a:r>
                        <a:rPr lang="it-IT" dirty="0" smtClean="0"/>
                        <a:t>avanzo accantonato € 2.255.573,57</a:t>
                      </a:r>
                    </a:p>
                    <a:p>
                      <a:endParaRPr lang="it-IT" dirty="0"/>
                    </a:p>
                  </a:txBody>
                  <a:tcPr marL="68580" marR="68580"/>
                </a:tc>
                <a:extLst>
                  <a:ext uri="{0D108BD9-81ED-4DB2-BD59-A6C34878D82A}">
                    <a16:rowId xmlns="" xmlns:a16="http://schemas.microsoft.com/office/drawing/2014/main" val="2374749945"/>
                  </a:ext>
                </a:extLst>
              </a:tr>
            </a:tbl>
          </a:graphicData>
        </a:graphic>
      </p:graphicFrame>
    </p:spTree>
    <p:extLst>
      <p:ext uri="{BB962C8B-B14F-4D97-AF65-F5344CB8AC3E}">
        <p14:creationId xmlns="" xmlns:p14="http://schemas.microsoft.com/office/powerpoint/2010/main" val="24612445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 novità da applicare in sede di redazione del preventivo</a:t>
            </a:r>
          </a:p>
        </p:txBody>
      </p:sp>
      <p:sp>
        <p:nvSpPr>
          <p:cNvPr id="3" name="Segnaposto testo 2"/>
          <p:cNvSpPr>
            <a:spLocks noGrp="1"/>
          </p:cNvSpPr>
          <p:nvPr>
            <p:ph type="body" idx="1"/>
          </p:nvPr>
        </p:nvSpPr>
        <p:spPr/>
        <p:txBody>
          <a:bodyPr>
            <a:normAutofit/>
          </a:bodyPr>
          <a:lstStyle/>
          <a:p>
            <a:pPr algn="ctr"/>
            <a:r>
              <a:rPr lang="it-IT" sz="4000" dirty="0" smtClean="0">
                <a:solidFill>
                  <a:schemeClr val="tx1"/>
                </a:solidFill>
              </a:rPr>
              <a:t>FCDE</a:t>
            </a:r>
          </a:p>
          <a:p>
            <a:pPr algn="ctr"/>
            <a:r>
              <a:rPr lang="it-IT" sz="4000" dirty="0" smtClean="0">
                <a:solidFill>
                  <a:schemeClr val="tx1"/>
                </a:solidFill>
              </a:rPr>
              <a:t>METODO ORDINARIO</a:t>
            </a:r>
            <a:endParaRPr lang="it-IT" sz="4000" dirty="0">
              <a:solidFill>
                <a:schemeClr val="tx1"/>
              </a:solidFill>
            </a:endParaRPr>
          </a:p>
        </p:txBody>
      </p:sp>
    </p:spTree>
    <p:extLst>
      <p:ext uri="{BB962C8B-B14F-4D97-AF65-F5344CB8AC3E}">
        <p14:creationId xmlns="" xmlns:p14="http://schemas.microsoft.com/office/powerpoint/2010/main" val="1998156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365126"/>
            <a:ext cx="7886700" cy="615777"/>
          </a:xfrm>
        </p:spPr>
        <p:txBody>
          <a:bodyPr>
            <a:noAutofit/>
          </a:bodyPr>
          <a:lstStyle/>
          <a:p>
            <a:r>
              <a:rPr lang="it-IT" sz="2000" dirty="0" smtClean="0"/>
              <a:t>Un ente locale ha determinato il </a:t>
            </a:r>
            <a:r>
              <a:rPr lang="it-IT" sz="2000" dirty="0" err="1" smtClean="0"/>
              <a:t>fcde</a:t>
            </a:r>
            <a:r>
              <a:rPr lang="it-IT" sz="2000" dirty="0" smtClean="0"/>
              <a:t> iscritto nell'annualità n del bilancio di previsione n/n+2 applicando la percentuale del 20% agli stanziamenti di entrata rilevanti ai fini della costituzione del </a:t>
            </a:r>
            <a:r>
              <a:rPr lang="it-IT" sz="2000" dirty="0" err="1" smtClean="0"/>
              <a:t>fcde</a:t>
            </a:r>
            <a:r>
              <a:rPr lang="it-IT" sz="2000" dirty="0" smtClean="0"/>
              <a:t/>
            </a:r>
            <a:br>
              <a:rPr lang="it-IT" sz="2000" dirty="0" smtClean="0"/>
            </a:br>
            <a:endParaRPr lang="it-IT" sz="2000"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1683568911"/>
              </p:ext>
            </p:extLst>
          </p:nvPr>
        </p:nvGraphicFramePr>
        <p:xfrm>
          <a:off x="628650" y="1556792"/>
          <a:ext cx="7886700" cy="4968240"/>
        </p:xfrm>
        <a:graphic>
          <a:graphicData uri="http://schemas.openxmlformats.org/drawingml/2006/table">
            <a:tbl>
              <a:tblPr firstRow="1" bandRow="1">
                <a:tableStyleId>{5C22544A-7EE6-4342-B048-85BDC9FD1C3A}</a:tableStyleId>
              </a:tblPr>
              <a:tblGrid>
                <a:gridCol w="7886700">
                  <a:extLst>
                    <a:ext uri="{9D8B030D-6E8A-4147-A177-3AD203B41FA5}">
                      <a16:colId xmlns="" xmlns:a16="http://schemas.microsoft.com/office/drawing/2014/main" val="2641914716"/>
                    </a:ext>
                  </a:extLst>
                </a:gridCol>
              </a:tblGrid>
              <a:tr h="370840">
                <a:tc>
                  <a:txBody>
                    <a:bodyPr/>
                    <a:lstStyle/>
                    <a:p>
                      <a:r>
                        <a:rPr lang="it-IT" sz="2000" dirty="0" smtClean="0"/>
                        <a:t>stanziamento entrate rilevanti </a:t>
                      </a:r>
                    </a:p>
                    <a:p>
                      <a:r>
                        <a:rPr lang="it-IT" sz="2000" dirty="0" smtClean="0"/>
                        <a:t>€ 18.000.000,00</a:t>
                      </a:r>
                    </a:p>
                    <a:p>
                      <a:r>
                        <a:rPr lang="it-IT" sz="2000" dirty="0" smtClean="0"/>
                        <a:t>stanziamento </a:t>
                      </a:r>
                      <a:r>
                        <a:rPr lang="it-IT" sz="2000" dirty="0" err="1" smtClean="0"/>
                        <a:t>fcde</a:t>
                      </a:r>
                      <a:endParaRPr lang="it-IT" sz="2000" dirty="0" smtClean="0"/>
                    </a:p>
                    <a:p>
                      <a:r>
                        <a:rPr lang="it-IT" sz="2000" dirty="0" smtClean="0"/>
                        <a:t>€ 3.600.000,00</a:t>
                      </a:r>
                    </a:p>
                    <a:p>
                      <a:r>
                        <a:rPr lang="it-IT" sz="2000" dirty="0" smtClean="0"/>
                        <a:t>Nel corso dell'esercizio n,  gli stanziamenti delle predette entrate sono incrementati di 1 ml di euro</a:t>
                      </a:r>
                    </a:p>
                    <a:p>
                      <a:r>
                        <a:rPr lang="it-IT" sz="2000" dirty="0" smtClean="0"/>
                        <a:t>stanziamento entrate rilevanti </a:t>
                      </a:r>
                    </a:p>
                    <a:p>
                      <a:r>
                        <a:rPr lang="it-IT" sz="2000" dirty="0" smtClean="0"/>
                        <a:t>€ 19.000.000,00</a:t>
                      </a:r>
                    </a:p>
                    <a:p>
                      <a:r>
                        <a:rPr lang="it-IT" sz="2000" dirty="0" smtClean="0"/>
                        <a:t>stanziamento </a:t>
                      </a:r>
                      <a:r>
                        <a:rPr lang="it-IT" sz="2000" dirty="0" err="1" smtClean="0"/>
                        <a:t>fcde</a:t>
                      </a:r>
                      <a:endParaRPr lang="it-IT" sz="2000" dirty="0" smtClean="0"/>
                    </a:p>
                    <a:p>
                      <a:r>
                        <a:rPr lang="it-IT" sz="2000" dirty="0" smtClean="0"/>
                        <a:t>€ 3.800.000,00</a:t>
                      </a:r>
                    </a:p>
                    <a:p>
                      <a:r>
                        <a:rPr lang="it-IT" sz="2000" dirty="0" smtClean="0"/>
                        <a:t>Nel corso dell'esercizio n, gli stanziamenti delle predette entrate sono ridotti di 1 ml di euro</a:t>
                      </a:r>
                    </a:p>
                    <a:p>
                      <a:r>
                        <a:rPr lang="it-IT" sz="2000" dirty="0" smtClean="0"/>
                        <a:t>stanziamento entrate rilevanti </a:t>
                      </a:r>
                    </a:p>
                    <a:p>
                      <a:r>
                        <a:rPr lang="it-IT" sz="2000" dirty="0" smtClean="0"/>
                        <a:t>€ 17.000.000,00</a:t>
                      </a:r>
                    </a:p>
                    <a:p>
                      <a:r>
                        <a:rPr lang="it-IT" sz="2000" dirty="0" smtClean="0"/>
                        <a:t>stanziamento </a:t>
                      </a:r>
                      <a:r>
                        <a:rPr lang="it-IT" sz="2000" dirty="0" err="1" smtClean="0"/>
                        <a:t>fcde</a:t>
                      </a:r>
                      <a:endParaRPr lang="it-IT" sz="2000" dirty="0" smtClean="0"/>
                    </a:p>
                    <a:p>
                      <a:r>
                        <a:rPr lang="it-IT" sz="2000" dirty="0" smtClean="0"/>
                        <a:t>€ 3.400.000,00</a:t>
                      </a:r>
                      <a:endParaRPr lang="it-IT" sz="2000" dirty="0"/>
                    </a:p>
                  </a:txBody>
                  <a:tcPr marL="68580" marR="68580"/>
                </a:tc>
                <a:extLst>
                  <a:ext uri="{0D108BD9-81ED-4DB2-BD59-A6C34878D82A}">
                    <a16:rowId xmlns="" xmlns:a16="http://schemas.microsoft.com/office/drawing/2014/main" val="1141266137"/>
                  </a:ext>
                </a:extLst>
              </a:tr>
            </a:tbl>
          </a:graphicData>
        </a:graphic>
      </p:graphicFrame>
    </p:spTree>
    <p:extLst>
      <p:ext uri="{BB962C8B-B14F-4D97-AF65-F5344CB8AC3E}">
        <p14:creationId xmlns="" xmlns:p14="http://schemas.microsoft.com/office/powerpoint/2010/main" val="1433480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365126"/>
            <a:ext cx="7886700" cy="840220"/>
          </a:xfrm>
        </p:spPr>
        <p:txBody>
          <a:bodyPr>
            <a:normAutofit fontScale="90000"/>
          </a:bodyPr>
          <a:lstStyle/>
          <a:p>
            <a:pPr algn="just"/>
            <a:r>
              <a:rPr lang="it-IT" sz="1800" dirty="0" smtClean="0"/>
              <a:t>Un ente locale ha determinato il </a:t>
            </a:r>
            <a:r>
              <a:rPr lang="it-IT" sz="1800" dirty="0" err="1" smtClean="0"/>
              <a:t>fcde</a:t>
            </a:r>
            <a:r>
              <a:rPr lang="it-IT" sz="1800" dirty="0" smtClean="0"/>
              <a:t> iscritto nell'annualità n del bilancio di previsione n/n+2 applicando la percentuale del 20% agli stanziamenti di entrata rilevanti ai fini della costituzione del </a:t>
            </a:r>
            <a:r>
              <a:rPr lang="it-IT" sz="1800" dirty="0" err="1" smtClean="0"/>
              <a:t>fcde</a:t>
            </a:r>
            <a:endParaRPr lang="it-IT" sz="1400"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132905519"/>
              </p:ext>
            </p:extLst>
          </p:nvPr>
        </p:nvGraphicFramePr>
        <p:xfrm>
          <a:off x="628650" y="1825625"/>
          <a:ext cx="7886700" cy="3383280"/>
        </p:xfrm>
        <a:graphic>
          <a:graphicData uri="http://schemas.openxmlformats.org/drawingml/2006/table">
            <a:tbl>
              <a:tblPr firstRow="1" bandRow="1">
                <a:tableStyleId>{21E4AEA4-8DFA-4A89-87EB-49C32662AFE0}</a:tableStyleId>
              </a:tblPr>
              <a:tblGrid>
                <a:gridCol w="7886700">
                  <a:extLst>
                    <a:ext uri="{9D8B030D-6E8A-4147-A177-3AD203B41FA5}">
                      <a16:colId xmlns="" xmlns:a16="http://schemas.microsoft.com/office/drawing/2014/main" val="1792553959"/>
                    </a:ext>
                  </a:extLst>
                </a:gridCol>
              </a:tblGrid>
              <a:tr h="370840">
                <a:tc>
                  <a:txBody>
                    <a:bodyPr/>
                    <a:lstStyle/>
                    <a:p>
                      <a:r>
                        <a:rPr lang="it-IT" dirty="0" smtClean="0"/>
                        <a:t>Nel corso dell'esercizio n, alla data del 15/11/</a:t>
                      </a:r>
                      <a:r>
                        <a:rPr lang="it-IT" dirty="0" err="1" smtClean="0"/>
                        <a:t>n,sono</a:t>
                      </a:r>
                      <a:r>
                        <a:rPr lang="it-IT" dirty="0" smtClean="0"/>
                        <a:t> state riscossi € 17.500.000,00 Pertanto l’importo accantonato nel </a:t>
                      </a:r>
                      <a:r>
                        <a:rPr lang="it-IT" dirty="0" err="1" smtClean="0"/>
                        <a:t>fcde</a:t>
                      </a:r>
                      <a:r>
                        <a:rPr lang="it-IT" dirty="0" smtClean="0"/>
                        <a:t> è superiore alla percentuale delle somme ancora rimaste da incassare in conto competenza  (15%)</a:t>
                      </a:r>
                    </a:p>
                    <a:p>
                      <a:r>
                        <a:rPr lang="it-IT" dirty="0" smtClean="0"/>
                        <a:t>stanziamento </a:t>
                      </a:r>
                      <a:r>
                        <a:rPr lang="it-IT" dirty="0" err="1" smtClean="0"/>
                        <a:t>fcde</a:t>
                      </a:r>
                      <a:r>
                        <a:rPr lang="it-IT" dirty="0" smtClean="0"/>
                        <a:t> </a:t>
                      </a:r>
                    </a:p>
                    <a:p>
                      <a:r>
                        <a:rPr lang="it-IT" dirty="0" smtClean="0"/>
                        <a:t>€ 2.700.000,00</a:t>
                      </a:r>
                    </a:p>
                    <a:p>
                      <a:r>
                        <a:rPr lang="it-IT" dirty="0" smtClean="0"/>
                        <a:t>Nel corso dell'esercizio n, alla data del 15/11/</a:t>
                      </a:r>
                      <a:r>
                        <a:rPr lang="it-IT" dirty="0" err="1" smtClean="0"/>
                        <a:t>n,sono</a:t>
                      </a:r>
                      <a:r>
                        <a:rPr lang="it-IT" dirty="0" smtClean="0"/>
                        <a:t> state riscossi € 12.000.000,00. Si presume di incassare altri 1,5 ml di euro entro la fine dell'esercizio n. Pertanto l’importo accantonato nel </a:t>
                      </a:r>
                      <a:r>
                        <a:rPr lang="it-IT" dirty="0" err="1" smtClean="0"/>
                        <a:t>fcde</a:t>
                      </a:r>
                      <a:r>
                        <a:rPr lang="it-IT" dirty="0" smtClean="0"/>
                        <a:t> è inferiore alla percentuale delle somme che si presume rimangano ancora  da incassare in conto competenza  (25%)</a:t>
                      </a:r>
                    </a:p>
                    <a:p>
                      <a:r>
                        <a:rPr lang="it-IT" dirty="0" smtClean="0"/>
                        <a:t>stanziamento </a:t>
                      </a:r>
                      <a:r>
                        <a:rPr lang="it-IT" dirty="0" err="1" smtClean="0"/>
                        <a:t>fcde</a:t>
                      </a:r>
                      <a:r>
                        <a:rPr lang="it-IT" dirty="0" smtClean="0"/>
                        <a:t> </a:t>
                      </a:r>
                    </a:p>
                    <a:p>
                      <a:r>
                        <a:rPr lang="it-IT" dirty="0" smtClean="0"/>
                        <a:t>€ 4.500.000,00</a:t>
                      </a:r>
                      <a:endParaRPr lang="it-IT" dirty="0"/>
                    </a:p>
                  </a:txBody>
                  <a:tcPr marL="68580" marR="68580"/>
                </a:tc>
                <a:extLst>
                  <a:ext uri="{0D108BD9-81ED-4DB2-BD59-A6C34878D82A}">
                    <a16:rowId xmlns="" xmlns:a16="http://schemas.microsoft.com/office/drawing/2014/main" val="795001160"/>
                  </a:ext>
                </a:extLst>
              </a:tr>
            </a:tbl>
          </a:graphicData>
        </a:graphic>
      </p:graphicFrame>
    </p:spTree>
    <p:extLst>
      <p:ext uri="{BB962C8B-B14F-4D97-AF65-F5344CB8AC3E}">
        <p14:creationId xmlns="" xmlns:p14="http://schemas.microsoft.com/office/powerpoint/2010/main" val="26255154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365126"/>
            <a:ext cx="7886700" cy="732155"/>
          </a:xfrm>
        </p:spPr>
        <p:txBody>
          <a:bodyPr>
            <a:normAutofit fontScale="90000"/>
          </a:bodyPr>
          <a:lstStyle/>
          <a:p>
            <a:pPr algn="just"/>
            <a:r>
              <a:rPr lang="it-IT" sz="1800" dirty="0" smtClean="0"/>
              <a:t>Un ente locale ha determinato il </a:t>
            </a:r>
            <a:r>
              <a:rPr lang="it-IT" sz="1800" dirty="0" err="1" smtClean="0"/>
              <a:t>fcde</a:t>
            </a:r>
            <a:r>
              <a:rPr lang="it-IT" sz="1800" dirty="0" smtClean="0"/>
              <a:t> iscritto nell'annualità n del bilancio di previsione n/n+2 applicando la percentuale del 20% agli stanziamenti di entrata rilevanti ai fini della costituzione del </a:t>
            </a:r>
            <a:r>
              <a:rPr lang="it-IT" sz="1800" dirty="0" err="1" smtClean="0"/>
              <a:t>fcde</a:t>
            </a:r>
            <a:endParaRPr lang="it-IT" sz="1400"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3316953476"/>
              </p:ext>
            </p:extLst>
          </p:nvPr>
        </p:nvGraphicFramePr>
        <p:xfrm>
          <a:off x="628650" y="1097281"/>
          <a:ext cx="7886700" cy="5577840"/>
        </p:xfrm>
        <a:graphic>
          <a:graphicData uri="http://schemas.openxmlformats.org/drawingml/2006/table">
            <a:tbl>
              <a:tblPr firstRow="1" bandRow="1">
                <a:tableStyleId>{00A15C55-8517-42AA-B614-E9B94910E393}</a:tableStyleId>
              </a:tblPr>
              <a:tblGrid>
                <a:gridCol w="7886700">
                  <a:extLst>
                    <a:ext uri="{9D8B030D-6E8A-4147-A177-3AD203B41FA5}">
                      <a16:colId xmlns="" xmlns:a16="http://schemas.microsoft.com/office/drawing/2014/main" val="4181643194"/>
                    </a:ext>
                  </a:extLst>
                </a:gridCol>
              </a:tblGrid>
              <a:tr h="370840">
                <a:tc>
                  <a:txBody>
                    <a:bodyPr/>
                    <a:lstStyle/>
                    <a:p>
                      <a:r>
                        <a:rPr lang="it-IT" dirty="0" smtClean="0"/>
                        <a:t>stanziamento entrate rilevanti </a:t>
                      </a:r>
                    </a:p>
                    <a:p>
                      <a:r>
                        <a:rPr lang="it-IT" dirty="0" smtClean="0"/>
                        <a:t>€ 18.000.000,00</a:t>
                      </a:r>
                    </a:p>
                    <a:p>
                      <a:r>
                        <a:rPr lang="it-IT" dirty="0" smtClean="0"/>
                        <a:t>stanziamento </a:t>
                      </a:r>
                      <a:r>
                        <a:rPr lang="it-IT" dirty="0" err="1" smtClean="0"/>
                        <a:t>fcde</a:t>
                      </a:r>
                      <a:endParaRPr lang="it-IT" dirty="0" smtClean="0"/>
                    </a:p>
                    <a:p>
                      <a:r>
                        <a:rPr lang="it-IT" dirty="0" smtClean="0"/>
                        <a:t>€ 3.600.000,00</a:t>
                      </a:r>
                    </a:p>
                    <a:p>
                      <a:pPr algn="just"/>
                      <a:r>
                        <a:rPr lang="it-IT" dirty="0" smtClean="0"/>
                        <a:t>Il rendiconto della gestione ha rideterminato la percentuale di inesigibilità delle entrate computate nel </a:t>
                      </a:r>
                      <a:r>
                        <a:rPr lang="it-IT" dirty="0" err="1" smtClean="0"/>
                        <a:t>fcde</a:t>
                      </a:r>
                      <a:r>
                        <a:rPr lang="it-IT" dirty="0" smtClean="0"/>
                        <a:t>. La percentuale di mancata riscossione, anche a seguito della cancellazione di residui attivi, risulta passata dal 20% al 30%. In sede di assestamento, ipotizzando che per la competenza si presume un pari incremento di dubbia esigibilità, la copertura del maggiore importo </a:t>
                      </a:r>
                      <a:r>
                        <a:rPr lang="it-IT" dirty="0" err="1" smtClean="0"/>
                        <a:t>é</a:t>
                      </a:r>
                      <a:r>
                        <a:rPr lang="it-IT" dirty="0" smtClean="0"/>
                        <a:t> garantito da avanzo libero  proveniente da </a:t>
                      </a:r>
                      <a:r>
                        <a:rPr lang="it-IT" dirty="0" err="1" smtClean="0"/>
                        <a:t>fcde</a:t>
                      </a:r>
                      <a:r>
                        <a:rPr lang="it-IT" dirty="0" smtClean="0"/>
                        <a:t> liberato in precedenti esercizi, se disponibile, oppure da risorse correnti (maggiori entrate non rientranti nel </a:t>
                      </a:r>
                      <a:r>
                        <a:rPr lang="it-IT" dirty="0" err="1" smtClean="0"/>
                        <a:t>fcd,ovvero</a:t>
                      </a:r>
                      <a:r>
                        <a:rPr lang="it-IT" dirty="0" smtClean="0"/>
                        <a:t> minori spese correnti / manovra obbligatoria ove non sussista avanzo libero, ovvero l'ente versi in disavanzo). In sede di rendicontazione la differenza determina un accantonamento a titolo di </a:t>
                      </a:r>
                      <a:r>
                        <a:rPr lang="it-IT" dirty="0" err="1" smtClean="0"/>
                        <a:t>fcde</a:t>
                      </a:r>
                      <a:r>
                        <a:rPr lang="it-IT" dirty="0" smtClean="0"/>
                        <a:t> maggiore dello stanziamento di bilancio, incidendo negativamente sul risultato di amministrazione dell'esercizio n-1. Se il risultato del rendiconto non consente di dare copertura integrale alla quota di </a:t>
                      </a:r>
                      <a:r>
                        <a:rPr lang="it-IT" dirty="0" err="1" smtClean="0"/>
                        <a:t>fcde</a:t>
                      </a:r>
                      <a:r>
                        <a:rPr lang="it-IT" dirty="0" smtClean="0"/>
                        <a:t> da accantonare, la differenza </a:t>
                      </a:r>
                      <a:r>
                        <a:rPr lang="it-IT" dirty="0" err="1" smtClean="0"/>
                        <a:t>é</a:t>
                      </a:r>
                      <a:r>
                        <a:rPr lang="it-IT" dirty="0" smtClean="0"/>
                        <a:t> stanziata come disavanzo separato nel bilancio dell'esercizio successivo (n) (art. 42 d.lgs.118/2011)</a:t>
                      </a:r>
                    </a:p>
                    <a:p>
                      <a:r>
                        <a:rPr lang="it-IT" dirty="0" smtClean="0"/>
                        <a:t>stanziamento </a:t>
                      </a:r>
                      <a:r>
                        <a:rPr lang="it-IT" dirty="0" err="1" smtClean="0"/>
                        <a:t>fcde</a:t>
                      </a:r>
                      <a:endParaRPr lang="it-IT" dirty="0" smtClean="0"/>
                    </a:p>
                    <a:p>
                      <a:r>
                        <a:rPr lang="it-IT" dirty="0" smtClean="0"/>
                        <a:t>€ 5.400.000</a:t>
                      </a:r>
                      <a:endParaRPr lang="it-IT" dirty="0"/>
                    </a:p>
                  </a:txBody>
                  <a:tcPr marL="68580" marR="68580"/>
                </a:tc>
                <a:extLst>
                  <a:ext uri="{0D108BD9-81ED-4DB2-BD59-A6C34878D82A}">
                    <a16:rowId xmlns="" xmlns:a16="http://schemas.microsoft.com/office/drawing/2014/main" val="3322286548"/>
                  </a:ext>
                </a:extLst>
              </a:tr>
            </a:tbl>
          </a:graphicData>
        </a:graphic>
      </p:graphicFrame>
    </p:spTree>
    <p:extLst>
      <p:ext uri="{BB962C8B-B14F-4D97-AF65-F5344CB8AC3E}">
        <p14:creationId xmlns="" xmlns:p14="http://schemas.microsoft.com/office/powerpoint/2010/main" val="1288959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188640"/>
            <a:ext cx="7886700" cy="1049957"/>
          </a:xfrm>
        </p:spPr>
        <p:txBody>
          <a:bodyPr>
            <a:normAutofit fontScale="90000"/>
          </a:bodyPr>
          <a:lstStyle/>
          <a:p>
            <a:pPr algn="just"/>
            <a:r>
              <a:rPr lang="it-IT" sz="2000" dirty="0" smtClean="0"/>
              <a:t>Un ente locale ha determinato il </a:t>
            </a:r>
            <a:r>
              <a:rPr lang="it-IT" sz="2000" dirty="0" err="1" smtClean="0"/>
              <a:t>fcde</a:t>
            </a:r>
            <a:r>
              <a:rPr lang="it-IT" sz="2000" dirty="0" smtClean="0"/>
              <a:t> iscritto nell'annualità n del bilancio di previsione n/n+2 applicando la percentuale del 20% agli stanziamenti di entrata rilevanti ai fini della costituzione del </a:t>
            </a:r>
            <a:r>
              <a:rPr lang="it-IT" sz="2000" dirty="0" err="1" smtClean="0"/>
              <a:t>fcde</a:t>
            </a:r>
            <a:r>
              <a:rPr lang="it-IT" sz="1400" dirty="0" smtClean="0"/>
              <a:t/>
            </a:r>
            <a:br>
              <a:rPr lang="it-IT" sz="1400" dirty="0" smtClean="0"/>
            </a:br>
            <a:endParaRPr lang="it-IT" sz="1400"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2974654478"/>
              </p:ext>
            </p:extLst>
          </p:nvPr>
        </p:nvGraphicFramePr>
        <p:xfrm>
          <a:off x="628650" y="1825625"/>
          <a:ext cx="7886700" cy="3383280"/>
        </p:xfrm>
        <a:graphic>
          <a:graphicData uri="http://schemas.openxmlformats.org/drawingml/2006/table">
            <a:tbl>
              <a:tblPr firstRow="1" bandRow="1">
                <a:tableStyleId>{93296810-A885-4BE3-A3E7-6D5BEEA58F35}</a:tableStyleId>
              </a:tblPr>
              <a:tblGrid>
                <a:gridCol w="7886700">
                  <a:extLst>
                    <a:ext uri="{9D8B030D-6E8A-4147-A177-3AD203B41FA5}">
                      <a16:colId xmlns="" xmlns:a16="http://schemas.microsoft.com/office/drawing/2014/main" val="4264322742"/>
                    </a:ext>
                  </a:extLst>
                </a:gridCol>
              </a:tblGrid>
              <a:tr h="370840">
                <a:tc>
                  <a:txBody>
                    <a:bodyPr/>
                    <a:lstStyle/>
                    <a:p>
                      <a:r>
                        <a:rPr lang="it-IT" dirty="0" smtClean="0"/>
                        <a:t>stanziamento entrate rilevanti </a:t>
                      </a:r>
                    </a:p>
                    <a:p>
                      <a:r>
                        <a:rPr lang="it-IT" dirty="0" smtClean="0"/>
                        <a:t>€ 18.000.000,00</a:t>
                      </a:r>
                    </a:p>
                    <a:p>
                      <a:r>
                        <a:rPr lang="it-IT" dirty="0" smtClean="0"/>
                        <a:t>stanziamento </a:t>
                      </a:r>
                      <a:r>
                        <a:rPr lang="it-IT" dirty="0" err="1" smtClean="0"/>
                        <a:t>fcde</a:t>
                      </a:r>
                      <a:endParaRPr lang="it-IT" dirty="0" smtClean="0"/>
                    </a:p>
                    <a:p>
                      <a:r>
                        <a:rPr lang="it-IT" dirty="0" smtClean="0"/>
                        <a:t>€ 3.600.000,00</a:t>
                      </a:r>
                    </a:p>
                    <a:p>
                      <a:r>
                        <a:rPr lang="it-IT" dirty="0" smtClean="0"/>
                        <a:t>Il rendiconto della gestione ha rideterminato la percentuale di inesigibilità delle entrate computate nel </a:t>
                      </a:r>
                      <a:r>
                        <a:rPr lang="it-IT" dirty="0" err="1" smtClean="0"/>
                        <a:t>fcde</a:t>
                      </a:r>
                      <a:r>
                        <a:rPr lang="it-IT" dirty="0" smtClean="0"/>
                        <a:t>. La percentuale di mancata riscossione, risulta passata dal 20% al 10%. In sede di assestamento la quota di </a:t>
                      </a:r>
                      <a:r>
                        <a:rPr lang="it-IT" dirty="0" err="1" smtClean="0"/>
                        <a:t>fcde</a:t>
                      </a:r>
                      <a:r>
                        <a:rPr lang="it-IT" dirty="0" smtClean="0"/>
                        <a:t> in eccesso viene liberata. In sede di rendicontazione la differenza determina un accantonamento a titolo di </a:t>
                      </a:r>
                      <a:r>
                        <a:rPr lang="it-IT" dirty="0" err="1" smtClean="0"/>
                        <a:t>fcde</a:t>
                      </a:r>
                      <a:r>
                        <a:rPr lang="it-IT" dirty="0" smtClean="0"/>
                        <a:t> minore dello stanziamento di bilancio, incidendo positivamente sul risultato di amministrazione dell'esercizio n-1.</a:t>
                      </a:r>
                    </a:p>
                    <a:p>
                      <a:r>
                        <a:rPr lang="it-IT" dirty="0" smtClean="0"/>
                        <a:t>stanziamento </a:t>
                      </a:r>
                      <a:r>
                        <a:rPr lang="it-IT" dirty="0" err="1" smtClean="0"/>
                        <a:t>fcde</a:t>
                      </a:r>
                      <a:endParaRPr lang="it-IT" dirty="0" smtClean="0"/>
                    </a:p>
                    <a:p>
                      <a:r>
                        <a:rPr lang="it-IT" dirty="0" smtClean="0"/>
                        <a:t>€ 1.800.000</a:t>
                      </a:r>
                      <a:endParaRPr lang="it-IT" dirty="0"/>
                    </a:p>
                  </a:txBody>
                  <a:tcPr marL="68580" marR="68580"/>
                </a:tc>
                <a:extLst>
                  <a:ext uri="{0D108BD9-81ED-4DB2-BD59-A6C34878D82A}">
                    <a16:rowId xmlns="" xmlns:a16="http://schemas.microsoft.com/office/drawing/2014/main" val="2747613211"/>
                  </a:ext>
                </a:extLst>
              </a:tr>
            </a:tbl>
          </a:graphicData>
        </a:graphic>
      </p:graphicFrame>
    </p:spTree>
    <p:extLst>
      <p:ext uri="{BB962C8B-B14F-4D97-AF65-F5344CB8AC3E}">
        <p14:creationId xmlns="" xmlns:p14="http://schemas.microsoft.com/office/powerpoint/2010/main" val="11658290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116632"/>
            <a:ext cx="7886700" cy="988962"/>
          </a:xfrm>
        </p:spPr>
        <p:txBody>
          <a:bodyPr>
            <a:normAutofit/>
          </a:bodyPr>
          <a:lstStyle/>
          <a:p>
            <a:pPr algn="just"/>
            <a:r>
              <a:rPr lang="it-IT" sz="1800" dirty="0" smtClean="0"/>
              <a:t>Un ente locale ha determinato il </a:t>
            </a:r>
            <a:r>
              <a:rPr lang="it-IT" sz="1800" dirty="0" err="1" smtClean="0"/>
              <a:t>fcde</a:t>
            </a:r>
            <a:r>
              <a:rPr lang="it-IT" sz="1800" dirty="0" smtClean="0"/>
              <a:t> iscritto nell'annualità n del bilancio di previsione n/n+2 applicando la percentuale del 20% agli stanziamenti di entrata rilevanti ai fini della costituzione del </a:t>
            </a:r>
            <a:r>
              <a:rPr lang="it-IT" sz="1800" dirty="0" err="1" smtClean="0"/>
              <a:t>fcde</a:t>
            </a:r>
            <a:endParaRPr lang="it-IT" sz="1400"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1716758985"/>
              </p:ext>
            </p:extLst>
          </p:nvPr>
        </p:nvGraphicFramePr>
        <p:xfrm>
          <a:off x="617626" y="980728"/>
          <a:ext cx="7886700" cy="5669280"/>
        </p:xfrm>
        <a:graphic>
          <a:graphicData uri="http://schemas.openxmlformats.org/drawingml/2006/table">
            <a:tbl>
              <a:tblPr firstRow="1" bandRow="1">
                <a:tableStyleId>{7DF18680-E054-41AD-8BC1-D1AEF772440D}</a:tableStyleId>
              </a:tblPr>
              <a:tblGrid>
                <a:gridCol w="7886700">
                  <a:extLst>
                    <a:ext uri="{9D8B030D-6E8A-4147-A177-3AD203B41FA5}">
                      <a16:colId xmlns="" xmlns:a16="http://schemas.microsoft.com/office/drawing/2014/main" val="1198586998"/>
                    </a:ext>
                  </a:extLst>
                </a:gridCol>
              </a:tblGrid>
              <a:tr h="370840">
                <a:tc>
                  <a:txBody>
                    <a:bodyPr/>
                    <a:lstStyle/>
                    <a:p>
                      <a:r>
                        <a:rPr lang="it-IT" dirty="0" smtClean="0"/>
                        <a:t>Possibile rideterminare il </a:t>
                      </a:r>
                      <a:r>
                        <a:rPr lang="it-IT" dirty="0" err="1" smtClean="0"/>
                        <a:t>fcde</a:t>
                      </a:r>
                      <a:r>
                        <a:rPr lang="it-IT" dirty="0" smtClean="0"/>
                        <a:t> in corso di esercizio anche quale saldo tra l'andamento della riscossione dei residui attivi e l'andamento della riscossione e/o dell'accertamento delle entrate in competenza</a:t>
                      </a:r>
                      <a:endParaRPr lang="it-IT" dirty="0"/>
                    </a:p>
                  </a:txBody>
                  <a:tcPr marL="68580" marR="68580"/>
                </a:tc>
                <a:extLst>
                  <a:ext uri="{0D108BD9-81ED-4DB2-BD59-A6C34878D82A}">
                    <a16:rowId xmlns="" xmlns:a16="http://schemas.microsoft.com/office/drawing/2014/main" val="581948393"/>
                  </a:ext>
                </a:extLst>
              </a:tr>
              <a:tr h="370840">
                <a:tc>
                  <a:txBody>
                    <a:bodyPr/>
                    <a:lstStyle/>
                    <a:p>
                      <a:r>
                        <a:rPr lang="it-IT" dirty="0" smtClean="0"/>
                        <a:t>Il rendiconto della gestione presenta una rideterminazione della percentuale di inesigibilità delle entrate rilevanti ai fini del </a:t>
                      </a:r>
                      <a:r>
                        <a:rPr lang="it-IT" dirty="0" err="1" smtClean="0"/>
                        <a:t>fcde</a:t>
                      </a:r>
                      <a:r>
                        <a:rPr lang="it-IT" dirty="0" smtClean="0"/>
                        <a:t>, passando dal 20% al 25%. Le entrate in conto competenza presentano una riduzione di accertamenti rispetto alle previsioni delle entrate rilevanti ai fini del </a:t>
                      </a:r>
                      <a:r>
                        <a:rPr lang="it-IT" dirty="0" err="1" smtClean="0"/>
                        <a:t>fcde</a:t>
                      </a:r>
                      <a:r>
                        <a:rPr lang="it-IT" dirty="0" smtClean="0"/>
                        <a:t> e, pertanto, occorre ridurre i predetti stanziamenti, passando da € 18,000,000,00 ad € 15.000.000,00. Le entrate in competenza riscosse ammontano ad € 13.500.000,00.</a:t>
                      </a:r>
                    </a:p>
                    <a:p>
                      <a:r>
                        <a:rPr lang="it-IT" dirty="0" smtClean="0"/>
                        <a:t>In sede di rendiconto occorre accantonare un importo di avanzo maggiore dello stanziamento in bilancio del </a:t>
                      </a:r>
                      <a:r>
                        <a:rPr lang="it-IT" dirty="0" err="1" smtClean="0"/>
                        <a:t>fcde</a:t>
                      </a:r>
                      <a:r>
                        <a:rPr lang="it-IT" dirty="0" smtClean="0"/>
                        <a:t> nell'esercizio n-1</a:t>
                      </a:r>
                    </a:p>
                    <a:p>
                      <a:r>
                        <a:rPr lang="it-IT" dirty="0" smtClean="0"/>
                        <a:t>Il </a:t>
                      </a:r>
                      <a:r>
                        <a:rPr lang="it-IT" dirty="0" err="1" smtClean="0"/>
                        <a:t>fcde</a:t>
                      </a:r>
                      <a:r>
                        <a:rPr lang="it-IT" dirty="0" smtClean="0"/>
                        <a:t> va ridotto della quota prevista per le entrate di cui è ridotto lo stanziamento (20% della differenza tra previsione iniziale e previsione definitiva / 18ml-15 ml)</a:t>
                      </a:r>
                    </a:p>
                    <a:p>
                      <a:r>
                        <a:rPr lang="it-IT" dirty="0" smtClean="0"/>
                        <a:t>€ 600.000,00</a:t>
                      </a:r>
                    </a:p>
                    <a:p>
                      <a:r>
                        <a:rPr lang="it-IT" dirty="0" smtClean="0"/>
                        <a:t>il </a:t>
                      </a:r>
                      <a:r>
                        <a:rPr lang="it-IT" dirty="0" err="1" smtClean="0"/>
                        <a:t>fcde</a:t>
                      </a:r>
                      <a:r>
                        <a:rPr lang="it-IT" dirty="0" smtClean="0"/>
                        <a:t> sulle previsioni </a:t>
                      </a:r>
                      <a:r>
                        <a:rPr lang="it-IT" dirty="0" err="1" smtClean="0"/>
                        <a:t>defintive</a:t>
                      </a:r>
                      <a:r>
                        <a:rPr lang="it-IT" dirty="0" smtClean="0"/>
                        <a:t> della competenza va ridotto in quanto è diminuita la percentuale da riscuotere rispetto all'accertato (dal 20% al 10% su € 15.000.000,00)</a:t>
                      </a:r>
                    </a:p>
                    <a:p>
                      <a:r>
                        <a:rPr lang="it-IT" dirty="0" smtClean="0"/>
                        <a:t>€ 1.500.000</a:t>
                      </a:r>
                    </a:p>
                    <a:p>
                      <a:r>
                        <a:rPr lang="it-IT" dirty="0" smtClean="0"/>
                        <a:t>stanziamento </a:t>
                      </a:r>
                      <a:r>
                        <a:rPr lang="it-IT" dirty="0" err="1" smtClean="0"/>
                        <a:t>fcde</a:t>
                      </a:r>
                      <a:r>
                        <a:rPr lang="it-IT" dirty="0" smtClean="0"/>
                        <a:t> assestato</a:t>
                      </a:r>
                    </a:p>
                    <a:p>
                      <a:r>
                        <a:rPr lang="it-IT" dirty="0" smtClean="0"/>
                        <a:t>€ 1.500.000,00 (€ 3.600.000,00-€ 600.000,00-€ 1.500.000,00)</a:t>
                      </a:r>
                      <a:endParaRPr lang="it-IT" dirty="0"/>
                    </a:p>
                  </a:txBody>
                  <a:tcPr marL="68580" marR="68580"/>
                </a:tc>
                <a:extLst>
                  <a:ext uri="{0D108BD9-81ED-4DB2-BD59-A6C34878D82A}">
                    <a16:rowId xmlns="" xmlns:a16="http://schemas.microsoft.com/office/drawing/2014/main" val="1313299224"/>
                  </a:ext>
                </a:extLst>
              </a:tr>
            </a:tbl>
          </a:graphicData>
        </a:graphic>
      </p:graphicFrame>
    </p:spTree>
    <p:extLst>
      <p:ext uri="{BB962C8B-B14F-4D97-AF65-F5344CB8AC3E}">
        <p14:creationId xmlns="" xmlns:p14="http://schemas.microsoft.com/office/powerpoint/2010/main" val="23200267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4581128"/>
            <a:ext cx="7772400" cy="1362075"/>
          </a:xfrm>
        </p:spPr>
        <p:txBody>
          <a:bodyPr/>
          <a:lstStyle/>
          <a:p>
            <a:r>
              <a:rPr lang="it-IT" dirty="0"/>
              <a:t>Le novità da applicare in sede di redazione del preventivo</a:t>
            </a:r>
          </a:p>
        </p:txBody>
      </p:sp>
      <p:sp>
        <p:nvSpPr>
          <p:cNvPr id="3" name="Segnaposto testo 2"/>
          <p:cNvSpPr>
            <a:spLocks noGrp="1"/>
          </p:cNvSpPr>
          <p:nvPr>
            <p:ph type="body" idx="1"/>
          </p:nvPr>
        </p:nvSpPr>
        <p:spPr/>
        <p:txBody>
          <a:bodyPr>
            <a:normAutofit/>
          </a:bodyPr>
          <a:lstStyle/>
          <a:p>
            <a:pPr algn="ctr"/>
            <a:r>
              <a:rPr lang="it-IT" sz="4000" dirty="0" smtClean="0">
                <a:solidFill>
                  <a:schemeClr val="tx1"/>
                </a:solidFill>
              </a:rPr>
              <a:t>RINEGOZIAZIONE MUTUI</a:t>
            </a:r>
            <a:endParaRPr lang="it-IT" sz="4000" dirty="0">
              <a:solidFill>
                <a:schemeClr val="tx1"/>
              </a:solidFill>
            </a:endParaRPr>
          </a:p>
        </p:txBody>
      </p:sp>
    </p:spTree>
    <p:extLst>
      <p:ext uri="{BB962C8B-B14F-4D97-AF65-F5344CB8AC3E}">
        <p14:creationId xmlns="" xmlns:p14="http://schemas.microsoft.com/office/powerpoint/2010/main" val="23033656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365126"/>
            <a:ext cx="7886700" cy="1239231"/>
          </a:xfrm>
        </p:spPr>
        <p:txBody>
          <a:bodyPr>
            <a:normAutofit fontScale="90000"/>
          </a:bodyPr>
          <a:lstStyle/>
          <a:p>
            <a:pPr algn="just"/>
            <a:r>
              <a:rPr lang="it-IT" sz="1600" dirty="0" smtClean="0"/>
              <a:t>Un ente locale rinegozia (estinzione anticipata o ristrutturazione del debito) con Cassa DD PP spa un mutuo nominale residuo di € 400.000,00, di cui non ha prelevato € 150.000,00. Sono previste penalità per € 40.000,00. Nel triennio n/n+2 erano previsti in bilancio gli importi per le quote capitale (€ 40.000,00, € 42.000,00, € 44.500,00) e per la quota interessi (€ 14.500,00, € 12.500,00, € 10.000,00). Il nuovo prestito ha un valore nominale di € 380.000,00. Con il nuovo prestito si modifica l'importo in bilancio della quota capitale (€ 30.000,00, € 31.500,00, € 33.500,00) e della quota interessi € 10.500,00, € 9.000,00,€ 7.000,00 ) </a:t>
            </a:r>
            <a:r>
              <a:rPr lang="it-IT" sz="1400" dirty="0" smtClean="0"/>
              <a:t/>
            </a:r>
            <a:br>
              <a:rPr lang="it-IT" sz="1400" dirty="0" smtClean="0"/>
            </a:br>
            <a:endParaRPr lang="it-IT" sz="1400"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1586988779"/>
              </p:ext>
            </p:extLst>
          </p:nvPr>
        </p:nvGraphicFramePr>
        <p:xfrm>
          <a:off x="628650" y="1576419"/>
          <a:ext cx="7886700" cy="5212080"/>
        </p:xfrm>
        <a:graphic>
          <a:graphicData uri="http://schemas.openxmlformats.org/drawingml/2006/table">
            <a:tbl>
              <a:tblPr firstRow="1" bandRow="1">
                <a:tableStyleId>{5C22544A-7EE6-4342-B048-85BDC9FD1C3A}</a:tableStyleId>
              </a:tblPr>
              <a:tblGrid>
                <a:gridCol w="7886700">
                  <a:extLst>
                    <a:ext uri="{9D8B030D-6E8A-4147-A177-3AD203B41FA5}">
                      <a16:colId xmlns="" xmlns:a16="http://schemas.microsoft.com/office/drawing/2014/main" val="3741998015"/>
                    </a:ext>
                  </a:extLst>
                </a:gridCol>
              </a:tblGrid>
              <a:tr h="370840">
                <a:tc>
                  <a:txBody>
                    <a:bodyPr/>
                    <a:lstStyle/>
                    <a:p>
                      <a:r>
                        <a:rPr lang="it-IT" sz="1600" dirty="0" smtClean="0"/>
                        <a:t>Anno n</a:t>
                      </a:r>
                    </a:p>
                    <a:p>
                      <a:r>
                        <a:rPr lang="it-IT" sz="1600" dirty="0" smtClean="0"/>
                        <a:t>Cancellazione degli impegni del bilancio n/n+2 relativi al rimborso del prestito cessato</a:t>
                      </a:r>
                    </a:p>
                    <a:p>
                      <a:r>
                        <a:rPr lang="it-IT" sz="1600" dirty="0" smtClean="0"/>
                        <a:t>Conservazione del residuo attivo di € 150.000,00 relativo al conto di deposito ( E 5.04.07.01.000)</a:t>
                      </a:r>
                    </a:p>
                    <a:p>
                      <a:r>
                        <a:rPr lang="it-IT" sz="1600" dirty="0" smtClean="0"/>
                        <a:t>Parte entrata</a:t>
                      </a:r>
                    </a:p>
                    <a:p>
                      <a:r>
                        <a:rPr lang="it-IT" sz="1600" dirty="0" smtClean="0"/>
                        <a:t>stanziamento ed accertamento titolo 6 del valore del nuovo prestito</a:t>
                      </a:r>
                    </a:p>
                    <a:p>
                      <a:r>
                        <a:rPr lang="it-IT" sz="1600" dirty="0" smtClean="0"/>
                        <a:t>€ 380.000,00</a:t>
                      </a:r>
                    </a:p>
                    <a:p>
                      <a:r>
                        <a:rPr lang="it-IT" sz="1600" dirty="0" smtClean="0"/>
                        <a:t>stanziamento ed accertamento titolo 3 Proventi finanziari da estinzione anticipata prestiti (E 3.04.99.01.001) (SALDO POSITIVO TRA VECCHIO E NUOVO INDEBITAMENTO)</a:t>
                      </a:r>
                    </a:p>
                    <a:p>
                      <a:r>
                        <a:rPr lang="it-IT" sz="1600" dirty="0" smtClean="0"/>
                        <a:t>€ 20.000,00</a:t>
                      </a:r>
                    </a:p>
                    <a:p>
                      <a:r>
                        <a:rPr lang="it-IT" sz="1600" dirty="0" smtClean="0"/>
                        <a:t>Parte spesa</a:t>
                      </a:r>
                    </a:p>
                    <a:p>
                      <a:r>
                        <a:rPr lang="it-IT" sz="1600" dirty="0" smtClean="0"/>
                        <a:t>impegno al titolo 1 delle somme relative alle penalità (finanziato con risorse correnti)</a:t>
                      </a:r>
                    </a:p>
                    <a:p>
                      <a:r>
                        <a:rPr lang="it-IT" sz="1600" dirty="0" smtClean="0"/>
                        <a:t>€ 40.000,00</a:t>
                      </a:r>
                    </a:p>
                    <a:p>
                      <a:r>
                        <a:rPr lang="it-IT" sz="1600" dirty="0" smtClean="0"/>
                        <a:t>impegno al titolo 1 delle somme relative agli interessi delle rate del nuovo mutuo (finanziato con risorse correnti)</a:t>
                      </a:r>
                    </a:p>
                    <a:p>
                      <a:r>
                        <a:rPr lang="it-IT" sz="1600" dirty="0" smtClean="0"/>
                        <a:t>€ 14.500,00</a:t>
                      </a:r>
                    </a:p>
                    <a:p>
                      <a:r>
                        <a:rPr lang="it-IT" sz="1600" dirty="0" smtClean="0"/>
                        <a:t>impegno al titolo 4 delle somme relative al capitale delle rate del nuovo mutuo (finanziato con risorse correnti)</a:t>
                      </a:r>
                    </a:p>
                    <a:p>
                      <a:r>
                        <a:rPr lang="it-IT" sz="1600" dirty="0" smtClean="0"/>
                        <a:t>€ 30.000,00</a:t>
                      </a:r>
                    </a:p>
                    <a:p>
                      <a:r>
                        <a:rPr lang="it-IT" sz="1600" dirty="0" smtClean="0"/>
                        <a:t>impegno al titolo 4 del residuo valore nominale (residue quote capitale) del mutuo cessato </a:t>
                      </a:r>
                    </a:p>
                    <a:p>
                      <a:r>
                        <a:rPr lang="it-IT" sz="1600" dirty="0" smtClean="0"/>
                        <a:t>€ 400.000,00</a:t>
                      </a:r>
                    </a:p>
                  </a:txBody>
                  <a:tcPr marL="68580" marR="68580"/>
                </a:tc>
                <a:extLst>
                  <a:ext uri="{0D108BD9-81ED-4DB2-BD59-A6C34878D82A}">
                    <a16:rowId xmlns="" xmlns:a16="http://schemas.microsoft.com/office/drawing/2014/main" val="2774137054"/>
                  </a:ext>
                </a:extLst>
              </a:tr>
            </a:tbl>
          </a:graphicData>
        </a:graphic>
      </p:graphicFrame>
    </p:spTree>
    <p:extLst>
      <p:ext uri="{BB962C8B-B14F-4D97-AF65-F5344CB8AC3E}">
        <p14:creationId xmlns="" xmlns:p14="http://schemas.microsoft.com/office/powerpoint/2010/main" val="21514566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2218258"/>
          </a:xfrm>
        </p:spPr>
        <p:txBody>
          <a:bodyPr>
            <a:noAutofit/>
          </a:bodyPr>
          <a:lstStyle/>
          <a:p>
            <a:pPr algn="just"/>
            <a:r>
              <a:rPr lang="it-IT" sz="1600" dirty="0" smtClean="0"/>
              <a:t>Un ente locale sciolto per fenomeni di infiltrazione e di condizionamento di tipo mafioso (art.243-quinquies </a:t>
            </a:r>
            <a:r>
              <a:rPr lang="it-IT" sz="1600" dirty="0" err="1" smtClean="0"/>
              <a:t>tuel</a:t>
            </a:r>
            <a:r>
              <a:rPr lang="it-IT" sz="1600" dirty="0" smtClean="0"/>
              <a:t>), di 25.000 abitanti  riceve nell'anno n un'anticipazione di liquidità (200 euro x abitante, misura massima), € 2.500,000,00 in quanto sussistono squilibri strutturali di bilancio, in grado di provocare il dissesto finanziario, a seguito di specifica richiesta la commissione straordinaria per la gestione dell'ente, da restituire in dieci anni (durata </a:t>
            </a:r>
            <a:r>
              <a:rPr lang="it-IT" sz="1600" dirty="0" err="1" smtClean="0"/>
              <a:t>max</a:t>
            </a:r>
            <a:r>
              <a:rPr lang="it-IT" sz="1600" dirty="0" smtClean="0"/>
              <a:t>).  Il tasso di interesse annuo da applicare alla suddetta anticipazione </a:t>
            </a:r>
            <a:r>
              <a:rPr lang="it-IT" sz="1600" dirty="0" err="1" smtClean="0"/>
              <a:t>e’</a:t>
            </a:r>
            <a:r>
              <a:rPr lang="it-IT" sz="1600" dirty="0" smtClean="0"/>
              <a:t> determinato sulla base del rendimento di mercato dei Buoni poliennali del tesoro a 5 anni in corso di emissione con comunicato del Direttore generale del tesoro da emanare e pubblicare sul sito internet del Ministero dell’economia e delle finanze (0.50%).Metodo delibera Corte Conti </a:t>
            </a:r>
            <a:r>
              <a:rPr lang="it-IT" sz="1600" dirty="0" err="1" smtClean="0"/>
              <a:t>Sez.Autonomie</a:t>
            </a:r>
            <a:r>
              <a:rPr lang="it-IT" sz="1600" dirty="0" smtClean="0"/>
              <a:t> 33/2015 </a:t>
            </a:r>
            <a:endParaRPr lang="it-IT" sz="1600" dirty="0"/>
          </a:p>
        </p:txBody>
      </p:sp>
      <p:graphicFrame>
        <p:nvGraphicFramePr>
          <p:cNvPr id="8" name="Segnaposto contenuto 7"/>
          <p:cNvGraphicFramePr>
            <a:graphicFrameLocks noGrp="1"/>
          </p:cNvGraphicFramePr>
          <p:nvPr>
            <p:ph idx="1"/>
            <p:extLst>
              <p:ext uri="{D42A27DB-BD31-4B8C-83A1-F6EECF244321}">
                <p14:modId xmlns="" xmlns:p14="http://schemas.microsoft.com/office/powerpoint/2010/main" val="2499921342"/>
              </p:ext>
            </p:extLst>
          </p:nvPr>
        </p:nvGraphicFramePr>
        <p:xfrm>
          <a:off x="683568" y="2924944"/>
          <a:ext cx="7886700" cy="3108960"/>
        </p:xfrm>
        <a:graphic>
          <a:graphicData uri="http://schemas.openxmlformats.org/drawingml/2006/table">
            <a:tbl>
              <a:tblPr firstRow="1" bandRow="1">
                <a:tableStyleId>{5C22544A-7EE6-4342-B048-85BDC9FD1C3A}</a:tableStyleId>
              </a:tblPr>
              <a:tblGrid>
                <a:gridCol w="7886700">
                  <a:extLst>
                    <a:ext uri="{9D8B030D-6E8A-4147-A177-3AD203B41FA5}">
                      <a16:colId xmlns="" xmlns:a16="http://schemas.microsoft.com/office/drawing/2014/main" val="1658708776"/>
                    </a:ext>
                  </a:extLst>
                </a:gridCol>
              </a:tblGrid>
              <a:tr h="370840">
                <a:tc>
                  <a:txBody>
                    <a:bodyPr/>
                    <a:lstStyle/>
                    <a:p>
                      <a:r>
                        <a:rPr lang="it-IT" dirty="0" smtClean="0"/>
                        <a:t>anno n</a:t>
                      </a:r>
                    </a:p>
                    <a:p>
                      <a:r>
                        <a:rPr lang="it-IT" dirty="0" smtClean="0"/>
                        <a:t>parte entrata</a:t>
                      </a:r>
                    </a:p>
                    <a:p>
                      <a:r>
                        <a:rPr lang="it-IT" dirty="0" smtClean="0"/>
                        <a:t>stanziamento ed accertamento Accensione mutui e altri finanziamenti a medio lungo termine da Ministeri E.6.03.01.01.001</a:t>
                      </a:r>
                    </a:p>
                    <a:p>
                      <a:r>
                        <a:rPr lang="it-IT" dirty="0" smtClean="0"/>
                        <a:t>€ 2.500.000,00</a:t>
                      </a:r>
                    </a:p>
                    <a:p>
                      <a:r>
                        <a:rPr lang="it-IT" dirty="0" smtClean="0"/>
                        <a:t>parte spesa</a:t>
                      </a:r>
                    </a:p>
                    <a:p>
                      <a:r>
                        <a:rPr lang="it-IT" dirty="0" smtClean="0"/>
                        <a:t>stanziamento non impegnato Altri fondi per rimborso prestiti U.4.05.99.99.999 </a:t>
                      </a:r>
                    </a:p>
                    <a:p>
                      <a:r>
                        <a:rPr lang="it-IT" dirty="0" smtClean="0"/>
                        <a:t>€ 2.500.000,00</a:t>
                      </a:r>
                    </a:p>
                    <a:p>
                      <a:r>
                        <a:rPr lang="it-IT" dirty="0" smtClean="0"/>
                        <a:t>chiusura gestione 31/12/n</a:t>
                      </a:r>
                    </a:p>
                    <a:p>
                      <a:r>
                        <a:rPr lang="it-IT" dirty="0" smtClean="0"/>
                        <a:t>avanzo accantonato € 2.500.000,00</a:t>
                      </a:r>
                    </a:p>
                    <a:p>
                      <a:endParaRPr lang="it-IT" dirty="0"/>
                    </a:p>
                  </a:txBody>
                  <a:tcPr marL="68580" marR="68580"/>
                </a:tc>
                <a:extLst>
                  <a:ext uri="{0D108BD9-81ED-4DB2-BD59-A6C34878D82A}">
                    <a16:rowId xmlns="" xmlns:a16="http://schemas.microsoft.com/office/drawing/2014/main" val="760209698"/>
                  </a:ext>
                </a:extLst>
              </a:tr>
            </a:tbl>
          </a:graphicData>
        </a:graphic>
      </p:graphicFrame>
    </p:spTree>
    <p:extLst>
      <p:ext uri="{BB962C8B-B14F-4D97-AF65-F5344CB8AC3E}">
        <p14:creationId xmlns="" xmlns:p14="http://schemas.microsoft.com/office/powerpoint/2010/main" val="28916327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just"/>
            <a:r>
              <a:rPr lang="it-IT" sz="1400" dirty="0" smtClean="0"/>
              <a:t>Un ente locale rinegozia con Cassa DD PP spa un mutuo nominale residuo di € 400.000,00, di cui non ha prelevato € 150.000,00. Sono previste penalità per € 40.000,00. Nel triennio n/n+2 erano previsti in bilancio gli importi per le quote capitale (€ 40.000,00, € 42.000,00, € 44.500,00) e per la quota interessi (€ 14.500,00, € 12.500,00, € 10.000,00). Il nuovo prestito ha un valore nominale di € 430.000,00. Con il nuovo prestito si modifica l'importo in bilancio della quota capitale (€ 30.000,00, € 31.500,00, € 33.500,00) e della quota interessi € 10.500,00, € 9.000,00,€ 7.000,00 ) </a:t>
            </a:r>
            <a:br>
              <a:rPr lang="it-IT" sz="1400" dirty="0" smtClean="0"/>
            </a:br>
            <a:endParaRPr lang="it-IT" sz="1400"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1056708609"/>
              </p:ext>
            </p:extLst>
          </p:nvPr>
        </p:nvGraphicFramePr>
        <p:xfrm>
          <a:off x="628650" y="1340768"/>
          <a:ext cx="7886700" cy="5455920"/>
        </p:xfrm>
        <a:graphic>
          <a:graphicData uri="http://schemas.openxmlformats.org/drawingml/2006/table">
            <a:tbl>
              <a:tblPr firstRow="1" bandRow="1">
                <a:tableStyleId>{21E4AEA4-8DFA-4A89-87EB-49C32662AFE0}</a:tableStyleId>
              </a:tblPr>
              <a:tblGrid>
                <a:gridCol w="7886700">
                  <a:extLst>
                    <a:ext uri="{9D8B030D-6E8A-4147-A177-3AD203B41FA5}">
                      <a16:colId xmlns="" xmlns:a16="http://schemas.microsoft.com/office/drawing/2014/main" val="299063734"/>
                    </a:ext>
                  </a:extLst>
                </a:gridCol>
              </a:tblGrid>
              <a:tr h="370840">
                <a:tc>
                  <a:txBody>
                    <a:bodyPr/>
                    <a:lstStyle/>
                    <a:p>
                      <a:r>
                        <a:rPr lang="it-IT" sz="1600" dirty="0" smtClean="0"/>
                        <a:t>Anno n</a:t>
                      </a:r>
                    </a:p>
                    <a:p>
                      <a:r>
                        <a:rPr lang="it-IT" sz="1600" dirty="0" smtClean="0"/>
                        <a:t>Cancellazione degli impegni del bilancio n/n+2 relativi al rimborso del prestito cessato</a:t>
                      </a:r>
                    </a:p>
                    <a:p>
                      <a:r>
                        <a:rPr lang="it-IT" sz="1600" dirty="0" smtClean="0"/>
                        <a:t>Conservazione del residuo attivo di € 150.000,00 relativo al conto di deposito ( E 5.04.07.01.000)</a:t>
                      </a:r>
                    </a:p>
                    <a:p>
                      <a:r>
                        <a:rPr lang="it-IT" sz="1600" dirty="0" smtClean="0"/>
                        <a:t>Parte entrata</a:t>
                      </a:r>
                    </a:p>
                    <a:p>
                      <a:r>
                        <a:rPr lang="it-IT" sz="1600" dirty="0" smtClean="0"/>
                        <a:t>stanziamento ed accertamento titolo 6 del valore del nuovo prestito</a:t>
                      </a:r>
                    </a:p>
                    <a:p>
                      <a:r>
                        <a:rPr lang="it-IT" sz="1600" dirty="0" smtClean="0"/>
                        <a:t>€ 430.000,00</a:t>
                      </a:r>
                    </a:p>
                    <a:p>
                      <a:r>
                        <a:rPr lang="it-IT" sz="1600" dirty="0" smtClean="0"/>
                        <a:t>Parte spesa</a:t>
                      </a:r>
                    </a:p>
                    <a:p>
                      <a:r>
                        <a:rPr lang="it-IT" sz="1600" dirty="0" smtClean="0"/>
                        <a:t>impegno al titolo 1 delle somme relative alle penalità (finanziato con risorse correnti)</a:t>
                      </a:r>
                    </a:p>
                    <a:p>
                      <a:r>
                        <a:rPr lang="it-IT" sz="1600" dirty="0" smtClean="0"/>
                        <a:t>€ 40.000,00</a:t>
                      </a:r>
                    </a:p>
                    <a:p>
                      <a:r>
                        <a:rPr lang="it-IT" sz="1600" dirty="0" smtClean="0"/>
                        <a:t>impegno al titolo 1 delle somme relative agli interessi delle rate del nuovo mutuo (finanziato con risorse correnti)</a:t>
                      </a:r>
                    </a:p>
                    <a:p>
                      <a:r>
                        <a:rPr lang="it-IT" sz="1600" dirty="0" smtClean="0"/>
                        <a:t>€ 14.500,00</a:t>
                      </a:r>
                    </a:p>
                    <a:p>
                      <a:r>
                        <a:rPr lang="it-IT" sz="1600" dirty="0" smtClean="0"/>
                        <a:t>impegno al titolo 4 delle somme relative al capitale delle rate del nuovo mutuo (finanziato con risorse correnti)</a:t>
                      </a:r>
                    </a:p>
                    <a:p>
                      <a:r>
                        <a:rPr lang="it-IT" sz="1600" dirty="0" smtClean="0"/>
                        <a:t>€ 30.000,00</a:t>
                      </a:r>
                    </a:p>
                    <a:p>
                      <a:r>
                        <a:rPr lang="it-IT" sz="1600" dirty="0" smtClean="0"/>
                        <a:t>impegno al titolo 4 del residuo valore nominale (residue quote capitale) del mutuo cessato </a:t>
                      </a:r>
                    </a:p>
                    <a:p>
                      <a:r>
                        <a:rPr lang="it-IT" sz="1600" dirty="0" smtClean="0"/>
                        <a:t>€ 400.000,00</a:t>
                      </a:r>
                    </a:p>
                    <a:p>
                      <a:r>
                        <a:rPr lang="it-IT" sz="1600" dirty="0" smtClean="0"/>
                        <a:t>Stanziamento ed impegno titolo 1 Oneri da estinzione anticipata prestiti (U. 1.08.99.01.001) (finanziato con risorse correnti)(SALDO NEGATIVO TRA VECCHIO E NUOVO INDEBITAMENTO)</a:t>
                      </a:r>
                    </a:p>
                    <a:p>
                      <a:r>
                        <a:rPr lang="it-IT" sz="1600" dirty="0" smtClean="0"/>
                        <a:t>€ 30.000,00</a:t>
                      </a:r>
                      <a:endParaRPr lang="it-IT" sz="1600" dirty="0"/>
                    </a:p>
                  </a:txBody>
                  <a:tcPr marL="68580" marR="68580"/>
                </a:tc>
                <a:extLst>
                  <a:ext uri="{0D108BD9-81ED-4DB2-BD59-A6C34878D82A}">
                    <a16:rowId xmlns="" xmlns:a16="http://schemas.microsoft.com/office/drawing/2014/main" val="68925804"/>
                  </a:ext>
                </a:extLst>
              </a:tr>
            </a:tbl>
          </a:graphicData>
        </a:graphic>
      </p:graphicFrame>
    </p:spTree>
    <p:extLst>
      <p:ext uri="{BB962C8B-B14F-4D97-AF65-F5344CB8AC3E}">
        <p14:creationId xmlns="" xmlns:p14="http://schemas.microsoft.com/office/powerpoint/2010/main" val="121673957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smtClean="0"/>
              <a:t>INCENTIVO EX ART. 113 D.LGS. 50/2016</a:t>
            </a:r>
            <a:endParaRPr lang="it-IT"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2172477782"/>
              </p:ext>
            </p:extLst>
          </p:nvPr>
        </p:nvGraphicFramePr>
        <p:xfrm>
          <a:off x="628650" y="1825625"/>
          <a:ext cx="7886700" cy="4668520"/>
        </p:xfrm>
        <a:graphic>
          <a:graphicData uri="http://schemas.openxmlformats.org/drawingml/2006/table">
            <a:tbl>
              <a:tblPr firstRow="1" bandRow="1">
                <a:tableStyleId>{5C22544A-7EE6-4342-B048-85BDC9FD1C3A}</a:tableStyleId>
              </a:tblPr>
              <a:tblGrid>
                <a:gridCol w="7886700">
                  <a:extLst>
                    <a:ext uri="{9D8B030D-6E8A-4147-A177-3AD203B41FA5}">
                      <a16:colId xmlns="" xmlns:a16="http://schemas.microsoft.com/office/drawing/2014/main" val="2521760889"/>
                    </a:ext>
                  </a:extLst>
                </a:gridCol>
              </a:tblGrid>
              <a:tr h="370840">
                <a:tc>
                  <a:txBody>
                    <a:bodyPr/>
                    <a:lstStyle/>
                    <a:p>
                      <a:r>
                        <a:rPr lang="it-IT" dirty="0" smtClean="0"/>
                        <a:t>Un ente locale impegna la spesa relativa all'incentivo ex art.113 d.lgs. 50/2016 a valere sul pertinente stanziamento dell'opera pubblica connessa allo stesso (edificio scolastico), finanziata con avanzo destinato, per € 18.000,00. </a:t>
                      </a:r>
                      <a:endParaRPr lang="it-IT" dirty="0"/>
                    </a:p>
                  </a:txBody>
                  <a:tcPr marL="68580" marR="68580"/>
                </a:tc>
                <a:extLst>
                  <a:ext uri="{0D108BD9-81ED-4DB2-BD59-A6C34878D82A}">
                    <a16:rowId xmlns="" xmlns:a16="http://schemas.microsoft.com/office/drawing/2014/main" val="2009832703"/>
                  </a:ext>
                </a:extLst>
              </a:tr>
              <a:tr h="370840">
                <a:tc>
                  <a:txBody>
                    <a:bodyPr/>
                    <a:lstStyle/>
                    <a:p>
                      <a:r>
                        <a:rPr lang="it-IT" dirty="0" smtClean="0"/>
                        <a:t>Parte entrata</a:t>
                      </a:r>
                    </a:p>
                    <a:p>
                      <a:r>
                        <a:rPr lang="it-IT" dirty="0" smtClean="0"/>
                        <a:t>stanziamento ed accertamento "altre entrate correnti </a:t>
                      </a:r>
                      <a:r>
                        <a:rPr lang="it-IT" dirty="0" err="1" smtClean="0"/>
                        <a:t>n.a.c</a:t>
                      </a:r>
                      <a:r>
                        <a:rPr lang="it-IT" dirty="0" smtClean="0"/>
                        <a:t>" (E 3.05.99.02.000)</a:t>
                      </a:r>
                    </a:p>
                    <a:p>
                      <a:r>
                        <a:rPr lang="it-IT" dirty="0" smtClean="0"/>
                        <a:t>€ 18.000,00</a:t>
                      </a:r>
                    </a:p>
                    <a:p>
                      <a:r>
                        <a:rPr lang="it-IT" dirty="0" smtClean="0"/>
                        <a:t>Parte spesa</a:t>
                      </a:r>
                    </a:p>
                    <a:p>
                      <a:r>
                        <a:rPr lang="it-IT" dirty="0" smtClean="0"/>
                        <a:t>impegno al titolo 2 </a:t>
                      </a:r>
                    </a:p>
                    <a:p>
                      <a:r>
                        <a:rPr lang="it-IT" dirty="0" smtClean="0"/>
                        <a:t>€ 18.000,00</a:t>
                      </a:r>
                    </a:p>
                    <a:p>
                      <a:r>
                        <a:rPr lang="it-IT" dirty="0" smtClean="0"/>
                        <a:t>impegno al titolo 1 negli stanziamenti del salario accessorio (al netto del 20% destinato al "fondo innovazione")</a:t>
                      </a:r>
                    </a:p>
                    <a:p>
                      <a:r>
                        <a:rPr lang="it-IT" dirty="0" smtClean="0"/>
                        <a:t>€ 14.400</a:t>
                      </a:r>
                    </a:p>
                    <a:p>
                      <a:r>
                        <a:rPr lang="it-IT" dirty="0" smtClean="0"/>
                        <a:t>impegno al titolo 1 o 2 della spesa secondo la destinazione prescelta ("nell'esercizio in corso di gestione")</a:t>
                      </a:r>
                    </a:p>
                    <a:p>
                      <a:r>
                        <a:rPr lang="it-IT" dirty="0" smtClean="0"/>
                        <a:t>€ 3.600,00</a:t>
                      </a:r>
                      <a:endParaRPr lang="it-IT" dirty="0"/>
                    </a:p>
                  </a:txBody>
                  <a:tcPr marL="68580" marR="68580"/>
                </a:tc>
                <a:extLst>
                  <a:ext uri="{0D108BD9-81ED-4DB2-BD59-A6C34878D82A}">
                    <a16:rowId xmlns="" xmlns:a16="http://schemas.microsoft.com/office/drawing/2014/main" val="1120554269"/>
                  </a:ext>
                </a:extLst>
              </a:tr>
              <a:tr h="370840">
                <a:tc>
                  <a:txBody>
                    <a:bodyPr/>
                    <a:lstStyle/>
                    <a:p>
                      <a:r>
                        <a:rPr lang="it-IT" dirty="0" smtClean="0"/>
                        <a:t>Non si destina il 20% in caso di finanziamenti a destinazione vincolata di terzi</a:t>
                      </a:r>
                      <a:endParaRPr lang="it-IT" dirty="0"/>
                    </a:p>
                  </a:txBody>
                  <a:tcPr marL="68580" marR="68580"/>
                </a:tc>
                <a:extLst>
                  <a:ext uri="{0D108BD9-81ED-4DB2-BD59-A6C34878D82A}">
                    <a16:rowId xmlns="" xmlns:a16="http://schemas.microsoft.com/office/drawing/2014/main" val="2019374432"/>
                  </a:ext>
                </a:extLst>
              </a:tr>
            </a:tbl>
          </a:graphicData>
        </a:graphic>
      </p:graphicFrame>
    </p:spTree>
    <p:extLst>
      <p:ext uri="{BB962C8B-B14F-4D97-AF65-F5344CB8AC3E}">
        <p14:creationId xmlns="" xmlns:p14="http://schemas.microsoft.com/office/powerpoint/2010/main" val="406976466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 novità da applicare in sede di redazione del preventivo</a:t>
            </a:r>
          </a:p>
        </p:txBody>
      </p:sp>
      <p:sp>
        <p:nvSpPr>
          <p:cNvPr id="3" name="Segnaposto testo 2"/>
          <p:cNvSpPr>
            <a:spLocks noGrp="1"/>
          </p:cNvSpPr>
          <p:nvPr>
            <p:ph type="body" idx="1"/>
          </p:nvPr>
        </p:nvSpPr>
        <p:spPr/>
        <p:txBody>
          <a:bodyPr>
            <a:normAutofit fontScale="92500"/>
          </a:bodyPr>
          <a:lstStyle/>
          <a:p>
            <a:pPr algn="ctr"/>
            <a:r>
              <a:rPr lang="it-IT" sz="4000" dirty="0" smtClean="0">
                <a:solidFill>
                  <a:schemeClr val="tx1"/>
                </a:solidFill>
              </a:rPr>
              <a:t>AVANZO VINCOLATO, ACCANTONATO,DESTINATO PRESUNTO </a:t>
            </a:r>
            <a:endParaRPr lang="it-IT" sz="4000" dirty="0">
              <a:solidFill>
                <a:schemeClr val="tx1"/>
              </a:solidFill>
            </a:endParaRPr>
          </a:p>
        </p:txBody>
      </p:sp>
    </p:spTree>
    <p:extLst>
      <p:ext uri="{BB962C8B-B14F-4D97-AF65-F5344CB8AC3E}">
        <p14:creationId xmlns="" xmlns:p14="http://schemas.microsoft.com/office/powerpoint/2010/main" val="165265100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DECORRENZA SCHEMI</a:t>
            </a:r>
            <a:endParaRPr lang="it-IT"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2580559993"/>
              </p:ext>
            </p:extLst>
          </p:nvPr>
        </p:nvGraphicFramePr>
        <p:xfrm>
          <a:off x="457200" y="1600200"/>
          <a:ext cx="8229600" cy="3017520"/>
        </p:xfrm>
        <a:graphic>
          <a:graphicData uri="http://schemas.openxmlformats.org/drawingml/2006/table">
            <a:tbl>
              <a:tblPr firstRow="1" bandRow="1">
                <a:tableStyleId>{5C22544A-7EE6-4342-B048-85BDC9FD1C3A}</a:tableStyleId>
              </a:tblPr>
              <a:tblGrid>
                <a:gridCol w="8229600">
                  <a:extLst>
                    <a:ext uri="{9D8B030D-6E8A-4147-A177-3AD203B41FA5}">
                      <a16:colId xmlns="" xmlns:a16="http://schemas.microsoft.com/office/drawing/2014/main" val="1254859540"/>
                    </a:ext>
                  </a:extLst>
                </a:gridCol>
              </a:tblGrid>
              <a:tr h="370840">
                <a:tc>
                  <a:txBody>
                    <a:bodyPr/>
                    <a:lstStyle/>
                    <a:p>
                      <a:pPr algn="just"/>
                      <a:r>
                        <a:rPr lang="it-IT" sz="3200" dirty="0" smtClean="0"/>
                        <a:t>I nuovi prospetti sono obbligatori nello schema di rendiconto 2019,e facoltativi in occasione dell’approvazione del bilancio di previsione 2020/2022, pur rimanendo l’obbligo nel caso di utilizzo del risultato di amministrazione nel bilancio di previsione</a:t>
                      </a:r>
                      <a:endParaRPr lang="it-IT" sz="3200" dirty="0"/>
                    </a:p>
                  </a:txBody>
                  <a:tcPr/>
                </a:tc>
                <a:extLst>
                  <a:ext uri="{0D108BD9-81ED-4DB2-BD59-A6C34878D82A}">
                    <a16:rowId xmlns="" xmlns:a16="http://schemas.microsoft.com/office/drawing/2014/main" val="3612630401"/>
                  </a:ext>
                </a:extLst>
              </a:tr>
            </a:tbl>
          </a:graphicData>
        </a:graphic>
      </p:graphicFrame>
    </p:spTree>
    <p:extLst>
      <p:ext uri="{BB962C8B-B14F-4D97-AF65-F5344CB8AC3E}">
        <p14:creationId xmlns="" xmlns:p14="http://schemas.microsoft.com/office/powerpoint/2010/main" val="58193836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PROSPETTO AVANZO ACCANTONATO</a:t>
            </a:r>
            <a:endParaRPr lang="it-IT" dirty="0"/>
          </a:p>
        </p:txBody>
      </p:sp>
      <p:graphicFrame>
        <p:nvGraphicFramePr>
          <p:cNvPr id="6" name="Segnaposto contenuto 5"/>
          <p:cNvGraphicFramePr>
            <a:graphicFrameLocks noGrp="1"/>
          </p:cNvGraphicFramePr>
          <p:nvPr>
            <p:ph idx="1"/>
            <p:extLst>
              <p:ext uri="{D42A27DB-BD31-4B8C-83A1-F6EECF244321}">
                <p14:modId xmlns="" xmlns:p14="http://schemas.microsoft.com/office/powerpoint/2010/main" val="583498542"/>
              </p:ext>
            </p:extLst>
          </p:nvPr>
        </p:nvGraphicFramePr>
        <p:xfrm>
          <a:off x="900113" y="1844344"/>
          <a:ext cx="7143750" cy="4352000"/>
        </p:xfrm>
        <a:graphic>
          <a:graphicData uri="http://schemas.openxmlformats.org/drawingml/2006/table">
            <a:tbl>
              <a:tblPr/>
              <a:tblGrid>
                <a:gridCol w="2164213">
                  <a:extLst>
                    <a:ext uri="{9D8B030D-6E8A-4147-A177-3AD203B41FA5}">
                      <a16:colId xmlns="" xmlns:a16="http://schemas.microsoft.com/office/drawing/2014/main" val="855510442"/>
                    </a:ext>
                  </a:extLst>
                </a:gridCol>
                <a:gridCol w="1251917">
                  <a:extLst>
                    <a:ext uri="{9D8B030D-6E8A-4147-A177-3AD203B41FA5}">
                      <a16:colId xmlns="" xmlns:a16="http://schemas.microsoft.com/office/drawing/2014/main" val="1603998964"/>
                    </a:ext>
                  </a:extLst>
                </a:gridCol>
                <a:gridCol w="745524">
                  <a:extLst>
                    <a:ext uri="{9D8B030D-6E8A-4147-A177-3AD203B41FA5}">
                      <a16:colId xmlns="" xmlns:a16="http://schemas.microsoft.com/office/drawing/2014/main" val="4020727525"/>
                    </a:ext>
                  </a:extLst>
                </a:gridCol>
                <a:gridCol w="745524">
                  <a:extLst>
                    <a:ext uri="{9D8B030D-6E8A-4147-A177-3AD203B41FA5}">
                      <a16:colId xmlns="" xmlns:a16="http://schemas.microsoft.com/office/drawing/2014/main" val="1573597863"/>
                    </a:ext>
                  </a:extLst>
                </a:gridCol>
                <a:gridCol w="745524">
                  <a:extLst>
                    <a:ext uri="{9D8B030D-6E8A-4147-A177-3AD203B41FA5}">
                      <a16:colId xmlns="" xmlns:a16="http://schemas.microsoft.com/office/drawing/2014/main" val="3782160967"/>
                    </a:ext>
                  </a:extLst>
                </a:gridCol>
                <a:gridCol w="745524">
                  <a:extLst>
                    <a:ext uri="{9D8B030D-6E8A-4147-A177-3AD203B41FA5}">
                      <a16:colId xmlns="" xmlns:a16="http://schemas.microsoft.com/office/drawing/2014/main" val="3364547148"/>
                    </a:ext>
                  </a:extLst>
                </a:gridCol>
                <a:gridCol w="745524">
                  <a:extLst>
                    <a:ext uri="{9D8B030D-6E8A-4147-A177-3AD203B41FA5}">
                      <a16:colId xmlns="" xmlns:a16="http://schemas.microsoft.com/office/drawing/2014/main" val="2071895122"/>
                    </a:ext>
                  </a:extLst>
                </a:gridCol>
              </a:tblGrid>
              <a:tr h="70606">
                <a:tc gridSpan="7">
                  <a:txBody>
                    <a:bodyPr/>
                    <a:lstStyle/>
                    <a:p>
                      <a:pPr algn="r" fontAlgn="ctr"/>
                      <a:r>
                        <a:rPr lang="it-IT" sz="400" b="1" i="0" u="none" strike="noStrike" dirty="0">
                          <a:solidFill>
                            <a:srgbClr val="000000"/>
                          </a:solidFill>
                          <a:effectLst/>
                          <a:latin typeface="Calibri" panose="020F0502020204030204" pitchFamily="34" charset="0"/>
                        </a:rPr>
                        <a:t>Allegato a/1)  Risultato di amministrazione - quote accantonate</a:t>
                      </a:r>
                    </a:p>
                  </a:txBody>
                  <a:tcPr marL="2522" marR="2522" marT="3362" marB="0" anchor="ctr">
                    <a:lnL>
                      <a:noFill/>
                    </a:lnL>
                    <a:lnR>
                      <a:noFill/>
                    </a:lnR>
                    <a:lnT>
                      <a:noFill/>
                    </a:lnT>
                    <a:lnB>
                      <a:noFill/>
                    </a:lnB>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 xmlns:a16="http://schemas.microsoft.com/office/drawing/2014/main" val="612874392"/>
                  </a:ext>
                </a:extLst>
              </a:tr>
              <a:tr h="94141">
                <a:tc gridSpan="7">
                  <a:txBody>
                    <a:bodyPr/>
                    <a:lstStyle/>
                    <a:p>
                      <a:pPr algn="ctr" fontAlgn="ctr"/>
                      <a:r>
                        <a:rPr lang="it-IT" sz="600" b="1" i="0" u="none" strike="noStrike">
                          <a:solidFill>
                            <a:srgbClr val="000000"/>
                          </a:solidFill>
                          <a:effectLst/>
                          <a:latin typeface="Calibri" panose="020F0502020204030204" pitchFamily="34" charset="0"/>
                        </a:rPr>
                        <a:t>ELENCO ANALITICO DELLE RISORSE ACCANTONATE NEL RISULTATO DI AMMINISTRAZIONE (*)</a:t>
                      </a:r>
                    </a:p>
                  </a:txBody>
                  <a:tcPr marL="2522" marR="2522" marT="3362" marB="0" anchor="ctr">
                    <a:lnL>
                      <a:noFill/>
                    </a:lnL>
                    <a:lnR>
                      <a:noFill/>
                    </a:lnR>
                    <a:lnT>
                      <a:noFill/>
                    </a:lnT>
                    <a:lnB>
                      <a:noFill/>
                    </a:lnB>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 xmlns:a16="http://schemas.microsoft.com/office/drawing/2014/main" val="914716528"/>
                  </a:ext>
                </a:extLst>
              </a:tr>
              <a:tr h="73968">
                <a:tc gridSpan="7">
                  <a:txBody>
                    <a:bodyPr/>
                    <a:lstStyle/>
                    <a:p>
                      <a:pPr algn="ctr" fontAlgn="ctr"/>
                      <a:r>
                        <a:rPr lang="it-IT" sz="400" b="1" i="0" u="none" strike="noStrike">
                          <a:solidFill>
                            <a:srgbClr val="000000"/>
                          </a:solidFill>
                          <a:effectLst/>
                          <a:latin typeface="Times New Roman" panose="02020603050405020304" pitchFamily="18" charset="0"/>
                        </a:rPr>
                        <a:t>DA COMPILARE SE IL BILANCIO E' APPROVATO NEL CORSO DEL PRIMO ANNO DEL BILANCIO STESSO E SI APPLICA AVANZO ACCANTONATO</a:t>
                      </a:r>
                    </a:p>
                  </a:txBody>
                  <a:tcPr marL="2522" marR="2522" marT="3362" marB="0" anchor="ctr">
                    <a:lnL>
                      <a:noFill/>
                    </a:lnL>
                    <a:lnR>
                      <a:noFill/>
                    </a:lnR>
                    <a:lnT>
                      <a:noFill/>
                    </a:lnT>
                    <a:lnB w="25400" cap="flat" cmpd="dbl"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 xmlns:a16="http://schemas.microsoft.com/office/drawing/2014/main" val="1041180883"/>
                  </a:ext>
                </a:extLst>
              </a:tr>
              <a:tr h="537949">
                <a:tc>
                  <a:txBody>
                    <a:bodyPr/>
                    <a:lstStyle/>
                    <a:p>
                      <a:pPr algn="ctr" fontAlgn="ctr"/>
                      <a:r>
                        <a:rPr lang="it-IT" sz="400" b="1" i="0" u="none" strike="noStrike">
                          <a:solidFill>
                            <a:srgbClr val="000000"/>
                          </a:solidFill>
                          <a:effectLst/>
                          <a:latin typeface="Times New Roman" panose="02020603050405020304" pitchFamily="18" charset="0"/>
                        </a:rPr>
                        <a:t>Capitolo di spesa </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1" i="0" u="none" strike="noStrike">
                          <a:solidFill>
                            <a:srgbClr val="000000"/>
                          </a:solidFill>
                          <a:effectLst/>
                          <a:latin typeface="Times New Roman" panose="02020603050405020304" pitchFamily="18" charset="0"/>
                        </a:rPr>
                        <a:t>descrizione</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1" i="0" u="none" strike="noStrike">
                          <a:solidFill>
                            <a:srgbClr val="000000"/>
                          </a:solidFill>
                          <a:effectLst/>
                          <a:latin typeface="Times New Roman" panose="02020603050405020304" pitchFamily="18" charset="0"/>
                        </a:rPr>
                        <a:t>Risorse accantonate  al 1/1/ N (OVVERO 31.12.N-1)</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1" i="0" u="none" strike="noStrike">
                          <a:solidFill>
                            <a:srgbClr val="000000"/>
                          </a:solidFill>
                          <a:effectLst/>
                          <a:latin typeface="Times New Roman" panose="02020603050405020304" pitchFamily="18" charset="0"/>
                        </a:rPr>
                        <a:t>Risorse accantonate applicate al bilancio</a:t>
                      </a:r>
                      <a:br>
                        <a:rPr lang="it-IT" sz="400" b="1" i="0" u="none" strike="noStrike">
                          <a:solidFill>
                            <a:srgbClr val="000000"/>
                          </a:solidFill>
                          <a:effectLst/>
                          <a:latin typeface="Times New Roman" panose="02020603050405020304" pitchFamily="18" charset="0"/>
                        </a:rPr>
                      </a:br>
                      <a:r>
                        <a:rPr lang="it-IT" sz="400" b="1" i="0" u="none" strike="noStrike">
                          <a:solidFill>
                            <a:srgbClr val="000000"/>
                          </a:solidFill>
                          <a:effectLst/>
                          <a:latin typeface="Times New Roman" panose="02020603050405020304" pitchFamily="18" charset="0"/>
                        </a:rPr>
                        <a:t>dell'esercizio  N (con segno -</a:t>
                      </a:r>
                      <a:r>
                        <a:rPr lang="it-IT" sz="400" b="1" i="0" u="none" strike="noStrike" baseline="30000">
                          <a:solidFill>
                            <a:srgbClr val="000000"/>
                          </a:solidFill>
                          <a:effectLst/>
                          <a:latin typeface="Times New Roman" panose="02020603050405020304" pitchFamily="18" charset="0"/>
                        </a:rPr>
                        <a:t>1</a:t>
                      </a:r>
                      <a:r>
                        <a:rPr lang="it-IT" sz="400" b="1" i="0" u="none" strike="noStrike">
                          <a:solidFill>
                            <a:srgbClr val="000000"/>
                          </a:solidFill>
                          <a:effectLst/>
                          <a:latin typeface="Times New Roman" panose="02020603050405020304" pitchFamily="18" charset="0"/>
                        </a:rPr>
                        <a:t>)</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1" i="0" u="none" strike="noStrike">
                          <a:solidFill>
                            <a:srgbClr val="000000"/>
                          </a:solidFill>
                          <a:effectLst/>
                          <a:latin typeface="Times New Roman" panose="02020603050405020304" pitchFamily="18" charset="0"/>
                        </a:rPr>
                        <a:t>Risorse accantonate  stanziate nella spesa del bilancio dell'esercizio N</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1" i="0" u="none" strike="noStrike">
                          <a:solidFill>
                            <a:srgbClr val="000000"/>
                          </a:solidFill>
                          <a:effectLst/>
                          <a:latin typeface="Times New Roman" panose="02020603050405020304" pitchFamily="18" charset="0"/>
                        </a:rPr>
                        <a:t>Variazione accantonamenti effettuata in sede di rendiconto</a:t>
                      </a:r>
                      <a:br>
                        <a:rPr lang="it-IT" sz="400" b="1" i="0" u="none" strike="noStrike">
                          <a:solidFill>
                            <a:srgbClr val="000000"/>
                          </a:solidFill>
                          <a:effectLst/>
                          <a:latin typeface="Times New Roman" panose="02020603050405020304" pitchFamily="18" charset="0"/>
                        </a:rPr>
                      </a:br>
                      <a:r>
                        <a:rPr lang="it-IT" sz="400" b="1" i="0" u="none" strike="noStrike">
                          <a:solidFill>
                            <a:srgbClr val="000000"/>
                          </a:solidFill>
                          <a:effectLst/>
                          <a:latin typeface="Times New Roman" panose="02020603050405020304" pitchFamily="18" charset="0"/>
                        </a:rPr>
                        <a:t> (con segno +/-</a:t>
                      </a:r>
                      <a:r>
                        <a:rPr lang="it-IT" sz="400" b="1" i="0" u="none" strike="noStrike" baseline="30000">
                          <a:solidFill>
                            <a:srgbClr val="000000"/>
                          </a:solidFill>
                          <a:effectLst/>
                          <a:latin typeface="Times New Roman" panose="02020603050405020304" pitchFamily="18" charset="0"/>
                        </a:rPr>
                        <a:t>2</a:t>
                      </a:r>
                      <a:r>
                        <a:rPr lang="it-IT" sz="400" b="1" i="0" u="none" strike="noStrike">
                          <a:solidFill>
                            <a:srgbClr val="000000"/>
                          </a:solidFill>
                          <a:effectLst/>
                          <a:latin typeface="Times New Roman" panose="02020603050405020304" pitchFamily="18" charset="0"/>
                        </a:rPr>
                        <a:t>)</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1" i="0" u="none" strike="noStrike">
                          <a:solidFill>
                            <a:srgbClr val="000000"/>
                          </a:solidFill>
                          <a:effectLst/>
                          <a:latin typeface="Times New Roman" panose="02020603050405020304" pitchFamily="18" charset="0"/>
                        </a:rPr>
                        <a:t>Risorse accantonate nel risultato di amministrazione</a:t>
                      </a:r>
                      <a:br>
                        <a:rPr lang="it-IT" sz="400" b="1" i="0" u="none" strike="noStrike">
                          <a:solidFill>
                            <a:srgbClr val="000000"/>
                          </a:solidFill>
                          <a:effectLst/>
                          <a:latin typeface="Times New Roman" panose="02020603050405020304" pitchFamily="18" charset="0"/>
                        </a:rPr>
                      </a:br>
                      <a:r>
                        <a:rPr lang="it-IT" sz="400" b="1" i="0" u="none" strike="noStrike">
                          <a:solidFill>
                            <a:srgbClr val="000000"/>
                          </a:solidFill>
                          <a:effectLst/>
                          <a:latin typeface="Times New Roman" panose="02020603050405020304" pitchFamily="18" charset="0"/>
                        </a:rPr>
                        <a:t>al 31/12/ N</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 xmlns:a16="http://schemas.microsoft.com/office/drawing/2014/main" val="3913217694"/>
                  </a:ext>
                </a:extLst>
              </a:tr>
              <a:tr h="289148">
                <a:tc>
                  <a:txBody>
                    <a:bodyPr/>
                    <a:lstStyle/>
                    <a:p>
                      <a:pPr algn="l" fontAlgn="ctr"/>
                      <a:r>
                        <a:rPr lang="it-IT" sz="400" b="0" i="0" u="none" strike="noStrike">
                          <a:solidFill>
                            <a:srgbClr val="000000"/>
                          </a:solidFill>
                          <a:effectLst/>
                          <a:latin typeface="Times New Roman" panose="02020603050405020304" pitchFamily="18" charset="0"/>
                        </a:rPr>
                        <a:t>NON INDICATI SE IL COMUNE NON ADOTTA IL PEG. PER LA PARTE DEGLI ESERCIZI PRECEDENTI I CAPITOLI SI INDICANO SOLO PER MEMORIA</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ctr"/>
                      <a:r>
                        <a:rPr lang="it-IT" sz="400" b="0" i="0" u="none" strike="noStrike">
                          <a:solidFill>
                            <a:srgbClr val="000000"/>
                          </a:solidFill>
                          <a:effectLst/>
                          <a:latin typeface="Times New Roman" panose="02020603050405020304" pitchFamily="18" charset="0"/>
                        </a:rPr>
                        <a:t> </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1" u="none" strike="noStrike">
                          <a:solidFill>
                            <a:srgbClr val="000000"/>
                          </a:solidFill>
                          <a:effectLst/>
                          <a:latin typeface="Times New Roman" panose="02020603050405020304" pitchFamily="18" charset="0"/>
                        </a:rPr>
                        <a:t>(a)</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1" u="none" strike="noStrike">
                          <a:solidFill>
                            <a:srgbClr val="000000"/>
                          </a:solidFill>
                          <a:effectLst/>
                          <a:latin typeface="Times New Roman" panose="02020603050405020304" pitchFamily="18" charset="0"/>
                        </a:rPr>
                        <a:t>(b)</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1" u="none" strike="noStrike">
                          <a:solidFill>
                            <a:srgbClr val="000000"/>
                          </a:solidFill>
                          <a:effectLst/>
                          <a:latin typeface="Times New Roman" panose="02020603050405020304" pitchFamily="18" charset="0"/>
                        </a:rPr>
                        <a:t>(c)</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1" u="none" strike="noStrike">
                          <a:solidFill>
                            <a:srgbClr val="000000"/>
                          </a:solidFill>
                          <a:effectLst/>
                          <a:latin typeface="Times New Roman" panose="02020603050405020304" pitchFamily="18" charset="0"/>
                        </a:rPr>
                        <a:t>(d)</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1" u="none" strike="noStrike">
                          <a:solidFill>
                            <a:srgbClr val="000000"/>
                          </a:solidFill>
                          <a:effectLst/>
                          <a:latin typeface="Times New Roman" panose="02020603050405020304" pitchFamily="18" charset="0"/>
                        </a:rPr>
                        <a:t>(e)=(a)+(b)+( c)+(d)</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 xmlns:a16="http://schemas.microsoft.com/office/drawing/2014/main" val="1723453750"/>
                  </a:ext>
                </a:extLst>
              </a:tr>
              <a:tr h="73968">
                <a:tc>
                  <a:txBody>
                    <a:bodyPr/>
                    <a:lstStyle/>
                    <a:p>
                      <a:pPr algn="l" fontAlgn="ctr"/>
                      <a:r>
                        <a:rPr lang="it-IT" sz="400" b="0" i="0" u="none" strike="noStrike">
                          <a:solidFill>
                            <a:srgbClr val="000000"/>
                          </a:solidFill>
                          <a:effectLst/>
                          <a:latin typeface="Times New Roman" panose="02020603050405020304" pitchFamily="18" charset="0"/>
                        </a:rPr>
                        <a:t>Fondo anticipazioni liquidità </a:t>
                      </a:r>
                    </a:p>
                  </a:txBody>
                  <a:tcPr marL="2522" marR="2522" marT="336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ctr"/>
                      <a:r>
                        <a:rPr lang="it-IT" sz="400" b="0" i="0" u="none" strike="noStrike">
                          <a:solidFill>
                            <a:srgbClr val="000000"/>
                          </a:solidFill>
                          <a:effectLst/>
                          <a:latin typeface="Times New Roman" panose="02020603050405020304" pitchFamily="18" charset="0"/>
                        </a:rPr>
                        <a:t> </a:t>
                      </a:r>
                    </a:p>
                  </a:txBody>
                  <a:tcPr marL="2522" marR="2522" marT="3362" marB="0" anchor="ctr">
                    <a:lnL w="25400" cap="flat" cmpd="dbl"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l" fontAlgn="ctr"/>
                      <a:r>
                        <a:rPr lang="it-IT" sz="400" b="0" i="0" u="none" strike="noStrike">
                          <a:solidFill>
                            <a:srgbClr val="000000"/>
                          </a:solidFill>
                          <a:effectLst/>
                          <a:latin typeface="Times New Roman" panose="02020603050405020304" pitchFamily="18" charset="0"/>
                        </a:rPr>
                        <a:t> </a:t>
                      </a:r>
                    </a:p>
                  </a:txBody>
                  <a:tcPr marL="2522" marR="2522" marT="3362"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ctr"/>
                      <a:r>
                        <a:rPr lang="it-IT" sz="400" b="0" i="0" u="none" strike="noStrike">
                          <a:solidFill>
                            <a:srgbClr val="000000"/>
                          </a:solidFill>
                          <a:effectLst/>
                          <a:latin typeface="Times New Roman" panose="02020603050405020304" pitchFamily="18" charset="0"/>
                        </a:rPr>
                        <a:t> </a:t>
                      </a:r>
                    </a:p>
                  </a:txBody>
                  <a:tcPr marL="2522" marR="2522" marT="3362"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ctr"/>
                      <a:r>
                        <a:rPr lang="it-IT" sz="400" b="0" i="0" u="none" strike="noStrike">
                          <a:solidFill>
                            <a:srgbClr val="000000"/>
                          </a:solidFill>
                          <a:effectLst/>
                          <a:latin typeface="Times New Roman" panose="02020603050405020304" pitchFamily="18" charset="0"/>
                        </a:rPr>
                        <a:t> </a:t>
                      </a:r>
                    </a:p>
                  </a:txBody>
                  <a:tcPr marL="2522" marR="2522" marT="3362"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ctr"/>
                      <a:r>
                        <a:rPr lang="it-IT" sz="400" b="0" i="0" u="none" strike="noStrike">
                          <a:solidFill>
                            <a:srgbClr val="000000"/>
                          </a:solidFill>
                          <a:effectLst/>
                          <a:latin typeface="Times New Roman" panose="02020603050405020304" pitchFamily="18" charset="0"/>
                        </a:rPr>
                        <a:t> </a:t>
                      </a:r>
                    </a:p>
                  </a:txBody>
                  <a:tcPr marL="2522" marR="2522" marT="3362"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a:noFill/>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extLst>
                  <a:ext uri="{0D108BD9-81ED-4DB2-BD59-A6C34878D82A}">
                    <a16:rowId xmlns="" xmlns:a16="http://schemas.microsoft.com/office/drawing/2014/main" val="4033204600"/>
                  </a:ext>
                </a:extLst>
              </a:tr>
              <a:tr h="141212">
                <a:tc>
                  <a:txBody>
                    <a:bodyPr/>
                    <a:lstStyle/>
                    <a:p>
                      <a:pPr algn="l" fontAlgn="ctr"/>
                      <a:r>
                        <a:rPr lang="it-IT" sz="400" b="0" i="0" u="none" strike="noStrike">
                          <a:solidFill>
                            <a:srgbClr val="000000"/>
                          </a:solidFill>
                          <a:effectLst/>
                          <a:latin typeface="Times New Roman" panose="02020603050405020304" pitchFamily="18" charset="0"/>
                        </a:rPr>
                        <a:t>4150</a:t>
                      </a:r>
                    </a:p>
                  </a:txBody>
                  <a:tcPr marL="2522" marR="2522" marT="336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ctr"/>
                      <a:r>
                        <a:rPr lang="it-IT" sz="400" b="0" i="0" u="none" strike="noStrike">
                          <a:solidFill>
                            <a:srgbClr val="000000"/>
                          </a:solidFill>
                          <a:effectLst/>
                          <a:latin typeface="Times New Roman" panose="02020603050405020304" pitchFamily="18" charset="0"/>
                        </a:rPr>
                        <a:t>Fondo anticipazioni liquidità U.4.05.01.01.001</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2500000</a:t>
                      </a:r>
                    </a:p>
                  </a:txBody>
                  <a:tcPr marL="2522" marR="2522" marT="336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-2500000</a:t>
                      </a:r>
                    </a:p>
                  </a:txBody>
                  <a:tcPr marL="2522" marR="2522" marT="3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2422552,7</a:t>
                      </a:r>
                    </a:p>
                  </a:txBody>
                  <a:tcPr marL="2522" marR="2522" marT="3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2422552,7</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extLst>
                  <a:ext uri="{0D108BD9-81ED-4DB2-BD59-A6C34878D82A}">
                    <a16:rowId xmlns="" xmlns:a16="http://schemas.microsoft.com/office/drawing/2014/main" val="3430869729"/>
                  </a:ext>
                </a:extLst>
              </a:tr>
              <a:tr h="73968">
                <a:tc>
                  <a:txBody>
                    <a:bodyPr/>
                    <a:lstStyle/>
                    <a:p>
                      <a:pPr algn="l"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ctr"/>
                      <a:r>
                        <a:rPr lang="it-IT" sz="400" b="0" i="0" u="none" strike="noStrike">
                          <a:solidFill>
                            <a:srgbClr val="000000"/>
                          </a:solidFill>
                          <a:effectLst/>
                          <a:latin typeface="Times New Roman" panose="02020603050405020304" pitchFamily="18" charset="0"/>
                        </a:rPr>
                        <a:t> </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extLst>
                  <a:ext uri="{0D108BD9-81ED-4DB2-BD59-A6C34878D82A}">
                    <a16:rowId xmlns="" xmlns:a16="http://schemas.microsoft.com/office/drawing/2014/main" val="1154611605"/>
                  </a:ext>
                </a:extLst>
              </a:tr>
              <a:tr h="77330">
                <a:tc>
                  <a:txBody>
                    <a:bodyPr/>
                    <a:lstStyle/>
                    <a:p>
                      <a:pPr algn="l" fontAlgn="ctr"/>
                      <a:r>
                        <a:rPr lang="it-IT" sz="400" b="0" i="0" u="none" strike="noStrike">
                          <a:solidFill>
                            <a:srgbClr val="000000"/>
                          </a:solidFill>
                          <a:effectLst/>
                          <a:latin typeface="Times New Roman" panose="02020603050405020304" pitchFamily="18" charset="0"/>
                        </a:rPr>
                        <a:t>Totale Fondo anticipazioni liquidità </a:t>
                      </a:r>
                    </a:p>
                  </a:txBody>
                  <a:tcPr marL="2522" marR="2522" marT="336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ctr"/>
                      <a:r>
                        <a:rPr lang="it-IT" sz="400" b="0" i="0" u="none" strike="noStrike">
                          <a:solidFill>
                            <a:srgbClr val="000000"/>
                          </a:solidFill>
                          <a:effectLst/>
                          <a:latin typeface="Times New Roman" panose="02020603050405020304" pitchFamily="18" charset="0"/>
                        </a:rPr>
                        <a:t> </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2500000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-2500000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2422552,7</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2422552,7</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 xmlns:a16="http://schemas.microsoft.com/office/drawing/2014/main" val="2836642460"/>
                  </a:ext>
                </a:extLst>
              </a:tr>
              <a:tr h="73968">
                <a:tc>
                  <a:txBody>
                    <a:bodyPr/>
                    <a:lstStyle/>
                    <a:p>
                      <a:pPr algn="l" fontAlgn="ctr"/>
                      <a:r>
                        <a:rPr lang="it-IT" sz="400" b="0" i="0" u="none" strike="noStrike">
                          <a:solidFill>
                            <a:srgbClr val="000000"/>
                          </a:solidFill>
                          <a:effectLst/>
                          <a:latin typeface="Times New Roman" panose="02020603050405020304" pitchFamily="18" charset="0"/>
                        </a:rPr>
                        <a:t>Fondo  perdite società partecipate</a:t>
                      </a:r>
                    </a:p>
                  </a:txBody>
                  <a:tcPr marL="2522" marR="2522" marT="336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ctr"/>
                      <a:r>
                        <a:rPr lang="it-IT" sz="400" b="0" i="0" u="none" strike="noStrike">
                          <a:solidFill>
                            <a:srgbClr val="000000"/>
                          </a:solidFill>
                          <a:effectLst/>
                          <a:latin typeface="Times New Roman" panose="02020603050405020304" pitchFamily="18" charset="0"/>
                        </a:rPr>
                        <a:t> </a:t>
                      </a:r>
                    </a:p>
                  </a:txBody>
                  <a:tcPr marL="2522" marR="2522" marT="3362" marB="0" anchor="ctr">
                    <a:lnL w="25400" cap="flat" cmpd="dbl"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a:noFill/>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extLst>
                  <a:ext uri="{0D108BD9-81ED-4DB2-BD59-A6C34878D82A}">
                    <a16:rowId xmlns="" xmlns:a16="http://schemas.microsoft.com/office/drawing/2014/main" val="4103341848"/>
                  </a:ext>
                </a:extLst>
              </a:tr>
              <a:tr h="141212">
                <a:tc>
                  <a:txBody>
                    <a:bodyPr/>
                    <a:lstStyle/>
                    <a:p>
                      <a:pPr algn="l" fontAlgn="ctr"/>
                      <a:r>
                        <a:rPr lang="it-IT" sz="400" b="0" i="0" u="none" strike="noStrike">
                          <a:solidFill>
                            <a:srgbClr val="000000"/>
                          </a:solidFill>
                          <a:effectLst/>
                          <a:latin typeface="Times New Roman" panose="02020603050405020304" pitchFamily="18" charset="0"/>
                        </a:rPr>
                        <a:t>1350</a:t>
                      </a:r>
                    </a:p>
                  </a:txBody>
                  <a:tcPr marL="2522" marR="2522" marT="3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it-IT" sz="400" b="0" i="0" u="none" strike="noStrike">
                          <a:solidFill>
                            <a:srgbClr val="000000"/>
                          </a:solidFill>
                          <a:effectLst/>
                          <a:latin typeface="Times New Roman" panose="02020603050405020304" pitchFamily="18" charset="0"/>
                        </a:rPr>
                        <a:t>Fondo  perdite società partecipate U.1.10.01.05.001</a:t>
                      </a:r>
                    </a:p>
                  </a:txBody>
                  <a:tcPr marL="2522" marR="2522" marT="336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150000</a:t>
                      </a:r>
                    </a:p>
                  </a:txBody>
                  <a:tcPr marL="2522" marR="2522" marT="3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150000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extLst>
                  <a:ext uri="{0D108BD9-81ED-4DB2-BD59-A6C34878D82A}">
                    <a16:rowId xmlns="" xmlns:a16="http://schemas.microsoft.com/office/drawing/2014/main" val="2436373935"/>
                  </a:ext>
                </a:extLst>
              </a:tr>
              <a:tr h="70606">
                <a:tc>
                  <a:txBody>
                    <a:bodyPr/>
                    <a:lstStyle/>
                    <a:p>
                      <a:pPr algn="l"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ctr"/>
                      <a:r>
                        <a:rPr lang="it-IT" sz="400" b="0" i="0" u="none" strike="noStrike">
                          <a:solidFill>
                            <a:srgbClr val="000000"/>
                          </a:solidFill>
                          <a:effectLst/>
                          <a:latin typeface="Times New Roman" panose="02020603050405020304" pitchFamily="18" charset="0"/>
                        </a:rPr>
                        <a:t> </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extLst>
                  <a:ext uri="{0D108BD9-81ED-4DB2-BD59-A6C34878D82A}">
                    <a16:rowId xmlns="" xmlns:a16="http://schemas.microsoft.com/office/drawing/2014/main" val="1634161554"/>
                  </a:ext>
                </a:extLst>
              </a:tr>
              <a:tr h="73968">
                <a:tc>
                  <a:txBody>
                    <a:bodyPr/>
                    <a:lstStyle/>
                    <a:p>
                      <a:pPr algn="l"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ctr"/>
                      <a:r>
                        <a:rPr lang="it-IT" sz="400" b="0" i="0" u="none" strike="noStrike">
                          <a:solidFill>
                            <a:srgbClr val="000000"/>
                          </a:solidFill>
                          <a:effectLst/>
                          <a:latin typeface="Times New Roman" panose="02020603050405020304" pitchFamily="18" charset="0"/>
                        </a:rPr>
                        <a:t> </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extLst>
                  <a:ext uri="{0D108BD9-81ED-4DB2-BD59-A6C34878D82A}">
                    <a16:rowId xmlns="" xmlns:a16="http://schemas.microsoft.com/office/drawing/2014/main" val="1685824192"/>
                  </a:ext>
                </a:extLst>
              </a:tr>
              <a:tr h="77330">
                <a:tc>
                  <a:txBody>
                    <a:bodyPr/>
                    <a:lstStyle/>
                    <a:p>
                      <a:pPr algn="l" fontAlgn="ctr"/>
                      <a:r>
                        <a:rPr lang="it-IT" sz="400" b="0" i="0" u="none" strike="noStrike">
                          <a:solidFill>
                            <a:srgbClr val="000000"/>
                          </a:solidFill>
                          <a:effectLst/>
                          <a:latin typeface="Times New Roman" panose="02020603050405020304" pitchFamily="18" charset="0"/>
                        </a:rPr>
                        <a:t>Totale Fondo  perdite società partecipate</a:t>
                      </a:r>
                    </a:p>
                  </a:txBody>
                  <a:tcPr marL="2522" marR="2522" marT="336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ctr"/>
                      <a:r>
                        <a:rPr lang="it-IT" sz="400" b="0" i="0" u="none" strike="noStrike">
                          <a:solidFill>
                            <a:srgbClr val="000000"/>
                          </a:solidFill>
                          <a:effectLst/>
                          <a:latin typeface="Times New Roman" panose="02020603050405020304" pitchFamily="18" charset="0"/>
                        </a:rPr>
                        <a:t> </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150000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150000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 xmlns:a16="http://schemas.microsoft.com/office/drawing/2014/main" val="1322948452"/>
                  </a:ext>
                </a:extLst>
              </a:tr>
              <a:tr h="73968">
                <a:tc>
                  <a:txBody>
                    <a:bodyPr/>
                    <a:lstStyle/>
                    <a:p>
                      <a:pPr algn="l" fontAlgn="ctr"/>
                      <a:r>
                        <a:rPr lang="it-IT" sz="400" b="0" i="0" u="none" strike="noStrike">
                          <a:solidFill>
                            <a:srgbClr val="000000"/>
                          </a:solidFill>
                          <a:effectLst/>
                          <a:latin typeface="Times New Roman" panose="02020603050405020304" pitchFamily="18" charset="0"/>
                        </a:rPr>
                        <a:t>Fondo contezioso</a:t>
                      </a:r>
                    </a:p>
                  </a:txBody>
                  <a:tcPr marL="2522" marR="2522" marT="336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ctr"/>
                      <a:r>
                        <a:rPr lang="it-IT" sz="400" b="0" i="0" u="none" strike="noStrike">
                          <a:solidFill>
                            <a:srgbClr val="000000"/>
                          </a:solidFill>
                          <a:effectLst/>
                          <a:latin typeface="Times New Roman" panose="02020603050405020304" pitchFamily="18" charset="0"/>
                        </a:rPr>
                        <a:t> </a:t>
                      </a:r>
                    </a:p>
                  </a:txBody>
                  <a:tcPr marL="2522" marR="2522" marT="3362" marB="0" anchor="ctr">
                    <a:lnL w="25400" cap="flat" cmpd="dbl"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a:noFill/>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extLst>
                  <a:ext uri="{0D108BD9-81ED-4DB2-BD59-A6C34878D82A}">
                    <a16:rowId xmlns="" xmlns:a16="http://schemas.microsoft.com/office/drawing/2014/main" val="3384262915"/>
                  </a:ext>
                </a:extLst>
              </a:tr>
              <a:tr h="70606">
                <a:tc>
                  <a:txBody>
                    <a:bodyPr/>
                    <a:lstStyle/>
                    <a:p>
                      <a:pPr algn="l" fontAlgn="ctr"/>
                      <a:r>
                        <a:rPr lang="it-IT" sz="400" b="0" i="0" u="none" strike="noStrike">
                          <a:solidFill>
                            <a:srgbClr val="000000"/>
                          </a:solidFill>
                          <a:effectLst/>
                          <a:latin typeface="Times New Roman" panose="02020603050405020304" pitchFamily="18" charset="0"/>
                        </a:rPr>
                        <a:t>670</a:t>
                      </a:r>
                    </a:p>
                  </a:txBody>
                  <a:tcPr marL="2522" marR="2522" marT="3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it-IT" sz="400" b="0" i="0" u="none" strike="noStrike">
                          <a:solidFill>
                            <a:srgbClr val="000000"/>
                          </a:solidFill>
                          <a:effectLst/>
                          <a:latin typeface="Times New Roman" panose="02020603050405020304" pitchFamily="18" charset="0"/>
                        </a:rPr>
                        <a:t>Fondo contezioso U.1.10.01.99.999</a:t>
                      </a:r>
                    </a:p>
                  </a:txBody>
                  <a:tcPr marL="2522" marR="2522" marT="336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500000</a:t>
                      </a:r>
                    </a:p>
                  </a:txBody>
                  <a:tcPr marL="2522" marR="2522" marT="336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-50000</a:t>
                      </a:r>
                    </a:p>
                  </a:txBody>
                  <a:tcPr marL="2522" marR="2522" marT="3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80000</a:t>
                      </a:r>
                    </a:p>
                  </a:txBody>
                  <a:tcPr marL="2522" marR="2522" marT="3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530000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extLst>
                  <a:ext uri="{0D108BD9-81ED-4DB2-BD59-A6C34878D82A}">
                    <a16:rowId xmlns="" xmlns:a16="http://schemas.microsoft.com/office/drawing/2014/main" val="4148940493"/>
                  </a:ext>
                </a:extLst>
              </a:tr>
              <a:tr h="73968">
                <a:tc>
                  <a:txBody>
                    <a:bodyPr/>
                    <a:lstStyle/>
                    <a:p>
                      <a:pPr algn="l"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ctr"/>
                      <a:r>
                        <a:rPr lang="it-IT" sz="400" b="0" i="0" u="none" strike="noStrike">
                          <a:solidFill>
                            <a:srgbClr val="000000"/>
                          </a:solidFill>
                          <a:effectLst/>
                          <a:latin typeface="Times New Roman" panose="02020603050405020304" pitchFamily="18" charset="0"/>
                        </a:rPr>
                        <a:t> </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extLst>
                  <a:ext uri="{0D108BD9-81ED-4DB2-BD59-A6C34878D82A}">
                    <a16:rowId xmlns="" xmlns:a16="http://schemas.microsoft.com/office/drawing/2014/main" val="3901343384"/>
                  </a:ext>
                </a:extLst>
              </a:tr>
              <a:tr h="77330">
                <a:tc>
                  <a:txBody>
                    <a:bodyPr/>
                    <a:lstStyle/>
                    <a:p>
                      <a:pPr algn="l" fontAlgn="ctr"/>
                      <a:r>
                        <a:rPr lang="it-IT" sz="400" b="0" i="0" u="none" strike="noStrike">
                          <a:solidFill>
                            <a:srgbClr val="000000"/>
                          </a:solidFill>
                          <a:effectLst/>
                          <a:latin typeface="Times New Roman" panose="02020603050405020304" pitchFamily="18" charset="0"/>
                        </a:rPr>
                        <a:t>Totale Fondo contenzioso</a:t>
                      </a:r>
                    </a:p>
                  </a:txBody>
                  <a:tcPr marL="2522" marR="2522" marT="336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ctr"/>
                      <a:r>
                        <a:rPr lang="it-IT" sz="400" b="0" i="0" u="none" strike="noStrike">
                          <a:solidFill>
                            <a:srgbClr val="000000"/>
                          </a:solidFill>
                          <a:effectLst/>
                          <a:latin typeface="Times New Roman" panose="02020603050405020304" pitchFamily="18" charset="0"/>
                        </a:rPr>
                        <a:t> </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500000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-50000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80000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530000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951401231"/>
                  </a:ext>
                </a:extLst>
              </a:tr>
              <a:tr h="87417">
                <a:tc>
                  <a:txBody>
                    <a:bodyPr/>
                    <a:lstStyle/>
                    <a:p>
                      <a:pPr algn="l" fontAlgn="ctr"/>
                      <a:r>
                        <a:rPr lang="it-IT" sz="400" b="0" i="0" u="none" strike="noStrike">
                          <a:solidFill>
                            <a:srgbClr val="000000"/>
                          </a:solidFill>
                          <a:effectLst/>
                          <a:latin typeface="Times New Roman" panose="02020603050405020304" pitchFamily="18" charset="0"/>
                        </a:rPr>
                        <a:t>Fondo crediti di dubbia esigibilità</a:t>
                      </a:r>
                      <a:r>
                        <a:rPr lang="it-IT" sz="400" b="0" i="0" u="none" strike="noStrike" baseline="30000">
                          <a:solidFill>
                            <a:srgbClr val="000000"/>
                          </a:solidFill>
                          <a:effectLst/>
                          <a:latin typeface="Times New Roman" panose="02020603050405020304" pitchFamily="18" charset="0"/>
                        </a:rPr>
                        <a:t>(3)</a:t>
                      </a:r>
                      <a:endParaRPr lang="it-IT" sz="400" b="0" i="0" u="none" strike="noStrike">
                        <a:solidFill>
                          <a:srgbClr val="000000"/>
                        </a:solidFill>
                        <a:effectLst/>
                        <a:latin typeface="Times New Roman" panose="02020603050405020304" pitchFamily="18" charset="0"/>
                      </a:endParaRPr>
                    </a:p>
                  </a:txBody>
                  <a:tcPr marL="2522" marR="2522" marT="336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it-IT" sz="400" b="0" i="0" u="none" strike="noStrike">
                          <a:solidFill>
                            <a:srgbClr val="000000"/>
                          </a:solidFill>
                          <a:effectLst/>
                          <a:latin typeface="Calibri" panose="020F0502020204030204" pitchFamily="34" charset="0"/>
                        </a:rPr>
                        <a:t> </a:t>
                      </a:r>
                    </a:p>
                  </a:txBody>
                  <a:tcPr marL="2522" marR="2522" marT="3362" marB="0" anchor="b">
                    <a:lnL w="25400" cap="flat" cmpd="dbl"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ctr" fontAlgn="b"/>
                      <a:r>
                        <a:rPr lang="it-IT" sz="400" b="0" i="0" u="none" strike="noStrike">
                          <a:solidFill>
                            <a:srgbClr val="000000"/>
                          </a:solidFill>
                          <a:effectLst/>
                          <a:latin typeface="Calibri" panose="020F0502020204030204" pitchFamily="34" charset="0"/>
                        </a:rPr>
                        <a:t> </a:t>
                      </a:r>
                    </a:p>
                  </a:txBody>
                  <a:tcPr marL="2522" marR="2522" marT="3362"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 xmlns:a16="http://schemas.microsoft.com/office/drawing/2014/main" val="2182597713"/>
                  </a:ext>
                </a:extLst>
              </a:tr>
              <a:tr h="141212">
                <a:tc>
                  <a:txBody>
                    <a:bodyPr/>
                    <a:lstStyle/>
                    <a:p>
                      <a:pPr algn="l" fontAlgn="ctr"/>
                      <a:r>
                        <a:rPr lang="it-IT" sz="400" b="0" i="0" u="none" strike="noStrike">
                          <a:solidFill>
                            <a:srgbClr val="000000"/>
                          </a:solidFill>
                          <a:effectLst/>
                          <a:latin typeface="Times New Roman" panose="02020603050405020304" pitchFamily="18" charset="0"/>
                        </a:rPr>
                        <a:t>681</a:t>
                      </a:r>
                    </a:p>
                  </a:txBody>
                  <a:tcPr marL="2522" marR="2522" marT="3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it-IT" sz="400" b="0" i="0" u="none" strike="noStrike">
                          <a:solidFill>
                            <a:srgbClr val="000000"/>
                          </a:solidFill>
                          <a:effectLst/>
                          <a:latin typeface="Times New Roman" panose="02020603050405020304" pitchFamily="18" charset="0"/>
                        </a:rPr>
                        <a:t>Fondo crediti di dubbia esigibilità di parte corrente U.1.10.01.03.001</a:t>
                      </a:r>
                    </a:p>
                  </a:txBody>
                  <a:tcPr marL="2522" marR="2522" marT="336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2500000</a:t>
                      </a:r>
                    </a:p>
                  </a:txBody>
                  <a:tcPr marL="2522" marR="2522" marT="336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500000</a:t>
                      </a:r>
                    </a:p>
                  </a:txBody>
                  <a:tcPr marL="2522" marR="2522" marT="3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-300000</a:t>
                      </a:r>
                    </a:p>
                  </a:txBody>
                  <a:tcPr marL="2522" marR="2522" marT="336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it-IT" sz="400" b="0" i="0" u="none" strike="noStrike">
                          <a:solidFill>
                            <a:srgbClr val="000000"/>
                          </a:solidFill>
                          <a:effectLst/>
                          <a:latin typeface="Times New Roman" panose="02020603050405020304" pitchFamily="18" charset="0"/>
                        </a:rPr>
                        <a:t>2700000</a:t>
                      </a:r>
                    </a:p>
                  </a:txBody>
                  <a:tcPr marL="2522" marR="2522" marT="3362"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extLst>
                  <a:ext uri="{0D108BD9-81ED-4DB2-BD59-A6C34878D82A}">
                    <a16:rowId xmlns="" xmlns:a16="http://schemas.microsoft.com/office/drawing/2014/main" val="951922495"/>
                  </a:ext>
                </a:extLst>
              </a:tr>
              <a:tr h="141212">
                <a:tc>
                  <a:txBody>
                    <a:bodyPr/>
                    <a:lstStyle/>
                    <a:p>
                      <a:pPr algn="l" fontAlgn="ctr"/>
                      <a:r>
                        <a:rPr lang="it-IT" sz="400" b="0" i="0" u="none" strike="noStrike">
                          <a:solidFill>
                            <a:srgbClr val="000000"/>
                          </a:solidFill>
                          <a:effectLst/>
                          <a:latin typeface="Times New Roman" panose="02020603050405020304" pitchFamily="18" charset="0"/>
                        </a:rPr>
                        <a:t>2180</a:t>
                      </a:r>
                    </a:p>
                  </a:txBody>
                  <a:tcPr marL="2522" marR="2522" marT="336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it-IT" sz="400" b="0" i="0" u="none" strike="noStrike">
                          <a:solidFill>
                            <a:srgbClr val="000000"/>
                          </a:solidFill>
                          <a:effectLst/>
                          <a:latin typeface="Times New Roman" panose="02020603050405020304" pitchFamily="18" charset="0"/>
                        </a:rPr>
                        <a:t>Fondo crediti di dubbia esigibilità di parte capitale U.2.05.03.01.001</a:t>
                      </a:r>
                    </a:p>
                  </a:txBody>
                  <a:tcPr marL="2522" marR="2522" marT="3362"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500000</a:t>
                      </a:r>
                    </a:p>
                  </a:txBody>
                  <a:tcPr marL="2522" marR="2522" marT="336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-80000</a:t>
                      </a:r>
                    </a:p>
                  </a:txBody>
                  <a:tcPr marL="2522" marR="2522" marT="3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100000</a:t>
                      </a:r>
                    </a:p>
                  </a:txBody>
                  <a:tcPr marL="2522" marR="2522" marT="3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endParaRPr lang="it-IT" sz="400" b="0" i="0" u="none" strike="noStrike">
                        <a:solidFill>
                          <a:srgbClr val="000000"/>
                        </a:solidFill>
                        <a:effectLst/>
                        <a:latin typeface="Times New Roman" panose="02020603050405020304" pitchFamily="18" charset="0"/>
                      </a:endParaRPr>
                    </a:p>
                  </a:txBody>
                  <a:tcPr marL="2522" marR="2522" marT="336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it-IT" sz="400" b="0" i="0" u="none" strike="noStrike">
                          <a:solidFill>
                            <a:srgbClr val="000000"/>
                          </a:solidFill>
                          <a:effectLst/>
                          <a:latin typeface="Times New Roman" panose="02020603050405020304" pitchFamily="18" charset="0"/>
                        </a:rPr>
                        <a:t>520000</a:t>
                      </a:r>
                    </a:p>
                  </a:txBody>
                  <a:tcPr marL="2522" marR="2522" marT="3362"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extLst>
                  <a:ext uri="{0D108BD9-81ED-4DB2-BD59-A6C34878D82A}">
                    <a16:rowId xmlns="" xmlns:a16="http://schemas.microsoft.com/office/drawing/2014/main" val="2971817522"/>
                  </a:ext>
                </a:extLst>
              </a:tr>
              <a:tr h="70606">
                <a:tc>
                  <a:txBody>
                    <a:bodyPr/>
                    <a:lstStyle/>
                    <a:p>
                      <a:pPr algn="l"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ctr"/>
                      <a:r>
                        <a:rPr lang="it-IT" sz="400" b="0" i="0" u="none" strike="noStrike">
                          <a:solidFill>
                            <a:srgbClr val="000000"/>
                          </a:solidFill>
                          <a:effectLst/>
                          <a:latin typeface="Times New Roman" panose="02020603050405020304" pitchFamily="18" charset="0"/>
                        </a:rPr>
                        <a:t> </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endParaRPr lang="it-IT" sz="400" b="0" i="0" u="none" strike="noStrike">
                        <a:solidFill>
                          <a:srgbClr val="000000"/>
                        </a:solidFill>
                        <a:effectLst/>
                        <a:latin typeface="Times New Roman" panose="02020603050405020304" pitchFamily="18" charset="0"/>
                      </a:endParaRPr>
                    </a:p>
                  </a:txBody>
                  <a:tcPr marL="2522" marR="2522" marT="336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it-IT" sz="400" b="0" i="0" u="none" strike="noStrike">
                          <a:solidFill>
                            <a:srgbClr val="000000"/>
                          </a:solidFill>
                          <a:effectLst/>
                          <a:latin typeface="Calibri" panose="020F0502020204030204" pitchFamily="34" charset="0"/>
                        </a:rPr>
                        <a:t> </a:t>
                      </a:r>
                    </a:p>
                  </a:txBody>
                  <a:tcPr marL="2522" marR="2522" marT="3362"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extLst>
                  <a:ext uri="{0D108BD9-81ED-4DB2-BD59-A6C34878D82A}">
                    <a16:rowId xmlns="" xmlns:a16="http://schemas.microsoft.com/office/drawing/2014/main" val="2182797890"/>
                  </a:ext>
                </a:extLst>
              </a:tr>
              <a:tr h="73968">
                <a:tc>
                  <a:txBody>
                    <a:bodyPr/>
                    <a:lstStyle/>
                    <a:p>
                      <a:pPr algn="l"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ctr"/>
                      <a:r>
                        <a:rPr lang="it-IT" sz="400" b="0" i="0" u="none" strike="noStrike">
                          <a:solidFill>
                            <a:srgbClr val="000000"/>
                          </a:solidFill>
                          <a:effectLst/>
                          <a:latin typeface="Times New Roman" panose="02020603050405020304" pitchFamily="18" charset="0"/>
                        </a:rPr>
                        <a:t> </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ctr" fontAlgn="ctr"/>
                      <a:endParaRPr lang="it-IT" sz="400" b="0" i="0" u="none" strike="noStrike">
                        <a:solidFill>
                          <a:srgbClr val="000000"/>
                        </a:solidFill>
                        <a:effectLst/>
                        <a:latin typeface="Times New Roman" panose="02020603050405020304" pitchFamily="18" charset="0"/>
                      </a:endParaRPr>
                    </a:p>
                  </a:txBody>
                  <a:tcPr marL="2522" marR="2522" marT="336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extLst>
                  <a:ext uri="{0D108BD9-81ED-4DB2-BD59-A6C34878D82A}">
                    <a16:rowId xmlns="" xmlns:a16="http://schemas.microsoft.com/office/drawing/2014/main" val="2051931397"/>
                  </a:ext>
                </a:extLst>
              </a:tr>
              <a:tr h="77330">
                <a:tc>
                  <a:txBody>
                    <a:bodyPr/>
                    <a:lstStyle/>
                    <a:p>
                      <a:pPr algn="l" fontAlgn="ctr"/>
                      <a:r>
                        <a:rPr lang="it-IT" sz="400" b="0" i="0" u="none" strike="noStrike">
                          <a:solidFill>
                            <a:srgbClr val="000000"/>
                          </a:solidFill>
                          <a:effectLst/>
                          <a:latin typeface="Times New Roman" panose="02020603050405020304" pitchFamily="18" charset="0"/>
                        </a:rPr>
                        <a:t>Totale Fondo crediti di dubbia esigibilità </a:t>
                      </a:r>
                    </a:p>
                  </a:txBody>
                  <a:tcPr marL="2522" marR="2522" marT="336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ctr"/>
                      <a:r>
                        <a:rPr lang="it-IT" sz="400" b="0" i="0" u="none" strike="noStrike">
                          <a:solidFill>
                            <a:srgbClr val="000000"/>
                          </a:solidFill>
                          <a:effectLst/>
                          <a:latin typeface="Times New Roman" panose="02020603050405020304" pitchFamily="18" charset="0"/>
                        </a:rPr>
                        <a:t> </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3000000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-80000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600000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-300000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3220000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 xmlns:a16="http://schemas.microsoft.com/office/drawing/2014/main" val="288160695"/>
                  </a:ext>
                </a:extLst>
              </a:tr>
              <a:tr h="132470">
                <a:tc>
                  <a:txBody>
                    <a:bodyPr/>
                    <a:lstStyle/>
                    <a:p>
                      <a:pPr algn="l" fontAlgn="ctr"/>
                      <a:r>
                        <a:rPr lang="it-IT" sz="400" b="0" i="0" u="none" strike="noStrike">
                          <a:solidFill>
                            <a:srgbClr val="000000"/>
                          </a:solidFill>
                          <a:effectLst/>
                          <a:latin typeface="Times New Roman" panose="02020603050405020304" pitchFamily="18" charset="0"/>
                        </a:rPr>
                        <a:t>Accantonamento residui perenti (solo per le regioni)  </a:t>
                      </a:r>
                    </a:p>
                  </a:txBody>
                  <a:tcPr marL="2522" marR="2522" marT="336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ctr"/>
                      <a:r>
                        <a:rPr lang="it-IT" sz="400" b="0" i="0" u="none" strike="noStrike">
                          <a:solidFill>
                            <a:srgbClr val="000000"/>
                          </a:solidFill>
                          <a:effectLst/>
                          <a:latin typeface="Times New Roman" panose="02020603050405020304" pitchFamily="18" charset="0"/>
                        </a:rPr>
                        <a:t> </a:t>
                      </a:r>
                    </a:p>
                  </a:txBody>
                  <a:tcPr marL="2522" marR="2522" marT="3362" marB="0" anchor="ctr">
                    <a:lnL w="25400" cap="flat" cmpd="dbl"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a:noFill/>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extLst>
                  <a:ext uri="{0D108BD9-81ED-4DB2-BD59-A6C34878D82A}">
                    <a16:rowId xmlns="" xmlns:a16="http://schemas.microsoft.com/office/drawing/2014/main" val="2741763603"/>
                  </a:ext>
                </a:extLst>
              </a:tr>
              <a:tr h="70606">
                <a:tc>
                  <a:txBody>
                    <a:bodyPr/>
                    <a:lstStyle/>
                    <a:p>
                      <a:pPr algn="l"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ctr"/>
                      <a:r>
                        <a:rPr lang="it-IT" sz="400" b="0" i="0" u="none" strike="noStrike">
                          <a:solidFill>
                            <a:srgbClr val="000000"/>
                          </a:solidFill>
                          <a:effectLst/>
                          <a:latin typeface="Times New Roman" panose="02020603050405020304" pitchFamily="18" charset="0"/>
                        </a:rPr>
                        <a:t> </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extLst>
                  <a:ext uri="{0D108BD9-81ED-4DB2-BD59-A6C34878D82A}">
                    <a16:rowId xmlns="" xmlns:a16="http://schemas.microsoft.com/office/drawing/2014/main" val="2013128182"/>
                  </a:ext>
                </a:extLst>
              </a:tr>
              <a:tr h="73968">
                <a:tc>
                  <a:txBody>
                    <a:bodyPr/>
                    <a:lstStyle/>
                    <a:p>
                      <a:pPr algn="l"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ctr"/>
                      <a:r>
                        <a:rPr lang="it-IT" sz="400" b="0" i="0" u="none" strike="noStrike">
                          <a:solidFill>
                            <a:srgbClr val="000000"/>
                          </a:solidFill>
                          <a:effectLst/>
                          <a:latin typeface="Times New Roman" panose="02020603050405020304" pitchFamily="18" charset="0"/>
                        </a:rPr>
                        <a:t> </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extLst>
                  <a:ext uri="{0D108BD9-81ED-4DB2-BD59-A6C34878D82A}">
                    <a16:rowId xmlns="" xmlns:a16="http://schemas.microsoft.com/office/drawing/2014/main" val="3721738167"/>
                  </a:ext>
                </a:extLst>
              </a:tr>
              <a:tr h="132470">
                <a:tc>
                  <a:txBody>
                    <a:bodyPr/>
                    <a:lstStyle/>
                    <a:p>
                      <a:pPr algn="l" fontAlgn="ctr"/>
                      <a:r>
                        <a:rPr lang="it-IT" sz="400" b="0" i="0" u="none" strike="noStrike">
                          <a:solidFill>
                            <a:srgbClr val="000000"/>
                          </a:solidFill>
                          <a:effectLst/>
                          <a:latin typeface="Times New Roman" panose="02020603050405020304" pitchFamily="18" charset="0"/>
                        </a:rPr>
                        <a:t>Totale Accantonamento residui perenti  (solo per le regioni)  </a:t>
                      </a:r>
                    </a:p>
                  </a:txBody>
                  <a:tcPr marL="2522" marR="2522" marT="336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ctr"/>
                      <a:r>
                        <a:rPr lang="it-IT" sz="400" b="0" i="0" u="none" strike="noStrike">
                          <a:solidFill>
                            <a:srgbClr val="000000"/>
                          </a:solidFill>
                          <a:effectLst/>
                          <a:latin typeface="Times New Roman" panose="02020603050405020304" pitchFamily="18" charset="0"/>
                        </a:rPr>
                        <a:t> </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 xmlns:a16="http://schemas.microsoft.com/office/drawing/2014/main" val="1071444513"/>
                  </a:ext>
                </a:extLst>
              </a:tr>
              <a:tr h="87417">
                <a:tc>
                  <a:txBody>
                    <a:bodyPr/>
                    <a:lstStyle/>
                    <a:p>
                      <a:pPr algn="l" fontAlgn="ctr"/>
                      <a:r>
                        <a:rPr lang="it-IT" sz="400" b="0" i="0" u="none" strike="noStrike">
                          <a:solidFill>
                            <a:srgbClr val="000000"/>
                          </a:solidFill>
                          <a:effectLst/>
                          <a:latin typeface="Times New Roman" panose="02020603050405020304" pitchFamily="18" charset="0"/>
                        </a:rPr>
                        <a:t>Altri accantonamenti</a:t>
                      </a:r>
                      <a:r>
                        <a:rPr lang="it-IT" sz="400" b="0" i="0" u="none" strike="noStrike" baseline="30000">
                          <a:solidFill>
                            <a:srgbClr val="000000"/>
                          </a:solidFill>
                          <a:effectLst/>
                          <a:latin typeface="Times New Roman" panose="02020603050405020304" pitchFamily="18" charset="0"/>
                        </a:rPr>
                        <a:t>(4)</a:t>
                      </a:r>
                      <a:endParaRPr lang="it-IT" sz="400" b="0" i="0" u="none" strike="noStrike">
                        <a:solidFill>
                          <a:srgbClr val="000000"/>
                        </a:solidFill>
                        <a:effectLst/>
                        <a:latin typeface="Times New Roman" panose="02020603050405020304" pitchFamily="18" charset="0"/>
                      </a:endParaRPr>
                    </a:p>
                  </a:txBody>
                  <a:tcPr marL="2522" marR="2522" marT="336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ctr"/>
                      <a:r>
                        <a:rPr lang="it-IT" sz="400" b="0" i="0" u="none" strike="noStrike">
                          <a:solidFill>
                            <a:srgbClr val="000000"/>
                          </a:solidFill>
                          <a:effectLst/>
                          <a:latin typeface="Times New Roman" panose="02020603050405020304" pitchFamily="18" charset="0"/>
                        </a:rPr>
                        <a:t> </a:t>
                      </a:r>
                    </a:p>
                  </a:txBody>
                  <a:tcPr marL="2522" marR="2522" marT="3362" marB="0" anchor="ctr">
                    <a:lnL w="25400" cap="flat" cmpd="dbl"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a:noFill/>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extLst>
                  <a:ext uri="{0D108BD9-81ED-4DB2-BD59-A6C34878D82A}">
                    <a16:rowId xmlns="" xmlns:a16="http://schemas.microsoft.com/office/drawing/2014/main" val="1658894483"/>
                  </a:ext>
                </a:extLst>
              </a:tr>
              <a:tr h="70606">
                <a:tc>
                  <a:txBody>
                    <a:bodyPr/>
                    <a:lstStyle/>
                    <a:p>
                      <a:pPr algn="l"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ctr"/>
                      <a:r>
                        <a:rPr lang="it-IT" sz="400" b="0" i="0" u="none" strike="noStrike">
                          <a:solidFill>
                            <a:srgbClr val="000000"/>
                          </a:solidFill>
                          <a:effectLst/>
                          <a:latin typeface="Times New Roman" panose="02020603050405020304" pitchFamily="18" charset="0"/>
                        </a:rPr>
                        <a:t> </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ctr" fontAlgn="ctr"/>
                      <a:r>
                        <a:rPr lang="it-IT" sz="400" b="0" i="0" u="none" strike="noStrike">
                          <a:solidFill>
                            <a:srgbClr val="000000"/>
                          </a:solidFill>
                          <a:effectLst/>
                          <a:latin typeface="Times New Roman" panose="02020603050405020304" pitchFamily="18" charset="0"/>
                        </a:rPr>
                        <a:t>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extLst>
                  <a:ext uri="{0D108BD9-81ED-4DB2-BD59-A6C34878D82A}">
                    <a16:rowId xmlns="" xmlns:a16="http://schemas.microsoft.com/office/drawing/2014/main" val="624236268"/>
                  </a:ext>
                </a:extLst>
              </a:tr>
              <a:tr h="73968">
                <a:tc>
                  <a:txBody>
                    <a:bodyPr/>
                    <a:lstStyle/>
                    <a:p>
                      <a:pPr algn="l"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ctr"/>
                      <a:r>
                        <a:rPr lang="it-IT" sz="400" b="0" i="0" u="none" strike="noStrike">
                          <a:solidFill>
                            <a:srgbClr val="000000"/>
                          </a:solidFill>
                          <a:effectLst/>
                          <a:latin typeface="Times New Roman" panose="02020603050405020304" pitchFamily="18" charset="0"/>
                        </a:rPr>
                        <a:t> </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 </a:t>
                      </a:r>
                    </a:p>
                  </a:txBody>
                  <a:tcPr marL="2522" marR="2522" marT="336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extLst>
                  <a:ext uri="{0D108BD9-81ED-4DB2-BD59-A6C34878D82A}">
                    <a16:rowId xmlns="" xmlns:a16="http://schemas.microsoft.com/office/drawing/2014/main" val="110328537"/>
                  </a:ext>
                </a:extLst>
              </a:tr>
              <a:tr h="77330">
                <a:tc>
                  <a:txBody>
                    <a:bodyPr/>
                    <a:lstStyle/>
                    <a:p>
                      <a:pPr algn="l" fontAlgn="ctr"/>
                      <a:r>
                        <a:rPr lang="it-IT" sz="400" b="0" i="0" u="none" strike="noStrike">
                          <a:solidFill>
                            <a:srgbClr val="000000"/>
                          </a:solidFill>
                          <a:effectLst/>
                          <a:latin typeface="Times New Roman" panose="02020603050405020304" pitchFamily="18" charset="0"/>
                        </a:rPr>
                        <a:t>Totale Altri accantonamenti</a:t>
                      </a:r>
                    </a:p>
                  </a:txBody>
                  <a:tcPr marL="2522" marR="2522" marT="3362"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ctr"/>
                      <a:r>
                        <a:rPr lang="it-IT" sz="400" b="0" i="0" u="none" strike="noStrike">
                          <a:solidFill>
                            <a:srgbClr val="000000"/>
                          </a:solidFill>
                          <a:effectLst/>
                          <a:latin typeface="Times New Roman" panose="02020603050405020304" pitchFamily="18" charset="0"/>
                        </a:rPr>
                        <a:t> </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 xmlns:a16="http://schemas.microsoft.com/office/drawing/2014/main" val="3638993098"/>
                  </a:ext>
                </a:extLst>
              </a:tr>
              <a:tr h="77330">
                <a:tc>
                  <a:txBody>
                    <a:bodyPr/>
                    <a:lstStyle/>
                    <a:p>
                      <a:pPr algn="l" fontAlgn="ctr"/>
                      <a:r>
                        <a:rPr lang="it-IT" sz="400" b="1" i="0" u="none" strike="noStrike">
                          <a:solidFill>
                            <a:srgbClr val="000000"/>
                          </a:solidFill>
                          <a:effectLst/>
                          <a:latin typeface="Times New Roman" panose="02020603050405020304" pitchFamily="18" charset="0"/>
                        </a:rPr>
                        <a:t>Totale </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ctr"/>
                      <a:r>
                        <a:rPr lang="it-IT" sz="400" b="1" i="0" u="none" strike="noStrike">
                          <a:solidFill>
                            <a:srgbClr val="000000"/>
                          </a:solidFill>
                          <a:effectLst/>
                          <a:latin typeface="Times New Roman" panose="02020603050405020304" pitchFamily="18" charset="0"/>
                        </a:rPr>
                        <a:t> </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6000000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-2630000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3252552,7</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-300000</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it-IT" sz="400" b="0" i="0" u="none" strike="noStrike">
                          <a:solidFill>
                            <a:srgbClr val="000000"/>
                          </a:solidFill>
                          <a:effectLst/>
                          <a:latin typeface="Times New Roman" panose="02020603050405020304" pitchFamily="18" charset="0"/>
                        </a:rPr>
                        <a:t>6322552,7</a:t>
                      </a:r>
                    </a:p>
                  </a:txBody>
                  <a:tcPr marL="2522" marR="2522" marT="3362"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 xmlns:a16="http://schemas.microsoft.com/office/drawing/2014/main" val="2805798463"/>
                  </a:ext>
                </a:extLst>
              </a:tr>
              <a:tr h="73968">
                <a:tc gridSpan="5">
                  <a:txBody>
                    <a:bodyPr/>
                    <a:lstStyle/>
                    <a:p>
                      <a:pPr algn="l" fontAlgn="ctr"/>
                      <a:r>
                        <a:rPr lang="it-IT" sz="400" b="1" i="0" u="none" strike="noStrike">
                          <a:solidFill>
                            <a:srgbClr val="000000"/>
                          </a:solidFill>
                          <a:effectLst/>
                          <a:latin typeface="Times New Roman" panose="02020603050405020304" pitchFamily="18" charset="0"/>
                        </a:rPr>
                        <a:t>(*) Le modalità di compilazione delle singole voci del prospetto sono descritte nel paragrafo 13.7.1 del principio applicato della programmazione</a:t>
                      </a:r>
                    </a:p>
                  </a:txBody>
                  <a:tcPr marL="2522" marR="2522" marT="3362" marB="0" anchor="ctr">
                    <a:lnL>
                      <a:noFill/>
                    </a:lnL>
                    <a:lnR>
                      <a:noFill/>
                    </a:lnR>
                    <a:lnT w="25400" cap="flat" cmpd="dbl" algn="ctr">
                      <a:solidFill>
                        <a:srgbClr val="000000"/>
                      </a:solidFill>
                      <a:prstDash val="solid"/>
                      <a:round/>
                      <a:headEnd type="none" w="med" len="med"/>
                      <a:tailEnd type="none" w="med" len="med"/>
                    </a:lnT>
                    <a:lnB>
                      <a:noFill/>
                    </a:lnB>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a:txBody>
                    <a:bodyPr/>
                    <a:lstStyle/>
                    <a:p>
                      <a:pPr algn="ctr" fontAlgn="ctr"/>
                      <a:endParaRPr lang="it-IT" sz="400" b="0" i="0" u="none" strike="noStrike">
                        <a:solidFill>
                          <a:srgbClr val="000000"/>
                        </a:solidFill>
                        <a:effectLst/>
                        <a:latin typeface="Times New Roman" panose="02020603050405020304" pitchFamily="18" charset="0"/>
                      </a:endParaRPr>
                    </a:p>
                  </a:txBody>
                  <a:tcPr marL="2522" marR="2522" marT="3362"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endParaRPr lang="it-IT" sz="400" b="0" i="0" u="none" strike="noStrike">
                        <a:solidFill>
                          <a:srgbClr val="000000"/>
                        </a:solidFill>
                        <a:effectLst/>
                        <a:latin typeface="Times New Roman" panose="02020603050405020304" pitchFamily="18" charset="0"/>
                      </a:endParaRPr>
                    </a:p>
                  </a:txBody>
                  <a:tcPr marL="2522" marR="2522" marT="3362" marB="0" anchor="ctr">
                    <a:lnL>
                      <a:noFill/>
                    </a:lnL>
                    <a:lnR>
                      <a:noFill/>
                    </a:lnR>
                    <a:lnT w="25400" cap="flat" cmpd="dbl" algn="ctr">
                      <a:solidFill>
                        <a:srgbClr val="000000"/>
                      </a:solidFill>
                      <a:prstDash val="solid"/>
                      <a:round/>
                      <a:headEnd type="none" w="med" len="med"/>
                      <a:tailEnd type="none" w="med" len="med"/>
                    </a:lnT>
                    <a:lnB>
                      <a:noFill/>
                    </a:lnB>
                  </a:tcPr>
                </a:tc>
                <a:extLst>
                  <a:ext uri="{0D108BD9-81ED-4DB2-BD59-A6C34878D82A}">
                    <a16:rowId xmlns="" xmlns:a16="http://schemas.microsoft.com/office/drawing/2014/main" val="2974736486"/>
                  </a:ext>
                </a:extLst>
              </a:tr>
              <a:tr h="70606">
                <a:tc gridSpan="7">
                  <a:txBody>
                    <a:bodyPr/>
                    <a:lstStyle/>
                    <a:p>
                      <a:pPr algn="just" fontAlgn="ctr"/>
                      <a:r>
                        <a:rPr lang="it-IT" sz="400" b="0" i="1" u="none" strike="noStrike">
                          <a:solidFill>
                            <a:srgbClr val="000000"/>
                          </a:solidFill>
                          <a:effectLst/>
                          <a:latin typeface="Times New Roman" panose="02020603050405020304" pitchFamily="18" charset="0"/>
                        </a:rPr>
                        <a:t>(1)   Indicare, con il segno (-), l’utilizzo dei fondi accantonati attraverso l'applicazione in bilancio della corrispondente quota del risultato di amministrazione.</a:t>
                      </a:r>
                    </a:p>
                  </a:txBody>
                  <a:tcPr marL="2522" marR="2522" marT="3362" marB="0" anchor="ctr">
                    <a:lnL>
                      <a:noFill/>
                    </a:lnL>
                    <a:lnR>
                      <a:noFill/>
                    </a:lnR>
                    <a:lnT>
                      <a:noFill/>
                    </a:lnT>
                    <a:lnB>
                      <a:noFill/>
                    </a:lnB>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 xmlns:a16="http://schemas.microsoft.com/office/drawing/2014/main" val="368532647"/>
                  </a:ext>
                </a:extLst>
              </a:tr>
              <a:tr h="132470">
                <a:tc gridSpan="7">
                  <a:txBody>
                    <a:bodyPr/>
                    <a:lstStyle/>
                    <a:p>
                      <a:pPr algn="just" fontAlgn="ctr"/>
                      <a:r>
                        <a:rPr lang="it-IT" sz="400" b="0" i="1" u="none" strike="noStrike">
                          <a:solidFill>
                            <a:srgbClr val="000000"/>
                          </a:solidFill>
                          <a:effectLst/>
                          <a:latin typeface="Times New Roman" panose="02020603050405020304" pitchFamily="18" charset="0"/>
                        </a:rPr>
                        <a:t>(2)  Indicare con il segno (+) i maggiori accantonamenti nel risultato di amministrazione effettuati in sede di predisposizione del rendiconto, e con il segno (-) , le riduzioni degli accantonamenti effettuati in sede di predisposizione del rendiconto.</a:t>
                      </a:r>
                    </a:p>
                  </a:txBody>
                  <a:tcPr marL="2522" marR="2522" marT="3362" marB="0" anchor="ctr">
                    <a:lnL>
                      <a:noFill/>
                    </a:lnL>
                    <a:lnR>
                      <a:noFill/>
                    </a:lnR>
                    <a:lnT>
                      <a:noFill/>
                    </a:lnT>
                    <a:lnB>
                      <a:noFill/>
                    </a:lnB>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 xmlns:a16="http://schemas.microsoft.com/office/drawing/2014/main" val="43370109"/>
                  </a:ext>
                </a:extLst>
              </a:tr>
              <a:tr h="450533">
                <a:tc gridSpan="7">
                  <a:txBody>
                    <a:bodyPr/>
                    <a:lstStyle/>
                    <a:p>
                      <a:pPr algn="l" fontAlgn="ctr"/>
                      <a:r>
                        <a:rPr lang="it-IT" sz="400" b="0" i="1" u="none" strike="noStrike" dirty="0">
                          <a:solidFill>
                            <a:srgbClr val="000000"/>
                          </a:solidFill>
                          <a:effectLst/>
                          <a:latin typeface="Times New Roman" panose="02020603050405020304" pitchFamily="18" charset="0"/>
                        </a:rPr>
                        <a:t>(3) Con riferimento ai capitoli di bilancio riguardanti il FCDE, devono essere  preliminarmente valorizzate le colonne (a) e (e) nelle quali devono essere indicate rispettivamente le quote accantonate nel risultato di amministrazione degli esercizi (N-1) e (N) determinate nel rispetto dei principi contabili. Successivamente sono valorizzati gli importi di cui alla lettera (b), che corrispondono alla quota del risultato di amministrazione applicata al bilancio N per le rispettive quote del FCDE. </a:t>
                      </a:r>
                      <a:br>
                        <a:rPr lang="it-IT" sz="400" b="0" i="1" u="none" strike="noStrike" dirty="0">
                          <a:solidFill>
                            <a:srgbClr val="000000"/>
                          </a:solidFill>
                          <a:effectLst/>
                          <a:latin typeface="Times New Roman" panose="02020603050405020304" pitchFamily="18" charset="0"/>
                        </a:rPr>
                      </a:br>
                      <a:r>
                        <a:rPr lang="it-IT" sz="400" b="0" i="1" u="none" strike="noStrike" dirty="0">
                          <a:solidFill>
                            <a:srgbClr val="000000"/>
                          </a:solidFill>
                          <a:effectLst/>
                          <a:latin typeface="Times New Roman" panose="02020603050405020304" pitchFamily="18" charset="0"/>
                        </a:rPr>
                        <a:t>Se l'importo della colonna (e) è minore della somma algebrica delle colonne (a) +(b), la differenza è iscritta con il segno (-) nella colonna (d).</a:t>
                      </a:r>
                      <a:br>
                        <a:rPr lang="it-IT" sz="400" b="0" i="1" u="none" strike="noStrike" dirty="0">
                          <a:solidFill>
                            <a:srgbClr val="000000"/>
                          </a:solidFill>
                          <a:effectLst/>
                          <a:latin typeface="Times New Roman" panose="02020603050405020304" pitchFamily="18" charset="0"/>
                        </a:rPr>
                      </a:br>
                      <a:r>
                        <a:rPr lang="it-IT" sz="400" b="0" i="1" u="none" strike="noStrike" dirty="0">
                          <a:solidFill>
                            <a:srgbClr val="000000"/>
                          </a:solidFill>
                          <a:effectLst/>
                          <a:latin typeface="Times New Roman" panose="02020603050405020304" pitchFamily="18" charset="0"/>
                        </a:rPr>
                        <a:t>Se l'importo della colonna (e) è maggiore della somma algebrica delle colonne (a)+(b), la differenza è iscritta con il segno (+) nella colonna (c) entro il limite dell'importo stanziato in bilancio per il FCDE  (previsione definitiva). Se lo stanziamento di bilancio non è capiente, la differenza è iscritta nella colonna (d) con il segno (+).</a:t>
                      </a:r>
                    </a:p>
                  </a:txBody>
                  <a:tcPr marL="2522" marR="2522" marT="3362" marB="0" anchor="ctr">
                    <a:lnL>
                      <a:noFill/>
                    </a:lnL>
                    <a:lnR>
                      <a:noFill/>
                    </a:lnR>
                    <a:lnT>
                      <a:noFill/>
                    </a:lnT>
                    <a:lnB>
                      <a:noFill/>
                    </a:lnB>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 xmlns:a16="http://schemas.microsoft.com/office/drawing/2014/main" val="1819521660"/>
                  </a:ext>
                </a:extLst>
              </a:tr>
              <a:tr h="70606">
                <a:tc gridSpan="7">
                  <a:txBody>
                    <a:bodyPr/>
                    <a:lstStyle/>
                    <a:p>
                      <a:pPr algn="just" fontAlgn="ctr"/>
                      <a:r>
                        <a:rPr lang="it-IT" sz="400" b="0" i="1" u="none" strike="noStrike" dirty="0">
                          <a:solidFill>
                            <a:srgbClr val="000000"/>
                          </a:solidFill>
                          <a:effectLst/>
                          <a:latin typeface="Times New Roman" panose="02020603050405020304" pitchFamily="18" charset="0"/>
                        </a:rPr>
                        <a:t>(4) I fondi di riserva e i fondi speciali non confluiscono nella quota accantonata del risultato di amministrazione.</a:t>
                      </a:r>
                    </a:p>
                  </a:txBody>
                  <a:tcPr marL="2522" marR="2522" marT="3362" marB="0" anchor="ctr">
                    <a:lnL>
                      <a:noFill/>
                    </a:lnL>
                    <a:lnR>
                      <a:noFill/>
                    </a:lnR>
                    <a:lnT>
                      <a:noFill/>
                    </a:lnT>
                    <a:lnB>
                      <a:noFill/>
                    </a:lnB>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 xmlns:a16="http://schemas.microsoft.com/office/drawing/2014/main" val="1637478122"/>
                  </a:ext>
                </a:extLst>
              </a:tr>
            </a:tbl>
          </a:graphicData>
        </a:graphic>
      </p:graphicFrame>
    </p:spTree>
    <p:extLst>
      <p:ext uri="{BB962C8B-B14F-4D97-AF65-F5344CB8AC3E}">
        <p14:creationId xmlns="" xmlns:p14="http://schemas.microsoft.com/office/powerpoint/2010/main" val="96640714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PROSPETTO AVANZO VINCOLATO</a:t>
            </a:r>
            <a:endParaRPr lang="it-IT" dirty="0"/>
          </a:p>
        </p:txBody>
      </p:sp>
      <p:pic>
        <p:nvPicPr>
          <p:cNvPr id="4" name="Segnaposto contenuto 3"/>
          <p:cNvPicPr>
            <a:picLocks noGrp="1" noChangeAspect="1"/>
          </p:cNvPicPr>
          <p:nvPr>
            <p:ph idx="1"/>
          </p:nvPr>
        </p:nvPicPr>
        <p:blipFill>
          <a:blip r:embed="rId2"/>
          <a:stretch>
            <a:fillRect/>
          </a:stretch>
        </p:blipFill>
        <p:spPr>
          <a:xfrm>
            <a:off x="328659" y="1690688"/>
            <a:ext cx="8293718" cy="4351338"/>
          </a:xfrm>
          <a:prstGeom prst="rect">
            <a:avLst/>
          </a:prstGeom>
        </p:spPr>
      </p:pic>
    </p:spTree>
    <p:extLst>
      <p:ext uri="{BB962C8B-B14F-4D97-AF65-F5344CB8AC3E}">
        <p14:creationId xmlns="" xmlns:p14="http://schemas.microsoft.com/office/powerpoint/2010/main" val="79166490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PROSPETTO AVANZO DESTINATO</a:t>
            </a:r>
            <a:endParaRPr lang="it-IT" dirty="0"/>
          </a:p>
        </p:txBody>
      </p:sp>
      <p:pic>
        <p:nvPicPr>
          <p:cNvPr id="4" name="Segnaposto contenuto 3"/>
          <p:cNvPicPr>
            <a:picLocks noGrp="1" noChangeAspect="1"/>
          </p:cNvPicPr>
          <p:nvPr>
            <p:ph idx="1"/>
          </p:nvPr>
        </p:nvPicPr>
        <p:blipFill>
          <a:blip r:embed="rId2"/>
          <a:stretch>
            <a:fillRect/>
          </a:stretch>
        </p:blipFill>
        <p:spPr>
          <a:xfrm>
            <a:off x="928558" y="1825625"/>
            <a:ext cx="7286885" cy="4351338"/>
          </a:xfrm>
          <a:prstGeom prst="rect">
            <a:avLst/>
          </a:prstGeom>
        </p:spPr>
      </p:pic>
    </p:spTree>
    <p:extLst>
      <p:ext uri="{BB962C8B-B14F-4D97-AF65-F5344CB8AC3E}">
        <p14:creationId xmlns="" xmlns:p14="http://schemas.microsoft.com/office/powerpoint/2010/main" val="73534999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16632"/>
            <a:ext cx="8229600" cy="1143000"/>
          </a:xfrm>
        </p:spPr>
        <p:txBody>
          <a:bodyPr>
            <a:normAutofit/>
          </a:bodyPr>
          <a:lstStyle/>
          <a:p>
            <a:r>
              <a:rPr lang="it-IT" sz="3200" dirty="0" smtClean="0"/>
              <a:t>Applicazione avanzo vincolato in presenza di disavanzo (commi 897 e ss. Legge 145/2018)</a:t>
            </a:r>
            <a:endParaRPr lang="it-IT" sz="3200"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2920536355"/>
              </p:ext>
            </p:extLst>
          </p:nvPr>
        </p:nvGraphicFramePr>
        <p:xfrm>
          <a:off x="628650" y="1245711"/>
          <a:ext cx="7886700" cy="5553075"/>
        </p:xfrm>
        <a:graphic>
          <a:graphicData uri="http://schemas.openxmlformats.org/drawingml/2006/table">
            <a:tbl>
              <a:tblPr firstRow="1" bandRow="1">
                <a:tableStyleId>{5C22544A-7EE6-4342-B048-85BDC9FD1C3A}</a:tableStyleId>
              </a:tblPr>
              <a:tblGrid>
                <a:gridCol w="7886700">
                  <a:extLst>
                    <a:ext uri="{9D8B030D-6E8A-4147-A177-3AD203B41FA5}">
                      <a16:colId xmlns="" xmlns:a16="http://schemas.microsoft.com/office/drawing/2014/main" val="479754919"/>
                    </a:ext>
                  </a:extLst>
                </a:gridCol>
              </a:tblGrid>
              <a:tr h="370840">
                <a:tc>
                  <a:txBody>
                    <a:bodyPr/>
                    <a:lstStyle/>
                    <a:p>
                      <a:pPr algn="l" fontAlgn="b"/>
                      <a:r>
                        <a:rPr lang="it-IT" sz="1800" b="0" i="0" u="none" strike="noStrike" dirty="0">
                          <a:solidFill>
                            <a:schemeClr val="bg1"/>
                          </a:solidFill>
                          <a:effectLst/>
                          <a:latin typeface="Calibri" panose="020F0502020204030204" pitchFamily="34" charset="0"/>
                        </a:rPr>
                        <a:t>L’applicazione al bilancio di previsione della quota vincolata, accantonata e destinata del risultato di amministrazione è comunque consentita:</a:t>
                      </a:r>
                    </a:p>
                  </a:txBody>
                  <a:tcPr marL="7144" marR="7144" marT="9525" marB="0" anchor="b"/>
                </a:tc>
                <a:extLst>
                  <a:ext uri="{0D108BD9-81ED-4DB2-BD59-A6C34878D82A}">
                    <a16:rowId xmlns="" xmlns:a16="http://schemas.microsoft.com/office/drawing/2014/main" val="475788142"/>
                  </a:ext>
                </a:extLst>
              </a:tr>
              <a:tr h="370840">
                <a:tc>
                  <a:txBody>
                    <a:bodyPr/>
                    <a:lstStyle/>
                    <a:p>
                      <a:pPr algn="l" fontAlgn="b"/>
                      <a:r>
                        <a:rPr lang="it-IT" sz="1800" b="0" i="0" u="none" strike="noStrike">
                          <a:solidFill>
                            <a:srgbClr val="000000"/>
                          </a:solidFill>
                          <a:effectLst/>
                          <a:latin typeface="Calibri" panose="020F0502020204030204" pitchFamily="34" charset="0"/>
                        </a:rPr>
                        <a:t>per un importo non superiore a quello di cui alla lettera A) del prospetto riguardante il risultato di amministrazione al 31 dicembre dell'esercizio precedente,</a:t>
                      </a:r>
                    </a:p>
                  </a:txBody>
                  <a:tcPr marL="7144" marR="7144" marT="9525" marB="0" anchor="b"/>
                </a:tc>
                <a:extLst>
                  <a:ext uri="{0D108BD9-81ED-4DB2-BD59-A6C34878D82A}">
                    <a16:rowId xmlns="" xmlns:a16="http://schemas.microsoft.com/office/drawing/2014/main" val="1675261334"/>
                  </a:ext>
                </a:extLst>
              </a:tr>
              <a:tr h="370840">
                <a:tc>
                  <a:txBody>
                    <a:bodyPr/>
                    <a:lstStyle/>
                    <a:p>
                      <a:pPr algn="l" fontAlgn="b"/>
                      <a:r>
                        <a:rPr lang="it-IT" sz="1800" b="0" i="0" u="none" strike="noStrike">
                          <a:solidFill>
                            <a:srgbClr val="000000"/>
                          </a:solidFill>
                          <a:effectLst/>
                          <a:latin typeface="Calibri" panose="020F0502020204030204" pitchFamily="34" charset="0"/>
                        </a:rPr>
                        <a:t>−al netto della quota minima obbligatoria accantonata nel risultato di amministrazione per il fondo crediti di dubbia esigibilità e del fondo anticipazioni di liquidità,</a:t>
                      </a:r>
                    </a:p>
                  </a:txBody>
                  <a:tcPr marL="7144" marR="7144" marT="9525" marB="0" anchor="b"/>
                </a:tc>
                <a:extLst>
                  <a:ext uri="{0D108BD9-81ED-4DB2-BD59-A6C34878D82A}">
                    <a16:rowId xmlns="" xmlns:a16="http://schemas.microsoft.com/office/drawing/2014/main" val="2613645051"/>
                  </a:ext>
                </a:extLst>
              </a:tr>
              <a:tr h="370840">
                <a:tc>
                  <a:txBody>
                    <a:bodyPr/>
                    <a:lstStyle/>
                    <a:p>
                      <a:pPr algn="l" fontAlgn="b"/>
                      <a:r>
                        <a:rPr lang="it-IT" sz="1800" b="0" i="0" u="none" strike="noStrike" dirty="0">
                          <a:solidFill>
                            <a:srgbClr val="000000"/>
                          </a:solidFill>
                          <a:effectLst/>
                          <a:latin typeface="Calibri" panose="020F0502020204030204" pitchFamily="34" charset="0"/>
                        </a:rPr>
                        <a:t>−incrementato dell'importo del disavanzo da recuperare iscritto nel primo esercizio del bilancio di previsione.</a:t>
                      </a:r>
                    </a:p>
                  </a:txBody>
                  <a:tcPr marL="7144" marR="7144" marT="9525" marB="0" anchor="b"/>
                </a:tc>
                <a:extLst>
                  <a:ext uri="{0D108BD9-81ED-4DB2-BD59-A6C34878D82A}">
                    <a16:rowId xmlns="" xmlns:a16="http://schemas.microsoft.com/office/drawing/2014/main" val="2021927413"/>
                  </a:ext>
                </a:extLst>
              </a:tr>
              <a:tr h="370840">
                <a:tc>
                  <a:txBody>
                    <a:bodyPr/>
                    <a:lstStyle/>
                    <a:p>
                      <a:pPr algn="l" fontAlgn="b"/>
                      <a:r>
                        <a:rPr lang="it-IT" sz="1800" b="0" i="0" u="none" strike="noStrike">
                          <a:solidFill>
                            <a:srgbClr val="000000"/>
                          </a:solidFill>
                          <a:effectLst/>
                          <a:latin typeface="Calibri" panose="020F0502020204030204" pitchFamily="34" charset="0"/>
                        </a:rPr>
                        <a:t>Nelle more dell'approvazione del rendiconto dell'esercizio precedente, si fa riferimento al prospetto riguardante il risultato di amministrazione presunto allegato al bilancio di previsione.</a:t>
                      </a:r>
                    </a:p>
                  </a:txBody>
                  <a:tcPr marL="7144" marR="7144" marT="9525" marB="0" anchor="b"/>
                </a:tc>
                <a:extLst>
                  <a:ext uri="{0D108BD9-81ED-4DB2-BD59-A6C34878D82A}">
                    <a16:rowId xmlns="" xmlns:a16="http://schemas.microsoft.com/office/drawing/2014/main" val="3632276190"/>
                  </a:ext>
                </a:extLst>
              </a:tr>
              <a:tr h="370840">
                <a:tc>
                  <a:txBody>
                    <a:bodyPr/>
                    <a:lstStyle/>
                    <a:p>
                      <a:pPr algn="l" fontAlgn="b"/>
                      <a:r>
                        <a:rPr lang="it-IT" sz="1800" b="0" i="0" u="none" strike="noStrike" dirty="0">
                          <a:solidFill>
                            <a:srgbClr val="000000"/>
                          </a:solidFill>
                          <a:effectLst/>
                          <a:latin typeface="Calibri" panose="020F0502020204030204" pitchFamily="34" charset="0"/>
                        </a:rPr>
                        <a:t>In caso di esercizio provvisorio, si fa riferimento al prospetto di verifica del risultato di amministrazione effettuata sulla base dei dati di preconsuntivo</a:t>
                      </a:r>
                    </a:p>
                  </a:txBody>
                  <a:tcPr marL="7144" marR="7144" marT="9525" marB="0" anchor="b"/>
                </a:tc>
                <a:extLst>
                  <a:ext uri="{0D108BD9-81ED-4DB2-BD59-A6C34878D82A}">
                    <a16:rowId xmlns="" xmlns:a16="http://schemas.microsoft.com/office/drawing/2014/main" val="1380909952"/>
                  </a:ext>
                </a:extLst>
              </a:tr>
              <a:tr h="370840">
                <a:tc>
                  <a:txBody>
                    <a:bodyPr/>
                    <a:lstStyle/>
                    <a:p>
                      <a:pPr algn="l" fontAlgn="b"/>
                      <a:r>
                        <a:rPr lang="it-IT" sz="1800" b="0" i="0" u="none" strike="noStrike" dirty="0">
                          <a:solidFill>
                            <a:srgbClr val="000000"/>
                          </a:solidFill>
                          <a:effectLst/>
                          <a:latin typeface="Calibri" panose="020F0502020204030204" pitchFamily="34" charset="0"/>
                        </a:rPr>
                        <a:t>Nel caso in cui l’importo della lettera A) risulti negativo o inferiore alla quota minima obbligatoria accantonata nel risultato di amministrazione per il fondo crediti di dubbia esigibilità e al fondo anticipazioni di liquidità, gli enti possono applicare al bilancio di previsione la quota vincolata, accantonata e destinata del risultato di amministrazione per un importo non superiore a quello del disavanzo da recuperare iscritto nel primo esercizio del bilancio di previsione.</a:t>
                      </a:r>
                    </a:p>
                  </a:txBody>
                  <a:tcPr marL="7144" marR="7144" marT="9525" marB="0" anchor="b"/>
                </a:tc>
                <a:extLst>
                  <a:ext uri="{0D108BD9-81ED-4DB2-BD59-A6C34878D82A}">
                    <a16:rowId xmlns="" xmlns:a16="http://schemas.microsoft.com/office/drawing/2014/main" val="3693110755"/>
                  </a:ext>
                </a:extLst>
              </a:tr>
            </a:tbl>
          </a:graphicData>
        </a:graphic>
      </p:graphicFrame>
    </p:spTree>
    <p:extLst>
      <p:ext uri="{BB962C8B-B14F-4D97-AF65-F5344CB8AC3E}">
        <p14:creationId xmlns="" xmlns:p14="http://schemas.microsoft.com/office/powerpoint/2010/main" val="318320356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t>Applicazione avanzo vincolato in presenza di disavanzo (commi 897 e ss. Legge 145/2018)</a:t>
            </a:r>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2564426724"/>
              </p:ext>
            </p:extLst>
          </p:nvPr>
        </p:nvGraphicFramePr>
        <p:xfrm>
          <a:off x="899592" y="1417638"/>
          <a:ext cx="5568488" cy="5199380"/>
        </p:xfrm>
        <a:graphic>
          <a:graphicData uri="http://schemas.openxmlformats.org/drawingml/2006/table">
            <a:tbl>
              <a:tblPr firstRow="1" bandRow="1">
                <a:tableStyleId>{5C22544A-7EE6-4342-B048-85BDC9FD1C3A}</a:tableStyleId>
              </a:tblPr>
              <a:tblGrid>
                <a:gridCol w="2628900">
                  <a:extLst>
                    <a:ext uri="{9D8B030D-6E8A-4147-A177-3AD203B41FA5}">
                      <a16:colId xmlns="" xmlns:a16="http://schemas.microsoft.com/office/drawing/2014/main" val="336279211"/>
                    </a:ext>
                  </a:extLst>
                </a:gridCol>
                <a:gridCol w="1711383">
                  <a:extLst>
                    <a:ext uri="{9D8B030D-6E8A-4147-A177-3AD203B41FA5}">
                      <a16:colId xmlns="" xmlns:a16="http://schemas.microsoft.com/office/drawing/2014/main" val="3167513124"/>
                    </a:ext>
                  </a:extLst>
                </a:gridCol>
                <a:gridCol w="1228205">
                  <a:extLst>
                    <a:ext uri="{9D8B030D-6E8A-4147-A177-3AD203B41FA5}">
                      <a16:colId xmlns="" xmlns:a16="http://schemas.microsoft.com/office/drawing/2014/main" val="2506530058"/>
                    </a:ext>
                  </a:extLst>
                </a:gridCol>
              </a:tblGrid>
              <a:tr h="370840">
                <a:tc>
                  <a:txBody>
                    <a:bodyPr/>
                    <a:lstStyle/>
                    <a:p>
                      <a:pPr algn="l" fontAlgn="b"/>
                      <a:r>
                        <a:rPr lang="it-IT" sz="1800" b="0" i="0" u="none" strike="noStrike" dirty="0">
                          <a:solidFill>
                            <a:schemeClr val="bg1"/>
                          </a:solidFill>
                          <a:effectLst/>
                          <a:latin typeface="Calibri" panose="020F0502020204030204" pitchFamily="34" charset="0"/>
                        </a:rPr>
                        <a:t>RISULTATO DI AMMINISTRAZIONE</a:t>
                      </a:r>
                    </a:p>
                  </a:txBody>
                  <a:tcPr marL="7144" marR="7144" marT="9525" marB="0" anchor="b"/>
                </a:tc>
                <a:tc>
                  <a:txBody>
                    <a:bodyPr/>
                    <a:lstStyle/>
                    <a:p>
                      <a:pPr algn="l" fontAlgn="b"/>
                      <a:endParaRPr lang="it-IT" sz="1100" b="0" i="0" u="none" strike="noStrike" dirty="0">
                        <a:solidFill>
                          <a:schemeClr val="bg1"/>
                        </a:solidFill>
                        <a:effectLst/>
                        <a:latin typeface="Calibri" panose="020F0502020204030204" pitchFamily="34" charset="0"/>
                      </a:endParaRPr>
                    </a:p>
                  </a:txBody>
                  <a:tcPr marL="7144" marR="7144" marT="9525" marB="0" anchor="b"/>
                </a:tc>
                <a:tc>
                  <a:txBody>
                    <a:bodyPr/>
                    <a:lstStyle/>
                    <a:p>
                      <a:pPr algn="ctr" fontAlgn="b"/>
                      <a:r>
                        <a:rPr lang="it-IT" sz="1800" b="0" i="0" u="none" strike="noStrike" dirty="0">
                          <a:solidFill>
                            <a:schemeClr val="bg1"/>
                          </a:solidFill>
                          <a:effectLst/>
                          <a:latin typeface="Calibri" panose="020F0502020204030204" pitchFamily="34" charset="0"/>
                        </a:rPr>
                        <a:t>100</a:t>
                      </a:r>
                    </a:p>
                  </a:txBody>
                  <a:tcPr marL="7144" marR="7144" marT="9525" marB="0" anchor="b"/>
                </a:tc>
                <a:extLst>
                  <a:ext uri="{0D108BD9-81ED-4DB2-BD59-A6C34878D82A}">
                    <a16:rowId xmlns="" xmlns:a16="http://schemas.microsoft.com/office/drawing/2014/main" val="1685627326"/>
                  </a:ext>
                </a:extLst>
              </a:tr>
              <a:tr h="370840">
                <a:tc>
                  <a:txBody>
                    <a:bodyPr/>
                    <a:lstStyle/>
                    <a:p>
                      <a:pPr algn="l" fontAlgn="b"/>
                      <a:r>
                        <a:rPr lang="it-IT" sz="1800" b="0" i="0" u="none" strike="noStrike">
                          <a:solidFill>
                            <a:srgbClr val="000000"/>
                          </a:solidFill>
                          <a:effectLst/>
                          <a:latin typeface="Calibri" panose="020F0502020204030204" pitchFamily="34" charset="0"/>
                        </a:rPr>
                        <a:t>FCDE</a:t>
                      </a:r>
                    </a:p>
                  </a:txBody>
                  <a:tcPr marL="7144" marR="7144" marT="9525" marB="0" anchor="b"/>
                </a:tc>
                <a:tc>
                  <a:txBody>
                    <a:bodyPr/>
                    <a:lstStyle/>
                    <a:p>
                      <a:pPr algn="ctr" fontAlgn="b"/>
                      <a:r>
                        <a:rPr lang="it-IT" sz="1800" b="0" i="0" u="none" strike="noStrike">
                          <a:solidFill>
                            <a:srgbClr val="000000"/>
                          </a:solidFill>
                          <a:effectLst/>
                          <a:latin typeface="Calibri" panose="020F0502020204030204" pitchFamily="34" charset="0"/>
                        </a:rPr>
                        <a:t>30</a:t>
                      </a:r>
                    </a:p>
                  </a:txBody>
                  <a:tcPr marL="7144" marR="7144" marT="9525" marB="0" anchor="b"/>
                </a:tc>
                <a:tc>
                  <a:txBody>
                    <a:bodyPr/>
                    <a:lstStyle/>
                    <a:p>
                      <a:pPr algn="ctr" fontAlgn="b"/>
                      <a:endParaRPr lang="it-IT" sz="1800" b="0" i="0" u="none" strike="noStrike" dirty="0">
                        <a:solidFill>
                          <a:srgbClr val="000000"/>
                        </a:solidFill>
                        <a:effectLst/>
                        <a:latin typeface="Calibri" panose="020F0502020204030204" pitchFamily="34" charset="0"/>
                      </a:endParaRPr>
                    </a:p>
                  </a:txBody>
                  <a:tcPr marL="7144" marR="7144" marT="9525" marB="0" anchor="b"/>
                </a:tc>
                <a:extLst>
                  <a:ext uri="{0D108BD9-81ED-4DB2-BD59-A6C34878D82A}">
                    <a16:rowId xmlns="" xmlns:a16="http://schemas.microsoft.com/office/drawing/2014/main" val="2157321528"/>
                  </a:ext>
                </a:extLst>
              </a:tr>
              <a:tr h="370840">
                <a:tc>
                  <a:txBody>
                    <a:bodyPr/>
                    <a:lstStyle/>
                    <a:p>
                      <a:pPr algn="l" fontAlgn="b"/>
                      <a:r>
                        <a:rPr lang="it-IT" sz="1800" b="0" i="0" u="none" strike="noStrike">
                          <a:solidFill>
                            <a:srgbClr val="000000"/>
                          </a:solidFill>
                          <a:effectLst/>
                          <a:latin typeface="Calibri" panose="020F0502020204030204" pitchFamily="34" charset="0"/>
                        </a:rPr>
                        <a:t>Fondo contenzioso</a:t>
                      </a:r>
                    </a:p>
                  </a:txBody>
                  <a:tcPr marL="7144" marR="7144" marT="9525" marB="0" anchor="b"/>
                </a:tc>
                <a:tc>
                  <a:txBody>
                    <a:bodyPr/>
                    <a:lstStyle/>
                    <a:p>
                      <a:pPr algn="ctr" fontAlgn="b"/>
                      <a:r>
                        <a:rPr lang="it-IT" sz="1800" b="0" i="0" u="none" strike="noStrike">
                          <a:solidFill>
                            <a:srgbClr val="000000"/>
                          </a:solidFill>
                          <a:effectLst/>
                          <a:latin typeface="Calibri" panose="020F0502020204030204" pitchFamily="34" charset="0"/>
                        </a:rPr>
                        <a:t>10</a:t>
                      </a:r>
                    </a:p>
                  </a:txBody>
                  <a:tcPr marL="7144" marR="7144" marT="9525" marB="0" anchor="b"/>
                </a:tc>
                <a:tc>
                  <a:txBody>
                    <a:bodyPr/>
                    <a:lstStyle/>
                    <a:p>
                      <a:pPr algn="ctr" fontAlgn="b"/>
                      <a:endParaRPr lang="it-IT" sz="1800" b="0" i="0" u="none" strike="noStrike" dirty="0">
                        <a:solidFill>
                          <a:srgbClr val="000000"/>
                        </a:solidFill>
                        <a:effectLst/>
                        <a:latin typeface="Calibri" panose="020F0502020204030204" pitchFamily="34" charset="0"/>
                      </a:endParaRPr>
                    </a:p>
                  </a:txBody>
                  <a:tcPr marL="7144" marR="7144" marT="9525" marB="0" anchor="b"/>
                </a:tc>
                <a:extLst>
                  <a:ext uri="{0D108BD9-81ED-4DB2-BD59-A6C34878D82A}">
                    <a16:rowId xmlns="" xmlns:a16="http://schemas.microsoft.com/office/drawing/2014/main" val="3392298486"/>
                  </a:ext>
                </a:extLst>
              </a:tr>
              <a:tr h="370840">
                <a:tc>
                  <a:txBody>
                    <a:bodyPr/>
                    <a:lstStyle/>
                    <a:p>
                      <a:pPr algn="l" fontAlgn="b"/>
                      <a:r>
                        <a:rPr lang="it-IT" sz="1800" b="0" i="0" u="none" strike="noStrike">
                          <a:solidFill>
                            <a:srgbClr val="000000"/>
                          </a:solidFill>
                          <a:effectLst/>
                          <a:latin typeface="Calibri" panose="020F0502020204030204" pitchFamily="34" charset="0"/>
                        </a:rPr>
                        <a:t>Fondo Oneri Contrattuali</a:t>
                      </a:r>
                    </a:p>
                  </a:txBody>
                  <a:tcPr marL="7144" marR="7144" marT="9525" marB="0" anchor="b"/>
                </a:tc>
                <a:tc>
                  <a:txBody>
                    <a:bodyPr/>
                    <a:lstStyle/>
                    <a:p>
                      <a:pPr algn="ctr" fontAlgn="b"/>
                      <a:r>
                        <a:rPr lang="it-IT" sz="1800" b="0" i="0" u="none" strike="noStrike">
                          <a:solidFill>
                            <a:srgbClr val="000000"/>
                          </a:solidFill>
                          <a:effectLst/>
                          <a:latin typeface="Calibri" panose="020F0502020204030204" pitchFamily="34" charset="0"/>
                        </a:rPr>
                        <a:t>4</a:t>
                      </a:r>
                    </a:p>
                  </a:txBody>
                  <a:tcPr marL="7144" marR="7144" marT="9525" marB="0" anchor="b"/>
                </a:tc>
                <a:tc>
                  <a:txBody>
                    <a:bodyPr/>
                    <a:lstStyle/>
                    <a:p>
                      <a:pPr algn="ctr" fontAlgn="b"/>
                      <a:endParaRPr lang="it-IT" sz="1800" b="0" i="0" u="none" strike="noStrike" dirty="0">
                        <a:solidFill>
                          <a:srgbClr val="000000"/>
                        </a:solidFill>
                        <a:effectLst/>
                        <a:latin typeface="Calibri" panose="020F0502020204030204" pitchFamily="34" charset="0"/>
                      </a:endParaRPr>
                    </a:p>
                  </a:txBody>
                  <a:tcPr marL="7144" marR="7144" marT="9525" marB="0" anchor="b"/>
                </a:tc>
                <a:extLst>
                  <a:ext uri="{0D108BD9-81ED-4DB2-BD59-A6C34878D82A}">
                    <a16:rowId xmlns="" xmlns:a16="http://schemas.microsoft.com/office/drawing/2014/main" val="3881390739"/>
                  </a:ext>
                </a:extLst>
              </a:tr>
              <a:tr h="370840">
                <a:tc>
                  <a:txBody>
                    <a:bodyPr/>
                    <a:lstStyle/>
                    <a:p>
                      <a:pPr algn="l" fontAlgn="b"/>
                      <a:r>
                        <a:rPr lang="it-IT" sz="1800" b="0" i="0" u="none" strike="noStrike">
                          <a:solidFill>
                            <a:srgbClr val="000000"/>
                          </a:solidFill>
                          <a:effectLst/>
                          <a:latin typeface="Calibri" panose="020F0502020204030204" pitchFamily="34" charset="0"/>
                        </a:rPr>
                        <a:t>Fondo Anticipazioni Liquidità</a:t>
                      </a:r>
                    </a:p>
                  </a:txBody>
                  <a:tcPr marL="7144" marR="7144" marT="9525" marB="0" anchor="b"/>
                </a:tc>
                <a:tc>
                  <a:txBody>
                    <a:bodyPr/>
                    <a:lstStyle/>
                    <a:p>
                      <a:pPr algn="ctr" fontAlgn="b"/>
                      <a:r>
                        <a:rPr lang="it-IT" sz="1800" b="0" i="0" u="none" strike="noStrike">
                          <a:solidFill>
                            <a:srgbClr val="000000"/>
                          </a:solidFill>
                          <a:effectLst/>
                          <a:latin typeface="Calibri" panose="020F0502020204030204" pitchFamily="34" charset="0"/>
                        </a:rPr>
                        <a:t>20</a:t>
                      </a:r>
                    </a:p>
                  </a:txBody>
                  <a:tcPr marL="7144" marR="7144" marT="9525" marB="0" anchor="b"/>
                </a:tc>
                <a:tc>
                  <a:txBody>
                    <a:bodyPr/>
                    <a:lstStyle/>
                    <a:p>
                      <a:pPr algn="ctr" fontAlgn="b"/>
                      <a:endParaRPr lang="it-IT" sz="1800" b="0" i="0" u="none" strike="noStrike" dirty="0">
                        <a:solidFill>
                          <a:srgbClr val="000000"/>
                        </a:solidFill>
                        <a:effectLst/>
                        <a:latin typeface="Calibri" panose="020F0502020204030204" pitchFamily="34" charset="0"/>
                      </a:endParaRPr>
                    </a:p>
                  </a:txBody>
                  <a:tcPr marL="7144" marR="7144" marT="9525" marB="0" anchor="b"/>
                </a:tc>
                <a:extLst>
                  <a:ext uri="{0D108BD9-81ED-4DB2-BD59-A6C34878D82A}">
                    <a16:rowId xmlns="" xmlns:a16="http://schemas.microsoft.com/office/drawing/2014/main" val="2885596856"/>
                  </a:ext>
                </a:extLst>
              </a:tr>
              <a:tr h="370840">
                <a:tc>
                  <a:txBody>
                    <a:bodyPr/>
                    <a:lstStyle/>
                    <a:p>
                      <a:pPr algn="l" fontAlgn="b"/>
                      <a:r>
                        <a:rPr lang="it-IT" sz="1800" b="0" i="0" u="none" strike="noStrike">
                          <a:solidFill>
                            <a:srgbClr val="000000"/>
                          </a:solidFill>
                          <a:effectLst/>
                          <a:latin typeface="Calibri" panose="020F0502020204030204" pitchFamily="34" charset="0"/>
                        </a:rPr>
                        <a:t>QUOTE ACCANTONATE</a:t>
                      </a:r>
                    </a:p>
                  </a:txBody>
                  <a:tcPr marL="7144" marR="7144" marT="9525" marB="0" anchor="b"/>
                </a:tc>
                <a:tc>
                  <a:txBody>
                    <a:bodyPr/>
                    <a:lstStyle/>
                    <a:p>
                      <a:pPr algn="ctr" fontAlgn="b"/>
                      <a:endParaRPr lang="it-IT" sz="1800" b="0" i="0" u="none" strike="noStrike">
                        <a:solidFill>
                          <a:srgbClr val="000000"/>
                        </a:solidFill>
                        <a:effectLst/>
                        <a:latin typeface="Calibri" panose="020F0502020204030204" pitchFamily="34" charset="0"/>
                      </a:endParaRPr>
                    </a:p>
                  </a:txBody>
                  <a:tcPr marL="7144" marR="7144" marT="9525" marB="0" anchor="b"/>
                </a:tc>
                <a:tc>
                  <a:txBody>
                    <a:bodyPr/>
                    <a:lstStyle/>
                    <a:p>
                      <a:pPr algn="ctr" fontAlgn="b"/>
                      <a:r>
                        <a:rPr lang="it-IT" sz="1800" b="0" i="0" u="none" strike="noStrike" dirty="0">
                          <a:solidFill>
                            <a:srgbClr val="000000"/>
                          </a:solidFill>
                          <a:effectLst/>
                          <a:latin typeface="Calibri" panose="020F0502020204030204" pitchFamily="34" charset="0"/>
                        </a:rPr>
                        <a:t>64</a:t>
                      </a:r>
                    </a:p>
                  </a:txBody>
                  <a:tcPr marL="7144" marR="7144" marT="9525" marB="0" anchor="b"/>
                </a:tc>
                <a:extLst>
                  <a:ext uri="{0D108BD9-81ED-4DB2-BD59-A6C34878D82A}">
                    <a16:rowId xmlns="" xmlns:a16="http://schemas.microsoft.com/office/drawing/2014/main" val="1998861673"/>
                  </a:ext>
                </a:extLst>
              </a:tr>
              <a:tr h="370840">
                <a:tc>
                  <a:txBody>
                    <a:bodyPr/>
                    <a:lstStyle/>
                    <a:p>
                      <a:pPr algn="l" fontAlgn="b"/>
                      <a:r>
                        <a:rPr lang="it-IT" sz="1800" b="0" i="0" u="none" strike="noStrike">
                          <a:solidFill>
                            <a:srgbClr val="000000"/>
                          </a:solidFill>
                          <a:effectLst/>
                          <a:latin typeface="Calibri" panose="020F0502020204030204" pitchFamily="34" charset="0"/>
                        </a:rPr>
                        <a:t>QUOTE VINCOLATE</a:t>
                      </a:r>
                    </a:p>
                  </a:txBody>
                  <a:tcPr marL="7144" marR="7144" marT="9525" marB="0" anchor="b"/>
                </a:tc>
                <a:tc>
                  <a:txBody>
                    <a:bodyPr/>
                    <a:lstStyle/>
                    <a:p>
                      <a:pPr algn="ctr" fontAlgn="b"/>
                      <a:endParaRPr lang="it-IT" sz="1800" b="0" i="0" u="none" strike="noStrike">
                        <a:solidFill>
                          <a:srgbClr val="000000"/>
                        </a:solidFill>
                        <a:effectLst/>
                        <a:latin typeface="Calibri" panose="020F0502020204030204" pitchFamily="34" charset="0"/>
                      </a:endParaRPr>
                    </a:p>
                  </a:txBody>
                  <a:tcPr marL="7144" marR="7144" marT="9525" marB="0" anchor="b"/>
                </a:tc>
                <a:tc>
                  <a:txBody>
                    <a:bodyPr/>
                    <a:lstStyle/>
                    <a:p>
                      <a:pPr algn="ctr" fontAlgn="b"/>
                      <a:r>
                        <a:rPr lang="it-IT" sz="1800" b="0" i="0" u="none" strike="noStrike" dirty="0">
                          <a:solidFill>
                            <a:srgbClr val="000000"/>
                          </a:solidFill>
                          <a:effectLst/>
                          <a:latin typeface="Calibri" panose="020F0502020204030204" pitchFamily="34" charset="0"/>
                        </a:rPr>
                        <a:t>34</a:t>
                      </a:r>
                    </a:p>
                  </a:txBody>
                  <a:tcPr marL="7144" marR="7144" marT="9525" marB="0" anchor="b"/>
                </a:tc>
                <a:extLst>
                  <a:ext uri="{0D108BD9-81ED-4DB2-BD59-A6C34878D82A}">
                    <a16:rowId xmlns="" xmlns:a16="http://schemas.microsoft.com/office/drawing/2014/main" val="112841078"/>
                  </a:ext>
                </a:extLst>
              </a:tr>
              <a:tr h="370840">
                <a:tc>
                  <a:txBody>
                    <a:bodyPr/>
                    <a:lstStyle/>
                    <a:p>
                      <a:pPr algn="l" fontAlgn="b"/>
                      <a:r>
                        <a:rPr lang="it-IT" sz="1800" b="0" i="0" u="none" strike="noStrike">
                          <a:solidFill>
                            <a:srgbClr val="000000"/>
                          </a:solidFill>
                          <a:effectLst/>
                          <a:latin typeface="Calibri" panose="020F0502020204030204" pitchFamily="34" charset="0"/>
                        </a:rPr>
                        <a:t>QUOTE DESTINATE</a:t>
                      </a:r>
                    </a:p>
                  </a:txBody>
                  <a:tcPr marL="7144" marR="7144" marT="9525" marB="0" anchor="b"/>
                </a:tc>
                <a:tc>
                  <a:txBody>
                    <a:bodyPr/>
                    <a:lstStyle/>
                    <a:p>
                      <a:pPr algn="ctr" fontAlgn="b"/>
                      <a:endParaRPr lang="it-IT" sz="1800" b="0" i="0" u="none" strike="noStrike">
                        <a:solidFill>
                          <a:srgbClr val="000000"/>
                        </a:solidFill>
                        <a:effectLst/>
                        <a:latin typeface="Calibri" panose="020F0502020204030204" pitchFamily="34" charset="0"/>
                      </a:endParaRPr>
                    </a:p>
                  </a:txBody>
                  <a:tcPr marL="7144" marR="7144" marT="9525" marB="0" anchor="b"/>
                </a:tc>
                <a:tc>
                  <a:txBody>
                    <a:bodyPr/>
                    <a:lstStyle/>
                    <a:p>
                      <a:pPr algn="ctr" fontAlgn="b"/>
                      <a:r>
                        <a:rPr lang="it-IT" sz="1800" b="0" i="0" u="none" strike="noStrike" dirty="0">
                          <a:solidFill>
                            <a:srgbClr val="000000"/>
                          </a:solidFill>
                          <a:effectLst/>
                          <a:latin typeface="Calibri" panose="020F0502020204030204" pitchFamily="34" charset="0"/>
                        </a:rPr>
                        <a:t>20</a:t>
                      </a:r>
                    </a:p>
                  </a:txBody>
                  <a:tcPr marL="7144" marR="7144" marT="9525" marB="0" anchor="b"/>
                </a:tc>
                <a:extLst>
                  <a:ext uri="{0D108BD9-81ED-4DB2-BD59-A6C34878D82A}">
                    <a16:rowId xmlns="" xmlns:a16="http://schemas.microsoft.com/office/drawing/2014/main" val="3984432135"/>
                  </a:ext>
                </a:extLst>
              </a:tr>
              <a:tr h="370840">
                <a:tc>
                  <a:txBody>
                    <a:bodyPr/>
                    <a:lstStyle/>
                    <a:p>
                      <a:pPr algn="l" fontAlgn="b"/>
                      <a:r>
                        <a:rPr lang="it-IT" sz="1800" b="0" i="0" u="none" strike="noStrike">
                          <a:solidFill>
                            <a:srgbClr val="000000"/>
                          </a:solidFill>
                          <a:effectLst/>
                          <a:latin typeface="Calibri" panose="020F0502020204030204" pitchFamily="34" charset="0"/>
                        </a:rPr>
                        <a:t>AVANZO LIBERO</a:t>
                      </a:r>
                    </a:p>
                  </a:txBody>
                  <a:tcPr marL="7144" marR="7144" marT="9525" marB="0" anchor="b"/>
                </a:tc>
                <a:tc>
                  <a:txBody>
                    <a:bodyPr/>
                    <a:lstStyle/>
                    <a:p>
                      <a:pPr algn="ctr" fontAlgn="b"/>
                      <a:endParaRPr lang="it-IT" sz="1800" b="0" i="0" u="none" strike="noStrike">
                        <a:solidFill>
                          <a:srgbClr val="000000"/>
                        </a:solidFill>
                        <a:effectLst/>
                        <a:latin typeface="Calibri" panose="020F0502020204030204" pitchFamily="34" charset="0"/>
                      </a:endParaRPr>
                    </a:p>
                  </a:txBody>
                  <a:tcPr marL="7144" marR="7144" marT="9525" marB="0" anchor="b"/>
                </a:tc>
                <a:tc>
                  <a:txBody>
                    <a:bodyPr/>
                    <a:lstStyle/>
                    <a:p>
                      <a:pPr algn="ctr" fontAlgn="b"/>
                      <a:r>
                        <a:rPr lang="it-IT" sz="1800" b="0" i="0" u="none" strike="noStrike" dirty="0">
                          <a:solidFill>
                            <a:srgbClr val="000000"/>
                          </a:solidFill>
                          <a:effectLst/>
                          <a:latin typeface="Calibri" panose="020F0502020204030204" pitchFamily="34" charset="0"/>
                        </a:rPr>
                        <a:t>-18</a:t>
                      </a:r>
                    </a:p>
                  </a:txBody>
                  <a:tcPr marL="7144" marR="7144" marT="9525" marB="0" anchor="b"/>
                </a:tc>
                <a:extLst>
                  <a:ext uri="{0D108BD9-81ED-4DB2-BD59-A6C34878D82A}">
                    <a16:rowId xmlns="" xmlns:a16="http://schemas.microsoft.com/office/drawing/2014/main" val="3773827678"/>
                  </a:ext>
                </a:extLst>
              </a:tr>
              <a:tr h="370840">
                <a:tc>
                  <a:txBody>
                    <a:bodyPr/>
                    <a:lstStyle/>
                    <a:p>
                      <a:pPr algn="l" fontAlgn="b"/>
                      <a:r>
                        <a:rPr lang="it-IT" sz="1800" b="0" i="0" u="none" strike="noStrike">
                          <a:solidFill>
                            <a:srgbClr val="000000"/>
                          </a:solidFill>
                          <a:effectLst/>
                          <a:latin typeface="Calibri" panose="020F0502020204030204" pitchFamily="34" charset="0"/>
                        </a:rPr>
                        <a:t>QUOTA DISAVANZO APPLICATO</a:t>
                      </a:r>
                    </a:p>
                  </a:txBody>
                  <a:tcPr marL="7144" marR="7144" marT="9525" marB="0" anchor="b"/>
                </a:tc>
                <a:tc>
                  <a:txBody>
                    <a:bodyPr/>
                    <a:lstStyle/>
                    <a:p>
                      <a:pPr algn="ctr" fontAlgn="b"/>
                      <a:endParaRPr lang="it-IT" sz="1800" b="0" i="0" u="none" strike="noStrike" dirty="0">
                        <a:solidFill>
                          <a:srgbClr val="000000"/>
                        </a:solidFill>
                        <a:effectLst/>
                        <a:latin typeface="Calibri" panose="020F0502020204030204" pitchFamily="34" charset="0"/>
                      </a:endParaRPr>
                    </a:p>
                  </a:txBody>
                  <a:tcPr marL="7144" marR="7144" marT="9525" marB="0" anchor="b"/>
                </a:tc>
                <a:tc>
                  <a:txBody>
                    <a:bodyPr/>
                    <a:lstStyle/>
                    <a:p>
                      <a:pPr algn="ctr" fontAlgn="b"/>
                      <a:r>
                        <a:rPr lang="it-IT" sz="1800" b="0" i="0" u="none" strike="noStrike" dirty="0">
                          <a:solidFill>
                            <a:srgbClr val="000000"/>
                          </a:solidFill>
                          <a:effectLst/>
                          <a:latin typeface="Calibri" panose="020F0502020204030204" pitchFamily="34" charset="0"/>
                        </a:rPr>
                        <a:t>6</a:t>
                      </a:r>
                    </a:p>
                  </a:txBody>
                  <a:tcPr marL="7144" marR="7144" marT="9525" marB="0" anchor="b"/>
                </a:tc>
                <a:extLst>
                  <a:ext uri="{0D108BD9-81ED-4DB2-BD59-A6C34878D82A}">
                    <a16:rowId xmlns="" xmlns:a16="http://schemas.microsoft.com/office/drawing/2014/main" val="4199711122"/>
                  </a:ext>
                </a:extLst>
              </a:tr>
              <a:tr h="370840">
                <a:tc>
                  <a:txBody>
                    <a:bodyPr/>
                    <a:lstStyle/>
                    <a:p>
                      <a:pPr algn="l" fontAlgn="b"/>
                      <a:r>
                        <a:rPr lang="it-IT" sz="1800" b="0" i="0" u="none" strike="noStrike">
                          <a:solidFill>
                            <a:srgbClr val="000000"/>
                          </a:solidFill>
                          <a:effectLst/>
                          <a:latin typeface="Calibri" panose="020F0502020204030204" pitchFamily="34" charset="0"/>
                        </a:rPr>
                        <a:t>AVANZO VINCOLATO APPLICABILE</a:t>
                      </a:r>
                    </a:p>
                  </a:txBody>
                  <a:tcPr marL="7144" marR="7144" marT="9525" marB="0" anchor="b"/>
                </a:tc>
                <a:tc>
                  <a:txBody>
                    <a:bodyPr/>
                    <a:lstStyle/>
                    <a:p>
                      <a:pPr algn="ctr" fontAlgn="b"/>
                      <a:endParaRPr lang="it-IT" sz="1800" b="0" i="0" u="none" strike="noStrike">
                        <a:solidFill>
                          <a:srgbClr val="000000"/>
                        </a:solidFill>
                        <a:effectLst/>
                        <a:latin typeface="Calibri" panose="020F0502020204030204" pitchFamily="34" charset="0"/>
                      </a:endParaRPr>
                    </a:p>
                  </a:txBody>
                  <a:tcPr marL="7144" marR="7144" marT="9525" marB="0" anchor="b"/>
                </a:tc>
                <a:tc>
                  <a:txBody>
                    <a:bodyPr/>
                    <a:lstStyle/>
                    <a:p>
                      <a:pPr algn="ctr" fontAlgn="b"/>
                      <a:endParaRPr lang="it-IT" sz="1800" b="0" i="0" u="none" strike="noStrike" dirty="0">
                        <a:solidFill>
                          <a:srgbClr val="000000"/>
                        </a:solidFill>
                        <a:effectLst/>
                        <a:latin typeface="Calibri" panose="020F0502020204030204" pitchFamily="34" charset="0"/>
                      </a:endParaRPr>
                    </a:p>
                  </a:txBody>
                  <a:tcPr marL="7144" marR="7144" marT="9525" marB="0" anchor="b"/>
                </a:tc>
                <a:extLst>
                  <a:ext uri="{0D108BD9-81ED-4DB2-BD59-A6C34878D82A}">
                    <a16:rowId xmlns="" xmlns:a16="http://schemas.microsoft.com/office/drawing/2014/main" val="2764678016"/>
                  </a:ext>
                </a:extLst>
              </a:tr>
              <a:tr h="370840">
                <a:tc>
                  <a:txBody>
                    <a:bodyPr/>
                    <a:lstStyle/>
                    <a:p>
                      <a:pPr algn="l" fontAlgn="b"/>
                      <a:r>
                        <a:rPr lang="it-IT" sz="1800" b="0" i="0" u="none" strike="noStrike" dirty="0">
                          <a:solidFill>
                            <a:srgbClr val="000000"/>
                          </a:solidFill>
                          <a:effectLst/>
                          <a:latin typeface="Calibri" panose="020F0502020204030204" pitchFamily="34" charset="0"/>
                        </a:rPr>
                        <a:t>100-30-20+6=56</a:t>
                      </a:r>
                    </a:p>
                  </a:txBody>
                  <a:tcPr marL="7144" marR="7144" marT="9525" marB="0" anchor="b"/>
                </a:tc>
                <a:tc>
                  <a:txBody>
                    <a:bodyPr/>
                    <a:lstStyle/>
                    <a:p>
                      <a:pPr algn="ctr" fontAlgn="b"/>
                      <a:endParaRPr lang="it-IT" sz="1800" b="0" i="0" u="none" strike="noStrike" dirty="0">
                        <a:solidFill>
                          <a:srgbClr val="000000"/>
                        </a:solidFill>
                        <a:effectLst/>
                        <a:latin typeface="Calibri" panose="020F0502020204030204" pitchFamily="34" charset="0"/>
                      </a:endParaRPr>
                    </a:p>
                  </a:txBody>
                  <a:tcPr marL="7144" marR="7144" marT="9525" marB="0" anchor="b"/>
                </a:tc>
                <a:tc>
                  <a:txBody>
                    <a:bodyPr/>
                    <a:lstStyle/>
                    <a:p>
                      <a:pPr algn="ctr" fontAlgn="b"/>
                      <a:r>
                        <a:rPr lang="it-IT" sz="1800" b="0" i="0" u="none" strike="noStrike" dirty="0">
                          <a:solidFill>
                            <a:srgbClr val="000000"/>
                          </a:solidFill>
                          <a:effectLst/>
                          <a:latin typeface="Calibri" panose="020F0502020204030204" pitchFamily="34" charset="0"/>
                        </a:rPr>
                        <a:t>34</a:t>
                      </a:r>
                    </a:p>
                  </a:txBody>
                  <a:tcPr marL="7144" marR="7144" marT="9525" marB="0" anchor="b"/>
                </a:tc>
                <a:extLst>
                  <a:ext uri="{0D108BD9-81ED-4DB2-BD59-A6C34878D82A}">
                    <a16:rowId xmlns="" xmlns:a16="http://schemas.microsoft.com/office/drawing/2014/main" val="602026114"/>
                  </a:ext>
                </a:extLst>
              </a:tr>
            </a:tbl>
          </a:graphicData>
        </a:graphic>
      </p:graphicFrame>
    </p:spTree>
    <p:extLst>
      <p:ext uri="{BB962C8B-B14F-4D97-AF65-F5344CB8AC3E}">
        <p14:creationId xmlns="" xmlns:p14="http://schemas.microsoft.com/office/powerpoint/2010/main" val="22180559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t>Applicazione avanzo vincolato in presenza di disavanzo (commi 897 e ss. Legge 145/2018)</a:t>
            </a:r>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2649500032"/>
              </p:ext>
            </p:extLst>
          </p:nvPr>
        </p:nvGraphicFramePr>
        <p:xfrm>
          <a:off x="971600" y="1417638"/>
          <a:ext cx="5936327" cy="5199380"/>
        </p:xfrm>
        <a:graphic>
          <a:graphicData uri="http://schemas.openxmlformats.org/drawingml/2006/table">
            <a:tbl>
              <a:tblPr firstRow="1" bandRow="1">
                <a:tableStyleId>{5C22544A-7EE6-4342-B048-85BDC9FD1C3A}</a:tableStyleId>
              </a:tblPr>
              <a:tblGrid>
                <a:gridCol w="2628900">
                  <a:extLst>
                    <a:ext uri="{9D8B030D-6E8A-4147-A177-3AD203B41FA5}">
                      <a16:colId xmlns="" xmlns:a16="http://schemas.microsoft.com/office/drawing/2014/main" val="3758229531"/>
                    </a:ext>
                  </a:extLst>
                </a:gridCol>
                <a:gridCol w="1493174">
                  <a:extLst>
                    <a:ext uri="{9D8B030D-6E8A-4147-A177-3AD203B41FA5}">
                      <a16:colId xmlns="" xmlns:a16="http://schemas.microsoft.com/office/drawing/2014/main" val="318021860"/>
                    </a:ext>
                  </a:extLst>
                </a:gridCol>
                <a:gridCol w="1814253">
                  <a:extLst>
                    <a:ext uri="{9D8B030D-6E8A-4147-A177-3AD203B41FA5}">
                      <a16:colId xmlns="" xmlns:a16="http://schemas.microsoft.com/office/drawing/2014/main" val="1493707811"/>
                    </a:ext>
                  </a:extLst>
                </a:gridCol>
              </a:tblGrid>
              <a:tr h="370840">
                <a:tc>
                  <a:txBody>
                    <a:bodyPr/>
                    <a:lstStyle/>
                    <a:p>
                      <a:pPr algn="l" fontAlgn="b"/>
                      <a:r>
                        <a:rPr lang="it-IT" sz="1800" b="0" i="0" u="none" strike="noStrike" dirty="0">
                          <a:solidFill>
                            <a:schemeClr val="bg1"/>
                          </a:solidFill>
                          <a:effectLst/>
                          <a:latin typeface="Calibri" panose="020F0502020204030204" pitchFamily="34" charset="0"/>
                        </a:rPr>
                        <a:t>RISULTATO DI AMMINISTRAZIONE</a:t>
                      </a:r>
                    </a:p>
                  </a:txBody>
                  <a:tcPr marL="7144" marR="7144" marT="9525" marB="0" anchor="b"/>
                </a:tc>
                <a:tc>
                  <a:txBody>
                    <a:bodyPr/>
                    <a:lstStyle/>
                    <a:p>
                      <a:pPr algn="ctr" fontAlgn="b"/>
                      <a:endParaRPr lang="it-IT" sz="1800" b="0" i="0" u="none" strike="noStrike">
                        <a:solidFill>
                          <a:schemeClr val="bg1"/>
                        </a:solidFill>
                        <a:effectLst/>
                        <a:latin typeface="Calibri" panose="020F0502020204030204" pitchFamily="34" charset="0"/>
                      </a:endParaRPr>
                    </a:p>
                  </a:txBody>
                  <a:tcPr marL="7144" marR="7144" marT="9525" marB="0" anchor="b"/>
                </a:tc>
                <a:tc>
                  <a:txBody>
                    <a:bodyPr/>
                    <a:lstStyle/>
                    <a:p>
                      <a:pPr algn="ctr" fontAlgn="b"/>
                      <a:r>
                        <a:rPr lang="it-IT" sz="1800" b="0" i="0" u="none" strike="noStrike" dirty="0">
                          <a:solidFill>
                            <a:schemeClr val="bg1"/>
                          </a:solidFill>
                          <a:effectLst/>
                          <a:latin typeface="Calibri" panose="020F0502020204030204" pitchFamily="34" charset="0"/>
                        </a:rPr>
                        <a:t>100</a:t>
                      </a:r>
                    </a:p>
                  </a:txBody>
                  <a:tcPr marL="7144" marR="7144" marT="9525" marB="0" anchor="b"/>
                </a:tc>
                <a:extLst>
                  <a:ext uri="{0D108BD9-81ED-4DB2-BD59-A6C34878D82A}">
                    <a16:rowId xmlns="" xmlns:a16="http://schemas.microsoft.com/office/drawing/2014/main" val="1472884197"/>
                  </a:ext>
                </a:extLst>
              </a:tr>
              <a:tr h="370840">
                <a:tc>
                  <a:txBody>
                    <a:bodyPr/>
                    <a:lstStyle/>
                    <a:p>
                      <a:pPr algn="l" fontAlgn="b"/>
                      <a:r>
                        <a:rPr lang="it-IT" sz="1800" b="0" i="0" u="none" strike="noStrike">
                          <a:solidFill>
                            <a:srgbClr val="000000"/>
                          </a:solidFill>
                          <a:effectLst/>
                          <a:latin typeface="Calibri" panose="020F0502020204030204" pitchFamily="34" charset="0"/>
                        </a:rPr>
                        <a:t>FCDE</a:t>
                      </a:r>
                    </a:p>
                  </a:txBody>
                  <a:tcPr marL="7144" marR="7144" marT="9525" marB="0" anchor="b"/>
                </a:tc>
                <a:tc>
                  <a:txBody>
                    <a:bodyPr/>
                    <a:lstStyle/>
                    <a:p>
                      <a:pPr algn="ctr" fontAlgn="b"/>
                      <a:r>
                        <a:rPr lang="it-IT" sz="1800" b="0" i="0" u="none" strike="noStrike">
                          <a:solidFill>
                            <a:srgbClr val="000000"/>
                          </a:solidFill>
                          <a:effectLst/>
                          <a:latin typeface="Calibri" panose="020F0502020204030204" pitchFamily="34" charset="0"/>
                        </a:rPr>
                        <a:t>50</a:t>
                      </a:r>
                    </a:p>
                  </a:txBody>
                  <a:tcPr marL="7144" marR="7144" marT="9525" marB="0" anchor="b"/>
                </a:tc>
                <a:tc>
                  <a:txBody>
                    <a:bodyPr/>
                    <a:lstStyle/>
                    <a:p>
                      <a:pPr algn="ctr" fontAlgn="b"/>
                      <a:endParaRPr lang="it-IT" sz="1800" b="0" i="0" u="none" strike="noStrike">
                        <a:solidFill>
                          <a:srgbClr val="000000"/>
                        </a:solidFill>
                        <a:effectLst/>
                        <a:latin typeface="Calibri" panose="020F0502020204030204" pitchFamily="34" charset="0"/>
                      </a:endParaRPr>
                    </a:p>
                  </a:txBody>
                  <a:tcPr marL="7144" marR="7144" marT="9525" marB="0" anchor="b"/>
                </a:tc>
                <a:extLst>
                  <a:ext uri="{0D108BD9-81ED-4DB2-BD59-A6C34878D82A}">
                    <a16:rowId xmlns="" xmlns:a16="http://schemas.microsoft.com/office/drawing/2014/main" val="210072073"/>
                  </a:ext>
                </a:extLst>
              </a:tr>
              <a:tr h="370840">
                <a:tc>
                  <a:txBody>
                    <a:bodyPr/>
                    <a:lstStyle/>
                    <a:p>
                      <a:pPr algn="l" fontAlgn="b"/>
                      <a:r>
                        <a:rPr lang="it-IT" sz="1800" b="0" i="0" u="none" strike="noStrike">
                          <a:solidFill>
                            <a:srgbClr val="000000"/>
                          </a:solidFill>
                          <a:effectLst/>
                          <a:latin typeface="Calibri" panose="020F0502020204030204" pitchFamily="34" charset="0"/>
                        </a:rPr>
                        <a:t>Fondo contenzioso</a:t>
                      </a:r>
                    </a:p>
                  </a:txBody>
                  <a:tcPr marL="7144" marR="7144" marT="9525" marB="0" anchor="b"/>
                </a:tc>
                <a:tc>
                  <a:txBody>
                    <a:bodyPr/>
                    <a:lstStyle/>
                    <a:p>
                      <a:pPr algn="ctr" fontAlgn="b"/>
                      <a:r>
                        <a:rPr lang="it-IT" sz="1800" b="0" i="0" u="none" strike="noStrike">
                          <a:solidFill>
                            <a:srgbClr val="000000"/>
                          </a:solidFill>
                          <a:effectLst/>
                          <a:latin typeface="Calibri" panose="020F0502020204030204" pitchFamily="34" charset="0"/>
                        </a:rPr>
                        <a:t>10</a:t>
                      </a:r>
                    </a:p>
                  </a:txBody>
                  <a:tcPr marL="7144" marR="7144" marT="9525" marB="0" anchor="b"/>
                </a:tc>
                <a:tc>
                  <a:txBody>
                    <a:bodyPr/>
                    <a:lstStyle/>
                    <a:p>
                      <a:pPr algn="ctr" fontAlgn="b"/>
                      <a:endParaRPr lang="it-IT" sz="1800" b="0" i="0" u="none" strike="noStrike">
                        <a:solidFill>
                          <a:srgbClr val="000000"/>
                        </a:solidFill>
                        <a:effectLst/>
                        <a:latin typeface="Calibri" panose="020F0502020204030204" pitchFamily="34" charset="0"/>
                      </a:endParaRPr>
                    </a:p>
                  </a:txBody>
                  <a:tcPr marL="7144" marR="7144" marT="9525" marB="0" anchor="b"/>
                </a:tc>
                <a:extLst>
                  <a:ext uri="{0D108BD9-81ED-4DB2-BD59-A6C34878D82A}">
                    <a16:rowId xmlns="" xmlns:a16="http://schemas.microsoft.com/office/drawing/2014/main" val="3295406568"/>
                  </a:ext>
                </a:extLst>
              </a:tr>
              <a:tr h="370840">
                <a:tc>
                  <a:txBody>
                    <a:bodyPr/>
                    <a:lstStyle/>
                    <a:p>
                      <a:pPr algn="l" fontAlgn="b"/>
                      <a:r>
                        <a:rPr lang="it-IT" sz="1800" b="0" i="0" u="none" strike="noStrike">
                          <a:solidFill>
                            <a:srgbClr val="000000"/>
                          </a:solidFill>
                          <a:effectLst/>
                          <a:latin typeface="Calibri" panose="020F0502020204030204" pitchFamily="34" charset="0"/>
                        </a:rPr>
                        <a:t>Fondo Oneri Contrattuali</a:t>
                      </a:r>
                    </a:p>
                  </a:txBody>
                  <a:tcPr marL="7144" marR="7144" marT="9525" marB="0" anchor="b"/>
                </a:tc>
                <a:tc>
                  <a:txBody>
                    <a:bodyPr/>
                    <a:lstStyle/>
                    <a:p>
                      <a:pPr algn="ctr" fontAlgn="b"/>
                      <a:r>
                        <a:rPr lang="it-IT" sz="1800" b="0" i="0" u="none" strike="noStrike">
                          <a:solidFill>
                            <a:srgbClr val="000000"/>
                          </a:solidFill>
                          <a:effectLst/>
                          <a:latin typeface="Calibri" panose="020F0502020204030204" pitchFamily="34" charset="0"/>
                        </a:rPr>
                        <a:t>4</a:t>
                      </a:r>
                    </a:p>
                  </a:txBody>
                  <a:tcPr marL="7144" marR="7144" marT="9525" marB="0" anchor="b"/>
                </a:tc>
                <a:tc>
                  <a:txBody>
                    <a:bodyPr/>
                    <a:lstStyle/>
                    <a:p>
                      <a:pPr algn="ctr" fontAlgn="b"/>
                      <a:endParaRPr lang="it-IT" sz="1800" b="0" i="0" u="none" strike="noStrike">
                        <a:solidFill>
                          <a:srgbClr val="000000"/>
                        </a:solidFill>
                        <a:effectLst/>
                        <a:latin typeface="Calibri" panose="020F0502020204030204" pitchFamily="34" charset="0"/>
                      </a:endParaRPr>
                    </a:p>
                  </a:txBody>
                  <a:tcPr marL="7144" marR="7144" marT="9525" marB="0" anchor="b"/>
                </a:tc>
                <a:extLst>
                  <a:ext uri="{0D108BD9-81ED-4DB2-BD59-A6C34878D82A}">
                    <a16:rowId xmlns="" xmlns:a16="http://schemas.microsoft.com/office/drawing/2014/main" val="3114853439"/>
                  </a:ext>
                </a:extLst>
              </a:tr>
              <a:tr h="370840">
                <a:tc>
                  <a:txBody>
                    <a:bodyPr/>
                    <a:lstStyle/>
                    <a:p>
                      <a:pPr algn="l" fontAlgn="b"/>
                      <a:r>
                        <a:rPr lang="it-IT" sz="1800" b="0" i="0" u="none" strike="noStrike">
                          <a:solidFill>
                            <a:srgbClr val="000000"/>
                          </a:solidFill>
                          <a:effectLst/>
                          <a:latin typeface="Calibri" panose="020F0502020204030204" pitchFamily="34" charset="0"/>
                        </a:rPr>
                        <a:t>Fondo Anticipazioni Liquidità</a:t>
                      </a:r>
                    </a:p>
                  </a:txBody>
                  <a:tcPr marL="7144" marR="7144" marT="9525" marB="0" anchor="b"/>
                </a:tc>
                <a:tc>
                  <a:txBody>
                    <a:bodyPr/>
                    <a:lstStyle/>
                    <a:p>
                      <a:pPr algn="ctr" fontAlgn="b"/>
                      <a:r>
                        <a:rPr lang="it-IT" sz="1800" b="0" i="0" u="none" strike="noStrike" dirty="0">
                          <a:solidFill>
                            <a:srgbClr val="000000"/>
                          </a:solidFill>
                          <a:effectLst/>
                          <a:latin typeface="Calibri" panose="020F0502020204030204" pitchFamily="34" charset="0"/>
                        </a:rPr>
                        <a:t>30</a:t>
                      </a:r>
                    </a:p>
                  </a:txBody>
                  <a:tcPr marL="7144" marR="7144" marT="9525" marB="0" anchor="b"/>
                </a:tc>
                <a:tc>
                  <a:txBody>
                    <a:bodyPr/>
                    <a:lstStyle/>
                    <a:p>
                      <a:pPr algn="ctr" fontAlgn="b"/>
                      <a:endParaRPr lang="it-IT" sz="1800" b="0" i="0" u="none" strike="noStrike">
                        <a:solidFill>
                          <a:srgbClr val="000000"/>
                        </a:solidFill>
                        <a:effectLst/>
                        <a:latin typeface="Calibri" panose="020F0502020204030204" pitchFamily="34" charset="0"/>
                      </a:endParaRPr>
                    </a:p>
                  </a:txBody>
                  <a:tcPr marL="7144" marR="7144" marT="9525" marB="0" anchor="b"/>
                </a:tc>
                <a:extLst>
                  <a:ext uri="{0D108BD9-81ED-4DB2-BD59-A6C34878D82A}">
                    <a16:rowId xmlns="" xmlns:a16="http://schemas.microsoft.com/office/drawing/2014/main" val="1300910083"/>
                  </a:ext>
                </a:extLst>
              </a:tr>
              <a:tr h="370840">
                <a:tc>
                  <a:txBody>
                    <a:bodyPr/>
                    <a:lstStyle/>
                    <a:p>
                      <a:pPr algn="l" fontAlgn="b"/>
                      <a:r>
                        <a:rPr lang="it-IT" sz="1800" b="0" i="0" u="none" strike="noStrike">
                          <a:solidFill>
                            <a:srgbClr val="000000"/>
                          </a:solidFill>
                          <a:effectLst/>
                          <a:latin typeface="Calibri" panose="020F0502020204030204" pitchFamily="34" charset="0"/>
                        </a:rPr>
                        <a:t>QUOTE ACCANTONATE</a:t>
                      </a:r>
                    </a:p>
                  </a:txBody>
                  <a:tcPr marL="7144" marR="7144" marT="9525" marB="0" anchor="b"/>
                </a:tc>
                <a:tc>
                  <a:txBody>
                    <a:bodyPr/>
                    <a:lstStyle/>
                    <a:p>
                      <a:pPr algn="ctr" fontAlgn="b"/>
                      <a:endParaRPr lang="it-IT" sz="1100" b="0" i="0" u="none" strike="noStrike">
                        <a:solidFill>
                          <a:srgbClr val="000000"/>
                        </a:solidFill>
                        <a:effectLst/>
                        <a:latin typeface="Calibri" panose="020F0502020204030204" pitchFamily="34" charset="0"/>
                      </a:endParaRPr>
                    </a:p>
                  </a:txBody>
                  <a:tcPr marL="7144" marR="7144" marT="9525" marB="0" anchor="b"/>
                </a:tc>
                <a:tc>
                  <a:txBody>
                    <a:bodyPr/>
                    <a:lstStyle/>
                    <a:p>
                      <a:pPr algn="ctr" fontAlgn="b"/>
                      <a:r>
                        <a:rPr lang="it-IT" sz="1800" b="0" i="0" u="none" strike="noStrike" dirty="0">
                          <a:solidFill>
                            <a:srgbClr val="000000"/>
                          </a:solidFill>
                          <a:effectLst/>
                          <a:latin typeface="Calibri" panose="020F0502020204030204" pitchFamily="34" charset="0"/>
                        </a:rPr>
                        <a:t>94</a:t>
                      </a:r>
                    </a:p>
                  </a:txBody>
                  <a:tcPr marL="7144" marR="7144" marT="9525" marB="0" anchor="b"/>
                </a:tc>
                <a:extLst>
                  <a:ext uri="{0D108BD9-81ED-4DB2-BD59-A6C34878D82A}">
                    <a16:rowId xmlns="" xmlns:a16="http://schemas.microsoft.com/office/drawing/2014/main" val="1831994713"/>
                  </a:ext>
                </a:extLst>
              </a:tr>
              <a:tr h="370840">
                <a:tc>
                  <a:txBody>
                    <a:bodyPr/>
                    <a:lstStyle/>
                    <a:p>
                      <a:pPr algn="l" fontAlgn="b"/>
                      <a:r>
                        <a:rPr lang="it-IT" sz="1800" b="0" i="0" u="none" strike="noStrike">
                          <a:solidFill>
                            <a:srgbClr val="000000"/>
                          </a:solidFill>
                          <a:effectLst/>
                          <a:latin typeface="Calibri" panose="020F0502020204030204" pitchFamily="34" charset="0"/>
                        </a:rPr>
                        <a:t>QUOTE VINCOLATE</a:t>
                      </a:r>
                    </a:p>
                  </a:txBody>
                  <a:tcPr marL="7144" marR="7144" marT="9525" marB="0" anchor="b"/>
                </a:tc>
                <a:tc>
                  <a:txBody>
                    <a:bodyPr/>
                    <a:lstStyle/>
                    <a:p>
                      <a:pPr algn="ctr" fontAlgn="b"/>
                      <a:endParaRPr lang="it-IT" sz="1100" b="0" i="0" u="none" strike="noStrike">
                        <a:solidFill>
                          <a:srgbClr val="000000"/>
                        </a:solidFill>
                        <a:effectLst/>
                        <a:latin typeface="Calibri" panose="020F0502020204030204" pitchFamily="34" charset="0"/>
                      </a:endParaRPr>
                    </a:p>
                  </a:txBody>
                  <a:tcPr marL="7144" marR="7144" marT="9525" marB="0" anchor="b"/>
                </a:tc>
                <a:tc>
                  <a:txBody>
                    <a:bodyPr/>
                    <a:lstStyle/>
                    <a:p>
                      <a:pPr algn="ctr" fontAlgn="b"/>
                      <a:r>
                        <a:rPr lang="it-IT" sz="1800" b="0" i="0" u="none" strike="noStrike">
                          <a:solidFill>
                            <a:srgbClr val="000000"/>
                          </a:solidFill>
                          <a:effectLst/>
                          <a:latin typeface="Calibri" panose="020F0502020204030204" pitchFamily="34" charset="0"/>
                        </a:rPr>
                        <a:t>52</a:t>
                      </a:r>
                    </a:p>
                  </a:txBody>
                  <a:tcPr marL="7144" marR="7144" marT="9525" marB="0" anchor="b"/>
                </a:tc>
                <a:extLst>
                  <a:ext uri="{0D108BD9-81ED-4DB2-BD59-A6C34878D82A}">
                    <a16:rowId xmlns="" xmlns:a16="http://schemas.microsoft.com/office/drawing/2014/main" val="2767031152"/>
                  </a:ext>
                </a:extLst>
              </a:tr>
              <a:tr h="370840">
                <a:tc>
                  <a:txBody>
                    <a:bodyPr/>
                    <a:lstStyle/>
                    <a:p>
                      <a:pPr algn="l" fontAlgn="b"/>
                      <a:r>
                        <a:rPr lang="it-IT" sz="1800" b="0" i="0" u="none" strike="noStrike">
                          <a:solidFill>
                            <a:srgbClr val="000000"/>
                          </a:solidFill>
                          <a:effectLst/>
                          <a:latin typeface="Calibri" panose="020F0502020204030204" pitchFamily="34" charset="0"/>
                        </a:rPr>
                        <a:t>QUOTE DESTINATE</a:t>
                      </a:r>
                    </a:p>
                  </a:txBody>
                  <a:tcPr marL="7144" marR="7144" marT="9525" marB="0" anchor="b"/>
                </a:tc>
                <a:tc>
                  <a:txBody>
                    <a:bodyPr/>
                    <a:lstStyle/>
                    <a:p>
                      <a:pPr algn="ctr" fontAlgn="b"/>
                      <a:endParaRPr lang="it-IT" sz="1100" b="0" i="0" u="none" strike="noStrike">
                        <a:solidFill>
                          <a:srgbClr val="000000"/>
                        </a:solidFill>
                        <a:effectLst/>
                        <a:latin typeface="Calibri" panose="020F0502020204030204" pitchFamily="34" charset="0"/>
                      </a:endParaRPr>
                    </a:p>
                  </a:txBody>
                  <a:tcPr marL="7144" marR="7144" marT="9525" marB="0" anchor="b"/>
                </a:tc>
                <a:tc>
                  <a:txBody>
                    <a:bodyPr/>
                    <a:lstStyle/>
                    <a:p>
                      <a:pPr algn="ctr" fontAlgn="b"/>
                      <a:r>
                        <a:rPr lang="it-IT" sz="1800" b="0" i="0" u="none" strike="noStrike">
                          <a:solidFill>
                            <a:srgbClr val="000000"/>
                          </a:solidFill>
                          <a:effectLst/>
                          <a:latin typeface="Calibri" panose="020F0502020204030204" pitchFamily="34" charset="0"/>
                        </a:rPr>
                        <a:t>20</a:t>
                      </a:r>
                    </a:p>
                  </a:txBody>
                  <a:tcPr marL="7144" marR="7144" marT="9525" marB="0" anchor="b"/>
                </a:tc>
                <a:extLst>
                  <a:ext uri="{0D108BD9-81ED-4DB2-BD59-A6C34878D82A}">
                    <a16:rowId xmlns="" xmlns:a16="http://schemas.microsoft.com/office/drawing/2014/main" val="516479077"/>
                  </a:ext>
                </a:extLst>
              </a:tr>
              <a:tr h="370840">
                <a:tc>
                  <a:txBody>
                    <a:bodyPr/>
                    <a:lstStyle/>
                    <a:p>
                      <a:pPr algn="l" fontAlgn="b"/>
                      <a:r>
                        <a:rPr lang="it-IT" sz="1800" b="0" i="0" u="none" strike="noStrike">
                          <a:solidFill>
                            <a:srgbClr val="000000"/>
                          </a:solidFill>
                          <a:effectLst/>
                          <a:latin typeface="Calibri" panose="020F0502020204030204" pitchFamily="34" charset="0"/>
                        </a:rPr>
                        <a:t>AVANZO LIBERO</a:t>
                      </a:r>
                    </a:p>
                  </a:txBody>
                  <a:tcPr marL="7144" marR="7144" marT="9525" marB="0" anchor="b"/>
                </a:tc>
                <a:tc>
                  <a:txBody>
                    <a:bodyPr/>
                    <a:lstStyle/>
                    <a:p>
                      <a:pPr algn="ctr" fontAlgn="b"/>
                      <a:endParaRPr lang="it-IT" sz="1100" b="0" i="0" u="none" strike="noStrike">
                        <a:solidFill>
                          <a:srgbClr val="000000"/>
                        </a:solidFill>
                        <a:effectLst/>
                        <a:latin typeface="Calibri" panose="020F0502020204030204" pitchFamily="34" charset="0"/>
                      </a:endParaRPr>
                    </a:p>
                  </a:txBody>
                  <a:tcPr marL="7144" marR="7144" marT="9525" marB="0" anchor="b"/>
                </a:tc>
                <a:tc>
                  <a:txBody>
                    <a:bodyPr/>
                    <a:lstStyle/>
                    <a:p>
                      <a:pPr algn="ctr" fontAlgn="b"/>
                      <a:r>
                        <a:rPr lang="it-IT" sz="1800" b="0" i="0" u="none" strike="noStrike">
                          <a:solidFill>
                            <a:srgbClr val="000000"/>
                          </a:solidFill>
                          <a:effectLst/>
                          <a:latin typeface="Calibri" panose="020F0502020204030204" pitchFamily="34" charset="0"/>
                        </a:rPr>
                        <a:t>-66</a:t>
                      </a:r>
                    </a:p>
                  </a:txBody>
                  <a:tcPr marL="7144" marR="7144" marT="9525" marB="0" anchor="b"/>
                </a:tc>
                <a:extLst>
                  <a:ext uri="{0D108BD9-81ED-4DB2-BD59-A6C34878D82A}">
                    <a16:rowId xmlns="" xmlns:a16="http://schemas.microsoft.com/office/drawing/2014/main" val="1732730250"/>
                  </a:ext>
                </a:extLst>
              </a:tr>
              <a:tr h="370840">
                <a:tc>
                  <a:txBody>
                    <a:bodyPr/>
                    <a:lstStyle/>
                    <a:p>
                      <a:pPr algn="l" fontAlgn="b"/>
                      <a:r>
                        <a:rPr lang="it-IT" sz="1800" b="0" i="0" u="none" strike="noStrike">
                          <a:solidFill>
                            <a:srgbClr val="000000"/>
                          </a:solidFill>
                          <a:effectLst/>
                          <a:latin typeface="Calibri" panose="020F0502020204030204" pitchFamily="34" charset="0"/>
                        </a:rPr>
                        <a:t>QUOTA DISAVANZO APPLICATO</a:t>
                      </a:r>
                    </a:p>
                  </a:txBody>
                  <a:tcPr marL="7144" marR="7144" marT="9525" marB="0" anchor="b"/>
                </a:tc>
                <a:tc>
                  <a:txBody>
                    <a:bodyPr/>
                    <a:lstStyle/>
                    <a:p>
                      <a:pPr algn="ctr" fontAlgn="b"/>
                      <a:endParaRPr lang="it-IT" sz="1100" b="0" i="0" u="none" strike="noStrike">
                        <a:solidFill>
                          <a:srgbClr val="000000"/>
                        </a:solidFill>
                        <a:effectLst/>
                        <a:latin typeface="Calibri" panose="020F0502020204030204" pitchFamily="34" charset="0"/>
                      </a:endParaRPr>
                    </a:p>
                  </a:txBody>
                  <a:tcPr marL="7144" marR="7144" marT="9525" marB="0" anchor="b"/>
                </a:tc>
                <a:tc>
                  <a:txBody>
                    <a:bodyPr/>
                    <a:lstStyle/>
                    <a:p>
                      <a:pPr algn="ctr" fontAlgn="b"/>
                      <a:r>
                        <a:rPr lang="it-IT" sz="1800" b="0" i="0" u="none" strike="noStrike">
                          <a:solidFill>
                            <a:srgbClr val="000000"/>
                          </a:solidFill>
                          <a:effectLst/>
                          <a:latin typeface="Calibri" panose="020F0502020204030204" pitchFamily="34" charset="0"/>
                        </a:rPr>
                        <a:t>22</a:t>
                      </a:r>
                    </a:p>
                  </a:txBody>
                  <a:tcPr marL="7144" marR="7144" marT="9525" marB="0" anchor="b"/>
                </a:tc>
                <a:extLst>
                  <a:ext uri="{0D108BD9-81ED-4DB2-BD59-A6C34878D82A}">
                    <a16:rowId xmlns="" xmlns:a16="http://schemas.microsoft.com/office/drawing/2014/main" val="1579515248"/>
                  </a:ext>
                </a:extLst>
              </a:tr>
              <a:tr h="370840">
                <a:tc>
                  <a:txBody>
                    <a:bodyPr/>
                    <a:lstStyle/>
                    <a:p>
                      <a:pPr algn="l" fontAlgn="b"/>
                      <a:r>
                        <a:rPr lang="it-IT" sz="1800" b="0" i="0" u="none" strike="noStrike">
                          <a:solidFill>
                            <a:srgbClr val="000000"/>
                          </a:solidFill>
                          <a:effectLst/>
                          <a:latin typeface="Calibri" panose="020F0502020204030204" pitchFamily="34" charset="0"/>
                        </a:rPr>
                        <a:t>AVANZO VINCOLATO APPLICABILE</a:t>
                      </a:r>
                    </a:p>
                  </a:txBody>
                  <a:tcPr marL="7144" marR="7144" marT="9525" marB="0" anchor="b"/>
                </a:tc>
                <a:tc>
                  <a:txBody>
                    <a:bodyPr/>
                    <a:lstStyle/>
                    <a:p>
                      <a:pPr algn="ctr" fontAlgn="b"/>
                      <a:endParaRPr lang="it-IT" sz="1100" b="0" i="0" u="none" strike="noStrike">
                        <a:solidFill>
                          <a:srgbClr val="000000"/>
                        </a:solidFill>
                        <a:effectLst/>
                        <a:latin typeface="Calibri" panose="020F0502020204030204" pitchFamily="34" charset="0"/>
                      </a:endParaRPr>
                    </a:p>
                  </a:txBody>
                  <a:tcPr marL="7144" marR="7144" marT="9525" marB="0" anchor="b"/>
                </a:tc>
                <a:tc>
                  <a:txBody>
                    <a:bodyPr/>
                    <a:lstStyle/>
                    <a:p>
                      <a:pPr algn="ctr" fontAlgn="b"/>
                      <a:endParaRPr lang="it-IT" sz="1800" b="0" i="0" u="none" strike="noStrike">
                        <a:solidFill>
                          <a:srgbClr val="000000"/>
                        </a:solidFill>
                        <a:effectLst/>
                        <a:latin typeface="Calibri" panose="020F0502020204030204" pitchFamily="34" charset="0"/>
                      </a:endParaRPr>
                    </a:p>
                  </a:txBody>
                  <a:tcPr marL="7144" marR="7144" marT="9525" marB="0" anchor="b"/>
                </a:tc>
                <a:extLst>
                  <a:ext uri="{0D108BD9-81ED-4DB2-BD59-A6C34878D82A}">
                    <a16:rowId xmlns="" xmlns:a16="http://schemas.microsoft.com/office/drawing/2014/main" val="744772228"/>
                  </a:ext>
                </a:extLst>
              </a:tr>
              <a:tr h="370840">
                <a:tc>
                  <a:txBody>
                    <a:bodyPr/>
                    <a:lstStyle/>
                    <a:p>
                      <a:pPr algn="l" fontAlgn="b"/>
                      <a:r>
                        <a:rPr lang="it-IT" sz="1800" b="0" i="0" u="none" strike="noStrike" dirty="0">
                          <a:solidFill>
                            <a:srgbClr val="000000"/>
                          </a:solidFill>
                          <a:effectLst/>
                          <a:latin typeface="Calibri" panose="020F0502020204030204" pitchFamily="34" charset="0"/>
                        </a:rPr>
                        <a:t>100-50-30+22=42</a:t>
                      </a:r>
                    </a:p>
                  </a:txBody>
                  <a:tcPr marL="7144" marR="7144" marT="9525" marB="0" anchor="b"/>
                </a:tc>
                <a:tc>
                  <a:txBody>
                    <a:bodyPr/>
                    <a:lstStyle/>
                    <a:p>
                      <a:pPr algn="ctr" fontAlgn="b"/>
                      <a:endParaRPr lang="it-IT" sz="1100" b="0" i="0" u="none" strike="noStrike">
                        <a:solidFill>
                          <a:srgbClr val="000000"/>
                        </a:solidFill>
                        <a:effectLst/>
                        <a:latin typeface="Calibri" panose="020F0502020204030204" pitchFamily="34" charset="0"/>
                      </a:endParaRPr>
                    </a:p>
                  </a:txBody>
                  <a:tcPr marL="7144" marR="7144" marT="9525" marB="0" anchor="b"/>
                </a:tc>
                <a:tc>
                  <a:txBody>
                    <a:bodyPr/>
                    <a:lstStyle/>
                    <a:p>
                      <a:pPr algn="ctr" fontAlgn="b"/>
                      <a:r>
                        <a:rPr lang="it-IT" sz="1800" b="0" i="0" u="none" strike="noStrike" dirty="0">
                          <a:solidFill>
                            <a:srgbClr val="000000"/>
                          </a:solidFill>
                          <a:effectLst/>
                          <a:latin typeface="Calibri" panose="020F0502020204030204" pitchFamily="34" charset="0"/>
                        </a:rPr>
                        <a:t>42</a:t>
                      </a:r>
                    </a:p>
                  </a:txBody>
                  <a:tcPr marL="7144" marR="7144" marT="9525" marB="0" anchor="b"/>
                </a:tc>
                <a:extLst>
                  <a:ext uri="{0D108BD9-81ED-4DB2-BD59-A6C34878D82A}">
                    <a16:rowId xmlns="" xmlns:a16="http://schemas.microsoft.com/office/drawing/2014/main" val="880921643"/>
                  </a:ext>
                </a:extLst>
              </a:tr>
            </a:tbl>
          </a:graphicData>
        </a:graphic>
      </p:graphicFrame>
    </p:spTree>
    <p:extLst>
      <p:ext uri="{BB962C8B-B14F-4D97-AF65-F5344CB8AC3E}">
        <p14:creationId xmlns="" xmlns:p14="http://schemas.microsoft.com/office/powerpoint/2010/main" val="31483279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365126"/>
            <a:ext cx="7886700" cy="759618"/>
          </a:xfrm>
        </p:spPr>
        <p:txBody>
          <a:bodyPr>
            <a:normAutofit fontScale="90000"/>
          </a:bodyPr>
          <a:lstStyle/>
          <a:p>
            <a:pPr algn="just"/>
            <a:r>
              <a:rPr lang="it-IT" sz="1400" dirty="0" smtClean="0"/>
              <a:t>Un ente locale sciolto per fenomeni di infiltrazione e di condizionamento di tipo mafioso (art.243-quinquies </a:t>
            </a:r>
            <a:r>
              <a:rPr lang="it-IT" sz="1400" dirty="0" err="1" smtClean="0"/>
              <a:t>tuel</a:t>
            </a:r>
            <a:r>
              <a:rPr lang="it-IT" sz="1400" dirty="0" smtClean="0"/>
              <a:t>), di 25.000 abitanti  riceve nell'anno n un'anticipazione di liquidità (200 euro x abitante, misura massima), € 2.500,000,00 in quanto sussistono squilibri strutturali di bilancio, in grado di provocare il dissesto finanziario, a seguito di specifica richiesta la commissione straordinaria per la gestione dell'ente, da restituire in dieci anni (durata </a:t>
            </a:r>
            <a:r>
              <a:rPr lang="it-IT" sz="1400" dirty="0" err="1" smtClean="0"/>
              <a:t>max</a:t>
            </a:r>
            <a:r>
              <a:rPr lang="it-IT" sz="1400" dirty="0" smtClean="0"/>
              <a:t>).  Il tasso di interesse annuo da applicare alla suddetta anticipazione </a:t>
            </a:r>
            <a:r>
              <a:rPr lang="it-IT" sz="1400" dirty="0" err="1" smtClean="0"/>
              <a:t>e’</a:t>
            </a:r>
            <a:r>
              <a:rPr lang="it-IT" sz="1400" dirty="0" smtClean="0"/>
              <a:t> determinato sulla base del rendimento di mercato dei Buoni poliennali del tesoro a 5 anni in corso di emissione con comunicato del Direttore generale del tesoro da emanare e pubblicare sul sito internet del Ministero dell’economia e delle finanze (0.50%)</a:t>
            </a:r>
            <a:endParaRPr lang="it-IT" sz="1400"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2791730348"/>
              </p:ext>
            </p:extLst>
          </p:nvPr>
        </p:nvGraphicFramePr>
        <p:xfrm>
          <a:off x="755576" y="1484784"/>
          <a:ext cx="7886700" cy="5303520"/>
        </p:xfrm>
        <a:graphic>
          <a:graphicData uri="http://schemas.openxmlformats.org/drawingml/2006/table">
            <a:tbl>
              <a:tblPr firstRow="1" bandRow="1">
                <a:tableStyleId>{21E4AEA4-8DFA-4A89-87EB-49C32662AFE0}</a:tableStyleId>
              </a:tblPr>
              <a:tblGrid>
                <a:gridCol w="7886700">
                  <a:extLst>
                    <a:ext uri="{9D8B030D-6E8A-4147-A177-3AD203B41FA5}">
                      <a16:colId xmlns="" xmlns:a16="http://schemas.microsoft.com/office/drawing/2014/main" val="453210062"/>
                    </a:ext>
                  </a:extLst>
                </a:gridCol>
              </a:tblGrid>
              <a:tr h="5015750">
                <a:tc>
                  <a:txBody>
                    <a:bodyPr/>
                    <a:lstStyle/>
                    <a:p>
                      <a:r>
                        <a:rPr lang="it-IT" dirty="0" smtClean="0"/>
                        <a:t>anno n+1</a:t>
                      </a:r>
                    </a:p>
                    <a:p>
                      <a:r>
                        <a:rPr lang="it-IT" dirty="0" smtClean="0"/>
                        <a:t>parte entrata</a:t>
                      </a:r>
                    </a:p>
                    <a:p>
                      <a:r>
                        <a:rPr lang="it-IT" dirty="0" smtClean="0"/>
                        <a:t>stanziamento avanzo accantonato  con espressa indicazione “di cui Utilizzo Fondo anticipazioni di liquidità </a:t>
                      </a:r>
                    </a:p>
                    <a:p>
                      <a:r>
                        <a:rPr lang="it-IT" dirty="0" smtClean="0"/>
                        <a:t>€ 2.500.000,00</a:t>
                      </a:r>
                    </a:p>
                    <a:p>
                      <a:r>
                        <a:rPr lang="it-IT" dirty="0" smtClean="0"/>
                        <a:t>parte spesa</a:t>
                      </a:r>
                    </a:p>
                    <a:p>
                      <a:r>
                        <a:rPr lang="it-IT" dirty="0" smtClean="0"/>
                        <a:t>stanziamento disavanzo (della specifica voce di disavanzo occorre dare distinta evidenza nella nota integrativa bilancio)</a:t>
                      </a:r>
                    </a:p>
                    <a:p>
                      <a:r>
                        <a:rPr lang="it-IT" dirty="0" smtClean="0"/>
                        <a:t>€  244.426,43 (rata annua da rimborsare)</a:t>
                      </a:r>
                    </a:p>
                    <a:p>
                      <a:r>
                        <a:rPr lang="it-IT" dirty="0" smtClean="0"/>
                        <a:t>stanziamento ed impegno Rimborso mutui e altri finanziamenti a medio lungo termine a Ministeri U.4.03.01.01.001</a:t>
                      </a:r>
                    </a:p>
                    <a:p>
                      <a:r>
                        <a:rPr lang="it-IT" dirty="0" smtClean="0"/>
                        <a:t>€  244.426,43 (rata annua da rimborsare)</a:t>
                      </a:r>
                    </a:p>
                    <a:p>
                      <a:r>
                        <a:rPr lang="it-IT" dirty="0" smtClean="0"/>
                        <a:t>stanziamento ed impegno Interessi passivi a Ministeri su mutui e altri finanziamenti a medio lungo termine U.1.07.05.01.001</a:t>
                      </a:r>
                    </a:p>
                    <a:p>
                      <a:r>
                        <a:rPr lang="it-IT" dirty="0" smtClean="0"/>
                        <a:t>€ 12.500,00</a:t>
                      </a:r>
                    </a:p>
                    <a:p>
                      <a:r>
                        <a:rPr lang="it-IT" dirty="0" smtClean="0"/>
                        <a:t>stanziamento non impegnato Altri fondi per rimborso prestiti U.4.05.99.99.999 </a:t>
                      </a:r>
                    </a:p>
                    <a:p>
                      <a:r>
                        <a:rPr lang="it-IT" dirty="0" smtClean="0"/>
                        <a:t>€ 2.225.573,57</a:t>
                      </a:r>
                    </a:p>
                    <a:p>
                      <a:r>
                        <a:rPr lang="it-IT" dirty="0" smtClean="0"/>
                        <a:t>chiusura gestione 31/12/n+1</a:t>
                      </a:r>
                    </a:p>
                    <a:p>
                      <a:r>
                        <a:rPr lang="it-IT" dirty="0" smtClean="0"/>
                        <a:t>avanzo accantonato € 2.255.573,57</a:t>
                      </a:r>
                      <a:endParaRPr lang="it-IT" dirty="0"/>
                    </a:p>
                  </a:txBody>
                  <a:tcPr marL="68580" marR="68580"/>
                </a:tc>
                <a:extLst>
                  <a:ext uri="{0D108BD9-81ED-4DB2-BD59-A6C34878D82A}">
                    <a16:rowId xmlns="" xmlns:a16="http://schemas.microsoft.com/office/drawing/2014/main" val="2374749945"/>
                  </a:ext>
                </a:extLst>
              </a:tr>
            </a:tbl>
          </a:graphicData>
        </a:graphic>
      </p:graphicFrame>
    </p:spTree>
    <p:extLst>
      <p:ext uri="{BB962C8B-B14F-4D97-AF65-F5344CB8AC3E}">
        <p14:creationId xmlns="" xmlns:p14="http://schemas.microsoft.com/office/powerpoint/2010/main" val="246124459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t>Applicazione avanzo vincolato in presenza di disavanzo (commi 897 e ss. Legge 145/2018)</a:t>
            </a:r>
          </a:p>
        </p:txBody>
      </p:sp>
      <p:graphicFrame>
        <p:nvGraphicFramePr>
          <p:cNvPr id="6" name="Segnaposto contenuto 5"/>
          <p:cNvGraphicFramePr>
            <a:graphicFrameLocks noGrp="1"/>
          </p:cNvGraphicFramePr>
          <p:nvPr>
            <p:ph idx="1"/>
            <p:extLst>
              <p:ext uri="{D42A27DB-BD31-4B8C-83A1-F6EECF244321}">
                <p14:modId xmlns="" xmlns:p14="http://schemas.microsoft.com/office/powerpoint/2010/main" val="3816371803"/>
              </p:ext>
            </p:extLst>
          </p:nvPr>
        </p:nvGraphicFramePr>
        <p:xfrm>
          <a:off x="628651" y="1825625"/>
          <a:ext cx="5880216" cy="4828540"/>
        </p:xfrm>
        <a:graphic>
          <a:graphicData uri="http://schemas.openxmlformats.org/drawingml/2006/table">
            <a:tbl>
              <a:tblPr firstRow="1" bandRow="1">
                <a:tableStyleId>{5C22544A-7EE6-4342-B048-85BDC9FD1C3A}</a:tableStyleId>
              </a:tblPr>
              <a:tblGrid>
                <a:gridCol w="2628900">
                  <a:extLst>
                    <a:ext uri="{9D8B030D-6E8A-4147-A177-3AD203B41FA5}">
                      <a16:colId xmlns="" xmlns:a16="http://schemas.microsoft.com/office/drawing/2014/main" val="2721610795"/>
                    </a:ext>
                  </a:extLst>
                </a:gridCol>
                <a:gridCol w="1486939">
                  <a:extLst>
                    <a:ext uri="{9D8B030D-6E8A-4147-A177-3AD203B41FA5}">
                      <a16:colId xmlns="" xmlns:a16="http://schemas.microsoft.com/office/drawing/2014/main" val="2129069842"/>
                    </a:ext>
                  </a:extLst>
                </a:gridCol>
                <a:gridCol w="1764377">
                  <a:extLst>
                    <a:ext uri="{9D8B030D-6E8A-4147-A177-3AD203B41FA5}">
                      <a16:colId xmlns="" xmlns:a16="http://schemas.microsoft.com/office/drawing/2014/main" val="1323928475"/>
                    </a:ext>
                  </a:extLst>
                </a:gridCol>
              </a:tblGrid>
              <a:tr h="370840">
                <a:tc>
                  <a:txBody>
                    <a:bodyPr/>
                    <a:lstStyle/>
                    <a:p>
                      <a:pPr algn="l" fontAlgn="b"/>
                      <a:r>
                        <a:rPr lang="it-IT" sz="1800" b="0" i="0" u="none" strike="noStrike" dirty="0">
                          <a:solidFill>
                            <a:schemeClr val="bg1"/>
                          </a:solidFill>
                          <a:effectLst/>
                          <a:latin typeface="Calibri" panose="020F0502020204030204" pitchFamily="34" charset="0"/>
                        </a:rPr>
                        <a:t>RISULTATO DI AMMINISTRAZIONE</a:t>
                      </a:r>
                    </a:p>
                  </a:txBody>
                  <a:tcPr marL="7144" marR="7144" marT="9525" marB="0" anchor="b"/>
                </a:tc>
                <a:tc>
                  <a:txBody>
                    <a:bodyPr/>
                    <a:lstStyle/>
                    <a:p>
                      <a:pPr algn="ctr" fontAlgn="b"/>
                      <a:endParaRPr lang="it-IT" sz="1100" b="0" i="0" u="none" strike="noStrike">
                        <a:solidFill>
                          <a:schemeClr val="bg1"/>
                        </a:solidFill>
                        <a:effectLst/>
                        <a:latin typeface="Calibri" panose="020F0502020204030204" pitchFamily="34" charset="0"/>
                      </a:endParaRPr>
                    </a:p>
                  </a:txBody>
                  <a:tcPr marL="7144" marR="7144" marT="9525" marB="0" anchor="b"/>
                </a:tc>
                <a:tc>
                  <a:txBody>
                    <a:bodyPr/>
                    <a:lstStyle/>
                    <a:p>
                      <a:pPr algn="ctr" fontAlgn="b"/>
                      <a:r>
                        <a:rPr lang="it-IT" sz="1800" b="0" i="0" u="none" strike="noStrike" dirty="0">
                          <a:solidFill>
                            <a:schemeClr val="bg1"/>
                          </a:solidFill>
                          <a:effectLst/>
                          <a:latin typeface="Calibri" panose="020F0502020204030204" pitchFamily="34" charset="0"/>
                        </a:rPr>
                        <a:t>70</a:t>
                      </a:r>
                    </a:p>
                  </a:txBody>
                  <a:tcPr marL="7144" marR="7144" marT="9525" marB="0" anchor="b"/>
                </a:tc>
                <a:extLst>
                  <a:ext uri="{0D108BD9-81ED-4DB2-BD59-A6C34878D82A}">
                    <a16:rowId xmlns="" xmlns:a16="http://schemas.microsoft.com/office/drawing/2014/main" val="1032129693"/>
                  </a:ext>
                </a:extLst>
              </a:tr>
              <a:tr h="370840">
                <a:tc>
                  <a:txBody>
                    <a:bodyPr/>
                    <a:lstStyle/>
                    <a:p>
                      <a:pPr algn="l" fontAlgn="b"/>
                      <a:r>
                        <a:rPr lang="it-IT" sz="1800" b="0" i="0" u="none" strike="noStrike">
                          <a:solidFill>
                            <a:srgbClr val="000000"/>
                          </a:solidFill>
                          <a:effectLst/>
                          <a:latin typeface="Calibri" panose="020F0502020204030204" pitchFamily="34" charset="0"/>
                        </a:rPr>
                        <a:t>FCDE</a:t>
                      </a:r>
                    </a:p>
                  </a:txBody>
                  <a:tcPr marL="7144" marR="7144" marT="9525" marB="0" anchor="b"/>
                </a:tc>
                <a:tc>
                  <a:txBody>
                    <a:bodyPr/>
                    <a:lstStyle/>
                    <a:p>
                      <a:pPr algn="ctr" fontAlgn="b"/>
                      <a:r>
                        <a:rPr lang="it-IT" sz="1800" b="0" i="0" u="none" strike="noStrike">
                          <a:solidFill>
                            <a:srgbClr val="000000"/>
                          </a:solidFill>
                          <a:effectLst/>
                          <a:latin typeface="Calibri" panose="020F0502020204030204" pitchFamily="34" charset="0"/>
                        </a:rPr>
                        <a:t>50</a:t>
                      </a:r>
                    </a:p>
                  </a:txBody>
                  <a:tcPr marL="7144" marR="7144" marT="9525" marB="0" anchor="b"/>
                </a:tc>
                <a:tc>
                  <a:txBody>
                    <a:bodyPr/>
                    <a:lstStyle/>
                    <a:p>
                      <a:pPr algn="ctr" fontAlgn="b"/>
                      <a:endParaRPr lang="it-IT" sz="1800" b="0" i="0" u="none" strike="noStrike">
                        <a:solidFill>
                          <a:srgbClr val="000000"/>
                        </a:solidFill>
                        <a:effectLst/>
                        <a:latin typeface="Calibri" panose="020F0502020204030204" pitchFamily="34" charset="0"/>
                      </a:endParaRPr>
                    </a:p>
                  </a:txBody>
                  <a:tcPr marL="7144" marR="7144" marT="9525" marB="0" anchor="b"/>
                </a:tc>
                <a:extLst>
                  <a:ext uri="{0D108BD9-81ED-4DB2-BD59-A6C34878D82A}">
                    <a16:rowId xmlns="" xmlns:a16="http://schemas.microsoft.com/office/drawing/2014/main" val="1298826910"/>
                  </a:ext>
                </a:extLst>
              </a:tr>
              <a:tr h="370840">
                <a:tc>
                  <a:txBody>
                    <a:bodyPr/>
                    <a:lstStyle/>
                    <a:p>
                      <a:pPr algn="l" fontAlgn="b"/>
                      <a:r>
                        <a:rPr lang="it-IT" sz="1800" b="0" i="0" u="none" strike="noStrike">
                          <a:solidFill>
                            <a:srgbClr val="000000"/>
                          </a:solidFill>
                          <a:effectLst/>
                          <a:latin typeface="Calibri" panose="020F0502020204030204" pitchFamily="34" charset="0"/>
                        </a:rPr>
                        <a:t>Fondo contenzioso</a:t>
                      </a:r>
                    </a:p>
                  </a:txBody>
                  <a:tcPr marL="7144" marR="7144" marT="9525" marB="0" anchor="b"/>
                </a:tc>
                <a:tc>
                  <a:txBody>
                    <a:bodyPr/>
                    <a:lstStyle/>
                    <a:p>
                      <a:pPr algn="ctr" fontAlgn="b"/>
                      <a:r>
                        <a:rPr lang="it-IT" sz="1800" b="0" i="0" u="none" strike="noStrike">
                          <a:solidFill>
                            <a:srgbClr val="000000"/>
                          </a:solidFill>
                          <a:effectLst/>
                          <a:latin typeface="Calibri" panose="020F0502020204030204" pitchFamily="34" charset="0"/>
                        </a:rPr>
                        <a:t>10</a:t>
                      </a:r>
                    </a:p>
                  </a:txBody>
                  <a:tcPr marL="7144" marR="7144" marT="9525" marB="0" anchor="b"/>
                </a:tc>
                <a:tc>
                  <a:txBody>
                    <a:bodyPr/>
                    <a:lstStyle/>
                    <a:p>
                      <a:pPr algn="ctr" fontAlgn="b"/>
                      <a:endParaRPr lang="it-IT" sz="1800" b="0" i="0" u="none" strike="noStrike">
                        <a:solidFill>
                          <a:srgbClr val="000000"/>
                        </a:solidFill>
                        <a:effectLst/>
                        <a:latin typeface="Calibri" panose="020F0502020204030204" pitchFamily="34" charset="0"/>
                      </a:endParaRPr>
                    </a:p>
                  </a:txBody>
                  <a:tcPr marL="7144" marR="7144" marT="9525" marB="0" anchor="b"/>
                </a:tc>
                <a:extLst>
                  <a:ext uri="{0D108BD9-81ED-4DB2-BD59-A6C34878D82A}">
                    <a16:rowId xmlns="" xmlns:a16="http://schemas.microsoft.com/office/drawing/2014/main" val="2405573489"/>
                  </a:ext>
                </a:extLst>
              </a:tr>
              <a:tr h="370840">
                <a:tc>
                  <a:txBody>
                    <a:bodyPr/>
                    <a:lstStyle/>
                    <a:p>
                      <a:pPr algn="l" fontAlgn="b"/>
                      <a:r>
                        <a:rPr lang="it-IT" sz="1800" b="0" i="0" u="none" strike="noStrike">
                          <a:solidFill>
                            <a:srgbClr val="000000"/>
                          </a:solidFill>
                          <a:effectLst/>
                          <a:latin typeface="Calibri" panose="020F0502020204030204" pitchFamily="34" charset="0"/>
                        </a:rPr>
                        <a:t>Fondo Oneri Contrattuali</a:t>
                      </a:r>
                    </a:p>
                  </a:txBody>
                  <a:tcPr marL="7144" marR="7144" marT="9525" marB="0" anchor="b"/>
                </a:tc>
                <a:tc>
                  <a:txBody>
                    <a:bodyPr/>
                    <a:lstStyle/>
                    <a:p>
                      <a:pPr algn="ctr" fontAlgn="b"/>
                      <a:r>
                        <a:rPr lang="it-IT" sz="1800" b="0" i="0" u="none" strike="noStrike">
                          <a:solidFill>
                            <a:srgbClr val="000000"/>
                          </a:solidFill>
                          <a:effectLst/>
                          <a:latin typeface="Calibri" panose="020F0502020204030204" pitchFamily="34" charset="0"/>
                        </a:rPr>
                        <a:t>4</a:t>
                      </a:r>
                    </a:p>
                  </a:txBody>
                  <a:tcPr marL="7144" marR="7144" marT="9525" marB="0" anchor="b"/>
                </a:tc>
                <a:tc>
                  <a:txBody>
                    <a:bodyPr/>
                    <a:lstStyle/>
                    <a:p>
                      <a:pPr algn="ctr" fontAlgn="b"/>
                      <a:endParaRPr lang="it-IT" sz="1800" b="0" i="0" u="none" strike="noStrike">
                        <a:solidFill>
                          <a:srgbClr val="000000"/>
                        </a:solidFill>
                        <a:effectLst/>
                        <a:latin typeface="Calibri" panose="020F0502020204030204" pitchFamily="34" charset="0"/>
                      </a:endParaRPr>
                    </a:p>
                  </a:txBody>
                  <a:tcPr marL="7144" marR="7144" marT="9525" marB="0" anchor="b"/>
                </a:tc>
                <a:extLst>
                  <a:ext uri="{0D108BD9-81ED-4DB2-BD59-A6C34878D82A}">
                    <a16:rowId xmlns="" xmlns:a16="http://schemas.microsoft.com/office/drawing/2014/main" val="3992147316"/>
                  </a:ext>
                </a:extLst>
              </a:tr>
              <a:tr h="370840">
                <a:tc>
                  <a:txBody>
                    <a:bodyPr/>
                    <a:lstStyle/>
                    <a:p>
                      <a:pPr algn="l" fontAlgn="b"/>
                      <a:r>
                        <a:rPr lang="it-IT" sz="1800" b="0" i="0" u="none" strike="noStrike">
                          <a:solidFill>
                            <a:srgbClr val="000000"/>
                          </a:solidFill>
                          <a:effectLst/>
                          <a:latin typeface="Calibri" panose="020F0502020204030204" pitchFamily="34" charset="0"/>
                        </a:rPr>
                        <a:t>Fondo Anticipazioni Liquidità</a:t>
                      </a:r>
                    </a:p>
                  </a:txBody>
                  <a:tcPr marL="7144" marR="7144" marT="9525" marB="0" anchor="b"/>
                </a:tc>
                <a:tc>
                  <a:txBody>
                    <a:bodyPr/>
                    <a:lstStyle/>
                    <a:p>
                      <a:pPr algn="ctr" fontAlgn="b"/>
                      <a:r>
                        <a:rPr lang="it-IT" sz="1800" b="0" i="0" u="none" strike="noStrike" dirty="0">
                          <a:solidFill>
                            <a:srgbClr val="000000"/>
                          </a:solidFill>
                          <a:effectLst/>
                          <a:latin typeface="Calibri" panose="020F0502020204030204" pitchFamily="34" charset="0"/>
                        </a:rPr>
                        <a:t>30</a:t>
                      </a:r>
                    </a:p>
                  </a:txBody>
                  <a:tcPr marL="7144" marR="7144" marT="9525" marB="0" anchor="b"/>
                </a:tc>
                <a:tc>
                  <a:txBody>
                    <a:bodyPr/>
                    <a:lstStyle/>
                    <a:p>
                      <a:pPr algn="ctr" fontAlgn="b"/>
                      <a:endParaRPr lang="it-IT" sz="1800" b="0" i="0" u="none" strike="noStrike">
                        <a:solidFill>
                          <a:srgbClr val="000000"/>
                        </a:solidFill>
                        <a:effectLst/>
                        <a:latin typeface="Calibri" panose="020F0502020204030204" pitchFamily="34" charset="0"/>
                      </a:endParaRPr>
                    </a:p>
                  </a:txBody>
                  <a:tcPr marL="7144" marR="7144" marT="9525" marB="0" anchor="b"/>
                </a:tc>
                <a:extLst>
                  <a:ext uri="{0D108BD9-81ED-4DB2-BD59-A6C34878D82A}">
                    <a16:rowId xmlns="" xmlns:a16="http://schemas.microsoft.com/office/drawing/2014/main" val="1881199089"/>
                  </a:ext>
                </a:extLst>
              </a:tr>
              <a:tr h="370840">
                <a:tc>
                  <a:txBody>
                    <a:bodyPr/>
                    <a:lstStyle/>
                    <a:p>
                      <a:pPr algn="l" fontAlgn="b"/>
                      <a:r>
                        <a:rPr lang="it-IT" sz="1800" b="0" i="0" u="none" strike="noStrike">
                          <a:solidFill>
                            <a:srgbClr val="000000"/>
                          </a:solidFill>
                          <a:effectLst/>
                          <a:latin typeface="Calibri" panose="020F0502020204030204" pitchFamily="34" charset="0"/>
                        </a:rPr>
                        <a:t>QUOTE ACCANTONATE</a:t>
                      </a:r>
                    </a:p>
                  </a:txBody>
                  <a:tcPr marL="7144" marR="7144" marT="9525" marB="0" anchor="b"/>
                </a:tc>
                <a:tc>
                  <a:txBody>
                    <a:bodyPr/>
                    <a:lstStyle/>
                    <a:p>
                      <a:pPr algn="ctr" fontAlgn="b"/>
                      <a:endParaRPr lang="it-IT" sz="1100" b="0" i="0" u="none" strike="noStrike">
                        <a:solidFill>
                          <a:srgbClr val="000000"/>
                        </a:solidFill>
                        <a:effectLst/>
                        <a:latin typeface="Calibri" panose="020F0502020204030204" pitchFamily="34" charset="0"/>
                      </a:endParaRPr>
                    </a:p>
                  </a:txBody>
                  <a:tcPr marL="7144" marR="7144" marT="9525" marB="0" anchor="b"/>
                </a:tc>
                <a:tc>
                  <a:txBody>
                    <a:bodyPr/>
                    <a:lstStyle/>
                    <a:p>
                      <a:pPr algn="ctr" fontAlgn="b"/>
                      <a:r>
                        <a:rPr lang="it-IT" sz="1800" b="0" i="0" u="none" strike="noStrike">
                          <a:solidFill>
                            <a:srgbClr val="000000"/>
                          </a:solidFill>
                          <a:effectLst/>
                          <a:latin typeface="Calibri" panose="020F0502020204030204" pitchFamily="34" charset="0"/>
                        </a:rPr>
                        <a:t>94</a:t>
                      </a:r>
                    </a:p>
                  </a:txBody>
                  <a:tcPr marL="7144" marR="7144" marT="9525" marB="0" anchor="b"/>
                </a:tc>
                <a:extLst>
                  <a:ext uri="{0D108BD9-81ED-4DB2-BD59-A6C34878D82A}">
                    <a16:rowId xmlns="" xmlns:a16="http://schemas.microsoft.com/office/drawing/2014/main" val="2906822244"/>
                  </a:ext>
                </a:extLst>
              </a:tr>
              <a:tr h="370840">
                <a:tc>
                  <a:txBody>
                    <a:bodyPr/>
                    <a:lstStyle/>
                    <a:p>
                      <a:pPr algn="l" fontAlgn="b"/>
                      <a:r>
                        <a:rPr lang="it-IT" sz="1800" b="0" i="0" u="none" strike="noStrike">
                          <a:solidFill>
                            <a:srgbClr val="000000"/>
                          </a:solidFill>
                          <a:effectLst/>
                          <a:latin typeface="Calibri" panose="020F0502020204030204" pitchFamily="34" charset="0"/>
                        </a:rPr>
                        <a:t>QUOTE VINCOLATE</a:t>
                      </a:r>
                    </a:p>
                  </a:txBody>
                  <a:tcPr marL="7144" marR="7144" marT="9525" marB="0" anchor="b"/>
                </a:tc>
                <a:tc>
                  <a:txBody>
                    <a:bodyPr/>
                    <a:lstStyle/>
                    <a:p>
                      <a:pPr algn="ctr" fontAlgn="b"/>
                      <a:endParaRPr lang="it-IT" sz="1100" b="0" i="0" u="none" strike="noStrike">
                        <a:solidFill>
                          <a:srgbClr val="000000"/>
                        </a:solidFill>
                        <a:effectLst/>
                        <a:latin typeface="Calibri" panose="020F0502020204030204" pitchFamily="34" charset="0"/>
                      </a:endParaRPr>
                    </a:p>
                  </a:txBody>
                  <a:tcPr marL="7144" marR="7144" marT="9525" marB="0" anchor="b"/>
                </a:tc>
                <a:tc>
                  <a:txBody>
                    <a:bodyPr/>
                    <a:lstStyle/>
                    <a:p>
                      <a:pPr algn="ctr" fontAlgn="b"/>
                      <a:r>
                        <a:rPr lang="it-IT" sz="1800" b="0" i="0" u="none" strike="noStrike">
                          <a:solidFill>
                            <a:srgbClr val="000000"/>
                          </a:solidFill>
                          <a:effectLst/>
                          <a:latin typeface="Calibri" panose="020F0502020204030204" pitchFamily="34" charset="0"/>
                        </a:rPr>
                        <a:t>52</a:t>
                      </a:r>
                    </a:p>
                  </a:txBody>
                  <a:tcPr marL="7144" marR="7144" marT="9525" marB="0" anchor="b"/>
                </a:tc>
                <a:extLst>
                  <a:ext uri="{0D108BD9-81ED-4DB2-BD59-A6C34878D82A}">
                    <a16:rowId xmlns="" xmlns:a16="http://schemas.microsoft.com/office/drawing/2014/main" val="1027955731"/>
                  </a:ext>
                </a:extLst>
              </a:tr>
              <a:tr h="370840">
                <a:tc>
                  <a:txBody>
                    <a:bodyPr/>
                    <a:lstStyle/>
                    <a:p>
                      <a:pPr algn="l" fontAlgn="b"/>
                      <a:r>
                        <a:rPr lang="it-IT" sz="1800" b="0" i="0" u="none" strike="noStrike">
                          <a:solidFill>
                            <a:srgbClr val="000000"/>
                          </a:solidFill>
                          <a:effectLst/>
                          <a:latin typeface="Calibri" panose="020F0502020204030204" pitchFamily="34" charset="0"/>
                        </a:rPr>
                        <a:t>QUOTE DESTINATE</a:t>
                      </a:r>
                    </a:p>
                  </a:txBody>
                  <a:tcPr marL="7144" marR="7144" marT="9525" marB="0" anchor="b"/>
                </a:tc>
                <a:tc>
                  <a:txBody>
                    <a:bodyPr/>
                    <a:lstStyle/>
                    <a:p>
                      <a:pPr algn="ctr" fontAlgn="b"/>
                      <a:endParaRPr lang="it-IT" sz="1100" b="0" i="0" u="none" strike="noStrike">
                        <a:solidFill>
                          <a:srgbClr val="000000"/>
                        </a:solidFill>
                        <a:effectLst/>
                        <a:latin typeface="Calibri" panose="020F0502020204030204" pitchFamily="34" charset="0"/>
                      </a:endParaRPr>
                    </a:p>
                  </a:txBody>
                  <a:tcPr marL="7144" marR="7144" marT="9525" marB="0" anchor="b"/>
                </a:tc>
                <a:tc>
                  <a:txBody>
                    <a:bodyPr/>
                    <a:lstStyle/>
                    <a:p>
                      <a:pPr algn="ctr" fontAlgn="b"/>
                      <a:r>
                        <a:rPr lang="it-IT" sz="1800" b="0" i="0" u="none" strike="noStrike">
                          <a:solidFill>
                            <a:srgbClr val="000000"/>
                          </a:solidFill>
                          <a:effectLst/>
                          <a:latin typeface="Calibri" panose="020F0502020204030204" pitchFamily="34" charset="0"/>
                        </a:rPr>
                        <a:t>20</a:t>
                      </a:r>
                    </a:p>
                  </a:txBody>
                  <a:tcPr marL="7144" marR="7144" marT="9525" marB="0" anchor="b"/>
                </a:tc>
                <a:extLst>
                  <a:ext uri="{0D108BD9-81ED-4DB2-BD59-A6C34878D82A}">
                    <a16:rowId xmlns="" xmlns:a16="http://schemas.microsoft.com/office/drawing/2014/main" val="518762775"/>
                  </a:ext>
                </a:extLst>
              </a:tr>
              <a:tr h="370840">
                <a:tc>
                  <a:txBody>
                    <a:bodyPr/>
                    <a:lstStyle/>
                    <a:p>
                      <a:pPr algn="l" fontAlgn="b"/>
                      <a:r>
                        <a:rPr lang="it-IT" sz="1800" b="0" i="0" u="none" strike="noStrike">
                          <a:solidFill>
                            <a:srgbClr val="000000"/>
                          </a:solidFill>
                          <a:effectLst/>
                          <a:latin typeface="Calibri" panose="020F0502020204030204" pitchFamily="34" charset="0"/>
                        </a:rPr>
                        <a:t>AVANZO LIBERO</a:t>
                      </a:r>
                    </a:p>
                  </a:txBody>
                  <a:tcPr marL="7144" marR="7144" marT="9525" marB="0" anchor="b"/>
                </a:tc>
                <a:tc>
                  <a:txBody>
                    <a:bodyPr/>
                    <a:lstStyle/>
                    <a:p>
                      <a:pPr algn="ctr" fontAlgn="b"/>
                      <a:endParaRPr lang="it-IT" sz="1100" b="0" i="0" u="none" strike="noStrike">
                        <a:solidFill>
                          <a:srgbClr val="000000"/>
                        </a:solidFill>
                        <a:effectLst/>
                        <a:latin typeface="Calibri" panose="020F0502020204030204" pitchFamily="34" charset="0"/>
                      </a:endParaRPr>
                    </a:p>
                  </a:txBody>
                  <a:tcPr marL="7144" marR="7144" marT="9525" marB="0" anchor="b"/>
                </a:tc>
                <a:tc>
                  <a:txBody>
                    <a:bodyPr/>
                    <a:lstStyle/>
                    <a:p>
                      <a:pPr algn="ctr" fontAlgn="b"/>
                      <a:r>
                        <a:rPr lang="it-IT" sz="1800" b="0" i="0" u="none" strike="noStrike">
                          <a:solidFill>
                            <a:srgbClr val="000000"/>
                          </a:solidFill>
                          <a:effectLst/>
                          <a:latin typeface="Calibri" panose="020F0502020204030204" pitchFamily="34" charset="0"/>
                        </a:rPr>
                        <a:t>-96</a:t>
                      </a:r>
                    </a:p>
                  </a:txBody>
                  <a:tcPr marL="7144" marR="7144" marT="9525" marB="0" anchor="b"/>
                </a:tc>
                <a:extLst>
                  <a:ext uri="{0D108BD9-81ED-4DB2-BD59-A6C34878D82A}">
                    <a16:rowId xmlns="" xmlns:a16="http://schemas.microsoft.com/office/drawing/2014/main" val="2553171897"/>
                  </a:ext>
                </a:extLst>
              </a:tr>
              <a:tr h="370840">
                <a:tc>
                  <a:txBody>
                    <a:bodyPr/>
                    <a:lstStyle/>
                    <a:p>
                      <a:pPr algn="l" fontAlgn="b"/>
                      <a:r>
                        <a:rPr lang="it-IT" sz="1800" b="0" i="0" u="none" strike="noStrike">
                          <a:solidFill>
                            <a:srgbClr val="000000"/>
                          </a:solidFill>
                          <a:effectLst/>
                          <a:latin typeface="Calibri" panose="020F0502020204030204" pitchFamily="34" charset="0"/>
                        </a:rPr>
                        <a:t>QUOTA DISAVANZO APPLICATO</a:t>
                      </a:r>
                    </a:p>
                  </a:txBody>
                  <a:tcPr marL="7144" marR="7144" marT="9525" marB="0" anchor="b"/>
                </a:tc>
                <a:tc>
                  <a:txBody>
                    <a:bodyPr/>
                    <a:lstStyle/>
                    <a:p>
                      <a:pPr algn="ctr" fontAlgn="b"/>
                      <a:endParaRPr lang="it-IT" sz="1100" b="0" i="0" u="none" strike="noStrike">
                        <a:solidFill>
                          <a:srgbClr val="000000"/>
                        </a:solidFill>
                        <a:effectLst/>
                        <a:latin typeface="Calibri" panose="020F0502020204030204" pitchFamily="34" charset="0"/>
                      </a:endParaRPr>
                    </a:p>
                  </a:txBody>
                  <a:tcPr marL="7144" marR="7144" marT="9525" marB="0" anchor="b"/>
                </a:tc>
                <a:tc>
                  <a:txBody>
                    <a:bodyPr/>
                    <a:lstStyle/>
                    <a:p>
                      <a:pPr algn="ctr" fontAlgn="b"/>
                      <a:r>
                        <a:rPr lang="it-IT" sz="1800" b="0" i="0" u="none" strike="noStrike">
                          <a:solidFill>
                            <a:srgbClr val="000000"/>
                          </a:solidFill>
                          <a:effectLst/>
                          <a:latin typeface="Calibri" panose="020F0502020204030204" pitchFamily="34" charset="0"/>
                        </a:rPr>
                        <a:t>32</a:t>
                      </a:r>
                    </a:p>
                  </a:txBody>
                  <a:tcPr marL="7144" marR="7144" marT="9525" marB="0" anchor="b"/>
                </a:tc>
                <a:extLst>
                  <a:ext uri="{0D108BD9-81ED-4DB2-BD59-A6C34878D82A}">
                    <a16:rowId xmlns="" xmlns:a16="http://schemas.microsoft.com/office/drawing/2014/main" val="598280006"/>
                  </a:ext>
                </a:extLst>
              </a:tr>
              <a:tr h="370840">
                <a:tc>
                  <a:txBody>
                    <a:bodyPr/>
                    <a:lstStyle/>
                    <a:p>
                      <a:pPr algn="l" fontAlgn="b"/>
                      <a:r>
                        <a:rPr lang="it-IT" sz="1800" b="0" i="0" u="none" strike="noStrike" dirty="0">
                          <a:solidFill>
                            <a:srgbClr val="000000"/>
                          </a:solidFill>
                          <a:effectLst/>
                          <a:latin typeface="Calibri" panose="020F0502020204030204" pitchFamily="34" charset="0"/>
                        </a:rPr>
                        <a:t>AVANZO VINCOLATO APPLICABILE</a:t>
                      </a:r>
                    </a:p>
                  </a:txBody>
                  <a:tcPr marL="7144" marR="7144" marT="9525" marB="0" anchor="b"/>
                </a:tc>
                <a:tc>
                  <a:txBody>
                    <a:bodyPr/>
                    <a:lstStyle/>
                    <a:p>
                      <a:pPr algn="ctr" fontAlgn="b"/>
                      <a:endParaRPr lang="it-IT" sz="1100" b="0" i="0" u="none" strike="noStrike">
                        <a:solidFill>
                          <a:srgbClr val="000000"/>
                        </a:solidFill>
                        <a:effectLst/>
                        <a:latin typeface="Calibri" panose="020F0502020204030204" pitchFamily="34" charset="0"/>
                      </a:endParaRPr>
                    </a:p>
                  </a:txBody>
                  <a:tcPr marL="7144" marR="7144" marT="9525" marB="0" anchor="b"/>
                </a:tc>
                <a:tc>
                  <a:txBody>
                    <a:bodyPr/>
                    <a:lstStyle/>
                    <a:p>
                      <a:pPr algn="ctr" fontAlgn="b"/>
                      <a:r>
                        <a:rPr lang="it-IT" sz="1800" b="0" i="0" u="none" strike="noStrike" dirty="0">
                          <a:solidFill>
                            <a:srgbClr val="000000"/>
                          </a:solidFill>
                          <a:effectLst/>
                          <a:latin typeface="Calibri" panose="020F0502020204030204" pitchFamily="34" charset="0"/>
                        </a:rPr>
                        <a:t>32</a:t>
                      </a:r>
                    </a:p>
                  </a:txBody>
                  <a:tcPr marL="7144" marR="7144" marT="9525" marB="0" anchor="b"/>
                </a:tc>
                <a:extLst>
                  <a:ext uri="{0D108BD9-81ED-4DB2-BD59-A6C34878D82A}">
                    <a16:rowId xmlns="" xmlns:a16="http://schemas.microsoft.com/office/drawing/2014/main" val="1009415241"/>
                  </a:ext>
                </a:extLst>
              </a:tr>
            </a:tbl>
          </a:graphicData>
        </a:graphic>
      </p:graphicFrame>
    </p:spTree>
    <p:extLst>
      <p:ext uri="{BB962C8B-B14F-4D97-AF65-F5344CB8AC3E}">
        <p14:creationId xmlns="" xmlns:p14="http://schemas.microsoft.com/office/powerpoint/2010/main" val="380493613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t>Applicazione avanzo vincolato in presenza di disavanzo (commi 897 e ss. Legge 145/2018)</a:t>
            </a:r>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764779321"/>
              </p:ext>
            </p:extLst>
          </p:nvPr>
        </p:nvGraphicFramePr>
        <p:xfrm>
          <a:off x="628650" y="1825625"/>
          <a:ext cx="5761759" cy="4828540"/>
        </p:xfrm>
        <a:graphic>
          <a:graphicData uri="http://schemas.openxmlformats.org/drawingml/2006/table">
            <a:tbl>
              <a:tblPr firstRow="1" bandRow="1">
                <a:tableStyleId>{5C22544A-7EE6-4342-B048-85BDC9FD1C3A}</a:tableStyleId>
              </a:tblPr>
              <a:tblGrid>
                <a:gridCol w="2628900">
                  <a:extLst>
                    <a:ext uri="{9D8B030D-6E8A-4147-A177-3AD203B41FA5}">
                      <a16:colId xmlns="" xmlns:a16="http://schemas.microsoft.com/office/drawing/2014/main" val="2224933428"/>
                    </a:ext>
                  </a:extLst>
                </a:gridCol>
                <a:gridCol w="1362248">
                  <a:extLst>
                    <a:ext uri="{9D8B030D-6E8A-4147-A177-3AD203B41FA5}">
                      <a16:colId xmlns="" xmlns:a16="http://schemas.microsoft.com/office/drawing/2014/main" val="2415504557"/>
                    </a:ext>
                  </a:extLst>
                </a:gridCol>
                <a:gridCol w="1770611">
                  <a:extLst>
                    <a:ext uri="{9D8B030D-6E8A-4147-A177-3AD203B41FA5}">
                      <a16:colId xmlns="" xmlns:a16="http://schemas.microsoft.com/office/drawing/2014/main" val="3327468492"/>
                    </a:ext>
                  </a:extLst>
                </a:gridCol>
              </a:tblGrid>
              <a:tr h="370840">
                <a:tc>
                  <a:txBody>
                    <a:bodyPr/>
                    <a:lstStyle/>
                    <a:p>
                      <a:pPr algn="l" fontAlgn="b"/>
                      <a:r>
                        <a:rPr lang="it-IT" sz="1800" b="0" i="0" u="none" strike="noStrike" dirty="0">
                          <a:solidFill>
                            <a:schemeClr val="bg1"/>
                          </a:solidFill>
                          <a:effectLst/>
                          <a:latin typeface="Calibri" panose="020F0502020204030204" pitchFamily="34" charset="0"/>
                        </a:rPr>
                        <a:t>RISULTATO DI AMMINISTRAZIONE</a:t>
                      </a:r>
                    </a:p>
                  </a:txBody>
                  <a:tcPr marL="7144" marR="7144" marT="9525" marB="0" anchor="b"/>
                </a:tc>
                <a:tc>
                  <a:txBody>
                    <a:bodyPr/>
                    <a:lstStyle/>
                    <a:p>
                      <a:pPr algn="ctr" fontAlgn="b"/>
                      <a:endParaRPr lang="it-IT" sz="1100" b="0" i="0" u="none" strike="noStrike">
                        <a:solidFill>
                          <a:schemeClr val="bg1"/>
                        </a:solidFill>
                        <a:effectLst/>
                        <a:latin typeface="Calibri" panose="020F0502020204030204" pitchFamily="34" charset="0"/>
                      </a:endParaRPr>
                    </a:p>
                  </a:txBody>
                  <a:tcPr marL="7144" marR="7144" marT="9525" marB="0" anchor="b"/>
                </a:tc>
                <a:tc>
                  <a:txBody>
                    <a:bodyPr/>
                    <a:lstStyle/>
                    <a:p>
                      <a:pPr algn="ctr" fontAlgn="b"/>
                      <a:r>
                        <a:rPr lang="it-IT" sz="1800" b="0" i="0" u="none" strike="noStrike" dirty="0">
                          <a:solidFill>
                            <a:schemeClr val="bg1"/>
                          </a:solidFill>
                          <a:effectLst/>
                          <a:latin typeface="Calibri" panose="020F0502020204030204" pitchFamily="34" charset="0"/>
                        </a:rPr>
                        <a:t>-150</a:t>
                      </a:r>
                    </a:p>
                  </a:txBody>
                  <a:tcPr marL="7144" marR="7144" marT="9525" marB="0" anchor="b"/>
                </a:tc>
                <a:extLst>
                  <a:ext uri="{0D108BD9-81ED-4DB2-BD59-A6C34878D82A}">
                    <a16:rowId xmlns="" xmlns:a16="http://schemas.microsoft.com/office/drawing/2014/main" val="2052006320"/>
                  </a:ext>
                </a:extLst>
              </a:tr>
              <a:tr h="370840">
                <a:tc>
                  <a:txBody>
                    <a:bodyPr/>
                    <a:lstStyle/>
                    <a:p>
                      <a:pPr algn="l" fontAlgn="b"/>
                      <a:r>
                        <a:rPr lang="it-IT" sz="1800" b="0" i="0" u="none" strike="noStrike">
                          <a:solidFill>
                            <a:srgbClr val="000000"/>
                          </a:solidFill>
                          <a:effectLst/>
                          <a:latin typeface="Calibri" panose="020F0502020204030204" pitchFamily="34" charset="0"/>
                        </a:rPr>
                        <a:t>FCDE</a:t>
                      </a:r>
                    </a:p>
                  </a:txBody>
                  <a:tcPr marL="7144" marR="7144" marT="9525" marB="0" anchor="b"/>
                </a:tc>
                <a:tc>
                  <a:txBody>
                    <a:bodyPr/>
                    <a:lstStyle/>
                    <a:p>
                      <a:pPr algn="ctr" fontAlgn="b"/>
                      <a:r>
                        <a:rPr lang="it-IT" sz="1800" b="0" i="0" u="none" strike="noStrike">
                          <a:solidFill>
                            <a:srgbClr val="000000"/>
                          </a:solidFill>
                          <a:effectLst/>
                          <a:latin typeface="Calibri" panose="020F0502020204030204" pitchFamily="34" charset="0"/>
                        </a:rPr>
                        <a:t>50</a:t>
                      </a:r>
                    </a:p>
                  </a:txBody>
                  <a:tcPr marL="7144" marR="7144" marT="9525" marB="0" anchor="b"/>
                </a:tc>
                <a:tc>
                  <a:txBody>
                    <a:bodyPr/>
                    <a:lstStyle/>
                    <a:p>
                      <a:pPr algn="ctr" fontAlgn="b"/>
                      <a:endParaRPr lang="it-IT" sz="1800" b="0" i="0" u="none" strike="noStrike">
                        <a:solidFill>
                          <a:srgbClr val="000000"/>
                        </a:solidFill>
                        <a:effectLst/>
                        <a:latin typeface="Calibri" panose="020F0502020204030204" pitchFamily="34" charset="0"/>
                      </a:endParaRPr>
                    </a:p>
                  </a:txBody>
                  <a:tcPr marL="7144" marR="7144" marT="9525" marB="0" anchor="b"/>
                </a:tc>
                <a:extLst>
                  <a:ext uri="{0D108BD9-81ED-4DB2-BD59-A6C34878D82A}">
                    <a16:rowId xmlns="" xmlns:a16="http://schemas.microsoft.com/office/drawing/2014/main" val="1021726184"/>
                  </a:ext>
                </a:extLst>
              </a:tr>
              <a:tr h="370840">
                <a:tc>
                  <a:txBody>
                    <a:bodyPr/>
                    <a:lstStyle/>
                    <a:p>
                      <a:pPr algn="l" fontAlgn="b"/>
                      <a:r>
                        <a:rPr lang="it-IT" sz="1800" b="0" i="0" u="none" strike="noStrike">
                          <a:solidFill>
                            <a:srgbClr val="000000"/>
                          </a:solidFill>
                          <a:effectLst/>
                          <a:latin typeface="Calibri" panose="020F0502020204030204" pitchFamily="34" charset="0"/>
                        </a:rPr>
                        <a:t>Fondo contenzioso</a:t>
                      </a:r>
                    </a:p>
                  </a:txBody>
                  <a:tcPr marL="7144" marR="7144" marT="9525" marB="0" anchor="b"/>
                </a:tc>
                <a:tc>
                  <a:txBody>
                    <a:bodyPr/>
                    <a:lstStyle/>
                    <a:p>
                      <a:pPr algn="ctr" fontAlgn="b"/>
                      <a:r>
                        <a:rPr lang="it-IT" sz="1800" b="0" i="0" u="none" strike="noStrike">
                          <a:solidFill>
                            <a:srgbClr val="000000"/>
                          </a:solidFill>
                          <a:effectLst/>
                          <a:latin typeface="Calibri" panose="020F0502020204030204" pitchFamily="34" charset="0"/>
                        </a:rPr>
                        <a:t>10</a:t>
                      </a:r>
                    </a:p>
                  </a:txBody>
                  <a:tcPr marL="7144" marR="7144" marT="9525" marB="0" anchor="b"/>
                </a:tc>
                <a:tc>
                  <a:txBody>
                    <a:bodyPr/>
                    <a:lstStyle/>
                    <a:p>
                      <a:pPr algn="ctr" fontAlgn="b"/>
                      <a:endParaRPr lang="it-IT" sz="1800" b="0" i="0" u="none" strike="noStrike">
                        <a:solidFill>
                          <a:srgbClr val="000000"/>
                        </a:solidFill>
                        <a:effectLst/>
                        <a:latin typeface="Calibri" panose="020F0502020204030204" pitchFamily="34" charset="0"/>
                      </a:endParaRPr>
                    </a:p>
                  </a:txBody>
                  <a:tcPr marL="7144" marR="7144" marT="9525" marB="0" anchor="b"/>
                </a:tc>
                <a:extLst>
                  <a:ext uri="{0D108BD9-81ED-4DB2-BD59-A6C34878D82A}">
                    <a16:rowId xmlns="" xmlns:a16="http://schemas.microsoft.com/office/drawing/2014/main" val="4189247103"/>
                  </a:ext>
                </a:extLst>
              </a:tr>
              <a:tr h="370840">
                <a:tc>
                  <a:txBody>
                    <a:bodyPr/>
                    <a:lstStyle/>
                    <a:p>
                      <a:pPr algn="l" fontAlgn="b"/>
                      <a:r>
                        <a:rPr lang="it-IT" sz="1800" b="0" i="0" u="none" strike="noStrike">
                          <a:solidFill>
                            <a:srgbClr val="000000"/>
                          </a:solidFill>
                          <a:effectLst/>
                          <a:latin typeface="Calibri" panose="020F0502020204030204" pitchFamily="34" charset="0"/>
                        </a:rPr>
                        <a:t>Fondo Oneri Contrattuali</a:t>
                      </a:r>
                    </a:p>
                  </a:txBody>
                  <a:tcPr marL="7144" marR="7144" marT="9525" marB="0" anchor="b"/>
                </a:tc>
                <a:tc>
                  <a:txBody>
                    <a:bodyPr/>
                    <a:lstStyle/>
                    <a:p>
                      <a:pPr algn="ctr" fontAlgn="b"/>
                      <a:r>
                        <a:rPr lang="it-IT" sz="1800" b="0" i="0" u="none" strike="noStrike">
                          <a:solidFill>
                            <a:srgbClr val="000000"/>
                          </a:solidFill>
                          <a:effectLst/>
                          <a:latin typeface="Calibri" panose="020F0502020204030204" pitchFamily="34" charset="0"/>
                        </a:rPr>
                        <a:t>4</a:t>
                      </a:r>
                    </a:p>
                  </a:txBody>
                  <a:tcPr marL="7144" marR="7144" marT="9525" marB="0" anchor="b"/>
                </a:tc>
                <a:tc>
                  <a:txBody>
                    <a:bodyPr/>
                    <a:lstStyle/>
                    <a:p>
                      <a:pPr algn="ctr" fontAlgn="b"/>
                      <a:endParaRPr lang="it-IT" sz="1800" b="0" i="0" u="none" strike="noStrike">
                        <a:solidFill>
                          <a:srgbClr val="000000"/>
                        </a:solidFill>
                        <a:effectLst/>
                        <a:latin typeface="Calibri" panose="020F0502020204030204" pitchFamily="34" charset="0"/>
                      </a:endParaRPr>
                    </a:p>
                  </a:txBody>
                  <a:tcPr marL="7144" marR="7144" marT="9525" marB="0" anchor="b"/>
                </a:tc>
                <a:extLst>
                  <a:ext uri="{0D108BD9-81ED-4DB2-BD59-A6C34878D82A}">
                    <a16:rowId xmlns="" xmlns:a16="http://schemas.microsoft.com/office/drawing/2014/main" val="2178073367"/>
                  </a:ext>
                </a:extLst>
              </a:tr>
              <a:tr h="370840">
                <a:tc>
                  <a:txBody>
                    <a:bodyPr/>
                    <a:lstStyle/>
                    <a:p>
                      <a:pPr algn="l" fontAlgn="b"/>
                      <a:r>
                        <a:rPr lang="it-IT" sz="1800" b="0" i="0" u="none" strike="noStrike">
                          <a:solidFill>
                            <a:srgbClr val="000000"/>
                          </a:solidFill>
                          <a:effectLst/>
                          <a:latin typeface="Calibri" panose="020F0502020204030204" pitchFamily="34" charset="0"/>
                        </a:rPr>
                        <a:t>Fondo Anticipazioni Liquidità</a:t>
                      </a:r>
                    </a:p>
                  </a:txBody>
                  <a:tcPr marL="7144" marR="7144" marT="9525" marB="0" anchor="b"/>
                </a:tc>
                <a:tc>
                  <a:txBody>
                    <a:bodyPr/>
                    <a:lstStyle/>
                    <a:p>
                      <a:pPr algn="ctr" fontAlgn="b"/>
                      <a:r>
                        <a:rPr lang="it-IT" sz="1800" b="0" i="0" u="none" strike="noStrike" dirty="0">
                          <a:solidFill>
                            <a:srgbClr val="000000"/>
                          </a:solidFill>
                          <a:effectLst/>
                          <a:latin typeface="Calibri" panose="020F0502020204030204" pitchFamily="34" charset="0"/>
                        </a:rPr>
                        <a:t>30</a:t>
                      </a:r>
                    </a:p>
                  </a:txBody>
                  <a:tcPr marL="7144" marR="7144" marT="9525" marB="0" anchor="b"/>
                </a:tc>
                <a:tc>
                  <a:txBody>
                    <a:bodyPr/>
                    <a:lstStyle/>
                    <a:p>
                      <a:pPr algn="ctr" fontAlgn="b"/>
                      <a:endParaRPr lang="it-IT" sz="1800" b="0" i="0" u="none" strike="noStrike">
                        <a:solidFill>
                          <a:srgbClr val="000000"/>
                        </a:solidFill>
                        <a:effectLst/>
                        <a:latin typeface="Calibri" panose="020F0502020204030204" pitchFamily="34" charset="0"/>
                      </a:endParaRPr>
                    </a:p>
                  </a:txBody>
                  <a:tcPr marL="7144" marR="7144" marT="9525" marB="0" anchor="b"/>
                </a:tc>
                <a:extLst>
                  <a:ext uri="{0D108BD9-81ED-4DB2-BD59-A6C34878D82A}">
                    <a16:rowId xmlns="" xmlns:a16="http://schemas.microsoft.com/office/drawing/2014/main" val="3212486843"/>
                  </a:ext>
                </a:extLst>
              </a:tr>
              <a:tr h="370840">
                <a:tc>
                  <a:txBody>
                    <a:bodyPr/>
                    <a:lstStyle/>
                    <a:p>
                      <a:pPr algn="l" fontAlgn="b"/>
                      <a:r>
                        <a:rPr lang="it-IT" sz="1800" b="0" i="0" u="none" strike="noStrike">
                          <a:solidFill>
                            <a:srgbClr val="000000"/>
                          </a:solidFill>
                          <a:effectLst/>
                          <a:latin typeface="Calibri" panose="020F0502020204030204" pitchFamily="34" charset="0"/>
                        </a:rPr>
                        <a:t>QUOTE ACCANTONATE</a:t>
                      </a:r>
                    </a:p>
                  </a:txBody>
                  <a:tcPr marL="7144" marR="7144" marT="9525" marB="0" anchor="b"/>
                </a:tc>
                <a:tc>
                  <a:txBody>
                    <a:bodyPr/>
                    <a:lstStyle/>
                    <a:p>
                      <a:pPr algn="ctr" fontAlgn="b"/>
                      <a:endParaRPr lang="it-IT" sz="1100" b="0" i="0" u="none" strike="noStrike">
                        <a:solidFill>
                          <a:srgbClr val="000000"/>
                        </a:solidFill>
                        <a:effectLst/>
                        <a:latin typeface="Calibri" panose="020F0502020204030204" pitchFamily="34" charset="0"/>
                      </a:endParaRPr>
                    </a:p>
                  </a:txBody>
                  <a:tcPr marL="7144" marR="7144" marT="9525" marB="0" anchor="b"/>
                </a:tc>
                <a:tc>
                  <a:txBody>
                    <a:bodyPr/>
                    <a:lstStyle/>
                    <a:p>
                      <a:pPr algn="ctr" fontAlgn="b"/>
                      <a:r>
                        <a:rPr lang="it-IT" sz="1800" b="0" i="0" u="none" strike="noStrike">
                          <a:solidFill>
                            <a:srgbClr val="000000"/>
                          </a:solidFill>
                          <a:effectLst/>
                          <a:latin typeface="Calibri" panose="020F0502020204030204" pitchFamily="34" charset="0"/>
                        </a:rPr>
                        <a:t>94</a:t>
                      </a:r>
                    </a:p>
                  </a:txBody>
                  <a:tcPr marL="7144" marR="7144" marT="9525" marB="0" anchor="b"/>
                </a:tc>
                <a:extLst>
                  <a:ext uri="{0D108BD9-81ED-4DB2-BD59-A6C34878D82A}">
                    <a16:rowId xmlns="" xmlns:a16="http://schemas.microsoft.com/office/drawing/2014/main" val="1843165899"/>
                  </a:ext>
                </a:extLst>
              </a:tr>
              <a:tr h="370840">
                <a:tc>
                  <a:txBody>
                    <a:bodyPr/>
                    <a:lstStyle/>
                    <a:p>
                      <a:pPr algn="l" fontAlgn="b"/>
                      <a:r>
                        <a:rPr lang="it-IT" sz="1800" b="0" i="0" u="none" strike="noStrike">
                          <a:solidFill>
                            <a:srgbClr val="000000"/>
                          </a:solidFill>
                          <a:effectLst/>
                          <a:latin typeface="Calibri" panose="020F0502020204030204" pitchFamily="34" charset="0"/>
                        </a:rPr>
                        <a:t>QUOTE VINCOLATE</a:t>
                      </a:r>
                    </a:p>
                  </a:txBody>
                  <a:tcPr marL="7144" marR="7144" marT="9525" marB="0" anchor="b"/>
                </a:tc>
                <a:tc>
                  <a:txBody>
                    <a:bodyPr/>
                    <a:lstStyle/>
                    <a:p>
                      <a:pPr algn="ctr" fontAlgn="b"/>
                      <a:endParaRPr lang="it-IT" sz="1100" b="0" i="0" u="none" strike="noStrike">
                        <a:solidFill>
                          <a:srgbClr val="000000"/>
                        </a:solidFill>
                        <a:effectLst/>
                        <a:latin typeface="Calibri" panose="020F0502020204030204" pitchFamily="34" charset="0"/>
                      </a:endParaRPr>
                    </a:p>
                  </a:txBody>
                  <a:tcPr marL="7144" marR="7144" marT="9525" marB="0" anchor="b"/>
                </a:tc>
                <a:tc>
                  <a:txBody>
                    <a:bodyPr/>
                    <a:lstStyle/>
                    <a:p>
                      <a:pPr algn="ctr" fontAlgn="b"/>
                      <a:r>
                        <a:rPr lang="it-IT" sz="1800" b="0" i="0" u="none" strike="noStrike">
                          <a:solidFill>
                            <a:srgbClr val="000000"/>
                          </a:solidFill>
                          <a:effectLst/>
                          <a:latin typeface="Calibri" panose="020F0502020204030204" pitchFamily="34" charset="0"/>
                        </a:rPr>
                        <a:t>52</a:t>
                      </a:r>
                    </a:p>
                  </a:txBody>
                  <a:tcPr marL="7144" marR="7144" marT="9525" marB="0" anchor="b"/>
                </a:tc>
                <a:extLst>
                  <a:ext uri="{0D108BD9-81ED-4DB2-BD59-A6C34878D82A}">
                    <a16:rowId xmlns="" xmlns:a16="http://schemas.microsoft.com/office/drawing/2014/main" val="2919984065"/>
                  </a:ext>
                </a:extLst>
              </a:tr>
              <a:tr h="370840">
                <a:tc>
                  <a:txBody>
                    <a:bodyPr/>
                    <a:lstStyle/>
                    <a:p>
                      <a:pPr algn="l" fontAlgn="b"/>
                      <a:r>
                        <a:rPr lang="it-IT" sz="1800" b="0" i="0" u="none" strike="noStrike">
                          <a:solidFill>
                            <a:srgbClr val="000000"/>
                          </a:solidFill>
                          <a:effectLst/>
                          <a:latin typeface="Calibri" panose="020F0502020204030204" pitchFamily="34" charset="0"/>
                        </a:rPr>
                        <a:t>QUOTE DESTINATE</a:t>
                      </a:r>
                    </a:p>
                  </a:txBody>
                  <a:tcPr marL="7144" marR="7144" marT="9525" marB="0" anchor="b"/>
                </a:tc>
                <a:tc>
                  <a:txBody>
                    <a:bodyPr/>
                    <a:lstStyle/>
                    <a:p>
                      <a:pPr algn="ctr" fontAlgn="b"/>
                      <a:endParaRPr lang="it-IT" sz="1100" b="0" i="0" u="none" strike="noStrike">
                        <a:solidFill>
                          <a:srgbClr val="000000"/>
                        </a:solidFill>
                        <a:effectLst/>
                        <a:latin typeface="Calibri" panose="020F0502020204030204" pitchFamily="34" charset="0"/>
                      </a:endParaRPr>
                    </a:p>
                  </a:txBody>
                  <a:tcPr marL="7144" marR="7144" marT="9525" marB="0" anchor="b"/>
                </a:tc>
                <a:tc>
                  <a:txBody>
                    <a:bodyPr/>
                    <a:lstStyle/>
                    <a:p>
                      <a:pPr algn="ctr" fontAlgn="b"/>
                      <a:r>
                        <a:rPr lang="it-IT" sz="1800" b="0" i="0" u="none" strike="noStrike">
                          <a:solidFill>
                            <a:srgbClr val="000000"/>
                          </a:solidFill>
                          <a:effectLst/>
                          <a:latin typeface="Calibri" panose="020F0502020204030204" pitchFamily="34" charset="0"/>
                        </a:rPr>
                        <a:t>20</a:t>
                      </a:r>
                    </a:p>
                  </a:txBody>
                  <a:tcPr marL="7144" marR="7144" marT="9525" marB="0" anchor="b"/>
                </a:tc>
                <a:extLst>
                  <a:ext uri="{0D108BD9-81ED-4DB2-BD59-A6C34878D82A}">
                    <a16:rowId xmlns="" xmlns:a16="http://schemas.microsoft.com/office/drawing/2014/main" val="541628307"/>
                  </a:ext>
                </a:extLst>
              </a:tr>
              <a:tr h="370840">
                <a:tc>
                  <a:txBody>
                    <a:bodyPr/>
                    <a:lstStyle/>
                    <a:p>
                      <a:pPr algn="l" fontAlgn="b"/>
                      <a:r>
                        <a:rPr lang="it-IT" sz="1800" b="0" i="0" u="none" strike="noStrike">
                          <a:solidFill>
                            <a:srgbClr val="000000"/>
                          </a:solidFill>
                          <a:effectLst/>
                          <a:latin typeface="Calibri" panose="020F0502020204030204" pitchFamily="34" charset="0"/>
                        </a:rPr>
                        <a:t>AVANZO LIBERO</a:t>
                      </a:r>
                    </a:p>
                  </a:txBody>
                  <a:tcPr marL="7144" marR="7144" marT="9525" marB="0" anchor="b"/>
                </a:tc>
                <a:tc>
                  <a:txBody>
                    <a:bodyPr/>
                    <a:lstStyle/>
                    <a:p>
                      <a:pPr algn="ctr" fontAlgn="b"/>
                      <a:endParaRPr lang="it-IT" sz="1100" b="0" i="0" u="none" strike="noStrike">
                        <a:solidFill>
                          <a:srgbClr val="000000"/>
                        </a:solidFill>
                        <a:effectLst/>
                        <a:latin typeface="Calibri" panose="020F0502020204030204" pitchFamily="34" charset="0"/>
                      </a:endParaRPr>
                    </a:p>
                  </a:txBody>
                  <a:tcPr marL="7144" marR="7144" marT="9525" marB="0" anchor="b"/>
                </a:tc>
                <a:tc>
                  <a:txBody>
                    <a:bodyPr/>
                    <a:lstStyle/>
                    <a:p>
                      <a:pPr algn="ctr" fontAlgn="b"/>
                      <a:r>
                        <a:rPr lang="it-IT" sz="1800" b="0" i="0" u="none" strike="noStrike">
                          <a:solidFill>
                            <a:srgbClr val="000000"/>
                          </a:solidFill>
                          <a:effectLst/>
                          <a:latin typeface="Calibri" panose="020F0502020204030204" pitchFamily="34" charset="0"/>
                        </a:rPr>
                        <a:t>-216</a:t>
                      </a:r>
                    </a:p>
                  </a:txBody>
                  <a:tcPr marL="7144" marR="7144" marT="9525" marB="0" anchor="b"/>
                </a:tc>
                <a:extLst>
                  <a:ext uri="{0D108BD9-81ED-4DB2-BD59-A6C34878D82A}">
                    <a16:rowId xmlns="" xmlns:a16="http://schemas.microsoft.com/office/drawing/2014/main" val="901764537"/>
                  </a:ext>
                </a:extLst>
              </a:tr>
              <a:tr h="370840">
                <a:tc>
                  <a:txBody>
                    <a:bodyPr/>
                    <a:lstStyle/>
                    <a:p>
                      <a:pPr algn="l" fontAlgn="b"/>
                      <a:r>
                        <a:rPr lang="it-IT" sz="1800" b="0" i="0" u="none" strike="noStrike">
                          <a:solidFill>
                            <a:srgbClr val="000000"/>
                          </a:solidFill>
                          <a:effectLst/>
                          <a:latin typeface="Calibri" panose="020F0502020204030204" pitchFamily="34" charset="0"/>
                        </a:rPr>
                        <a:t>QUOTA DISAVANZO APPLICATO</a:t>
                      </a:r>
                    </a:p>
                  </a:txBody>
                  <a:tcPr marL="7144" marR="7144" marT="9525" marB="0" anchor="b"/>
                </a:tc>
                <a:tc>
                  <a:txBody>
                    <a:bodyPr/>
                    <a:lstStyle/>
                    <a:p>
                      <a:pPr algn="ctr" fontAlgn="b"/>
                      <a:endParaRPr lang="it-IT" sz="1100" b="0" i="0" u="none" strike="noStrike">
                        <a:solidFill>
                          <a:srgbClr val="000000"/>
                        </a:solidFill>
                        <a:effectLst/>
                        <a:latin typeface="Calibri" panose="020F0502020204030204" pitchFamily="34" charset="0"/>
                      </a:endParaRPr>
                    </a:p>
                  </a:txBody>
                  <a:tcPr marL="7144" marR="7144" marT="9525" marB="0" anchor="b"/>
                </a:tc>
                <a:tc>
                  <a:txBody>
                    <a:bodyPr/>
                    <a:lstStyle/>
                    <a:p>
                      <a:pPr algn="ctr" fontAlgn="b"/>
                      <a:r>
                        <a:rPr lang="it-IT" sz="1800" b="0" i="0" u="none" strike="noStrike">
                          <a:solidFill>
                            <a:srgbClr val="000000"/>
                          </a:solidFill>
                          <a:effectLst/>
                          <a:latin typeface="Calibri" panose="020F0502020204030204" pitchFamily="34" charset="0"/>
                        </a:rPr>
                        <a:t>8</a:t>
                      </a:r>
                    </a:p>
                  </a:txBody>
                  <a:tcPr marL="7144" marR="7144" marT="9525" marB="0" anchor="b"/>
                </a:tc>
                <a:extLst>
                  <a:ext uri="{0D108BD9-81ED-4DB2-BD59-A6C34878D82A}">
                    <a16:rowId xmlns="" xmlns:a16="http://schemas.microsoft.com/office/drawing/2014/main" val="1994756752"/>
                  </a:ext>
                </a:extLst>
              </a:tr>
              <a:tr h="370840">
                <a:tc>
                  <a:txBody>
                    <a:bodyPr/>
                    <a:lstStyle/>
                    <a:p>
                      <a:pPr algn="l" fontAlgn="b"/>
                      <a:r>
                        <a:rPr lang="it-IT" sz="1800" b="0" i="0" u="none" strike="noStrike" dirty="0">
                          <a:solidFill>
                            <a:srgbClr val="000000"/>
                          </a:solidFill>
                          <a:effectLst/>
                          <a:latin typeface="Calibri" panose="020F0502020204030204" pitchFamily="34" charset="0"/>
                        </a:rPr>
                        <a:t>AVANZO VINCOLATO APPLICABILE</a:t>
                      </a:r>
                    </a:p>
                  </a:txBody>
                  <a:tcPr marL="7144" marR="7144" marT="9525" marB="0" anchor="b"/>
                </a:tc>
                <a:tc>
                  <a:txBody>
                    <a:bodyPr/>
                    <a:lstStyle/>
                    <a:p>
                      <a:pPr algn="ctr" fontAlgn="b"/>
                      <a:endParaRPr lang="it-IT" sz="1100" b="0" i="0" u="none" strike="noStrike">
                        <a:solidFill>
                          <a:srgbClr val="000000"/>
                        </a:solidFill>
                        <a:effectLst/>
                        <a:latin typeface="Calibri" panose="020F0502020204030204" pitchFamily="34" charset="0"/>
                      </a:endParaRPr>
                    </a:p>
                  </a:txBody>
                  <a:tcPr marL="7144" marR="7144" marT="9525" marB="0" anchor="b"/>
                </a:tc>
                <a:tc>
                  <a:txBody>
                    <a:bodyPr/>
                    <a:lstStyle/>
                    <a:p>
                      <a:pPr algn="ctr" fontAlgn="b"/>
                      <a:r>
                        <a:rPr lang="it-IT" sz="1800" b="0" i="0" u="none" strike="noStrike" dirty="0">
                          <a:solidFill>
                            <a:srgbClr val="000000"/>
                          </a:solidFill>
                          <a:effectLst/>
                          <a:latin typeface="Calibri" panose="020F0502020204030204" pitchFamily="34" charset="0"/>
                        </a:rPr>
                        <a:t>8</a:t>
                      </a:r>
                    </a:p>
                  </a:txBody>
                  <a:tcPr marL="7144" marR="7144" marT="9525" marB="0" anchor="b"/>
                </a:tc>
                <a:extLst>
                  <a:ext uri="{0D108BD9-81ED-4DB2-BD59-A6C34878D82A}">
                    <a16:rowId xmlns="" xmlns:a16="http://schemas.microsoft.com/office/drawing/2014/main" val="762540102"/>
                  </a:ext>
                </a:extLst>
              </a:tr>
            </a:tbl>
          </a:graphicData>
        </a:graphic>
      </p:graphicFrame>
    </p:spTree>
    <p:extLst>
      <p:ext uri="{BB962C8B-B14F-4D97-AF65-F5344CB8AC3E}">
        <p14:creationId xmlns="" xmlns:p14="http://schemas.microsoft.com/office/powerpoint/2010/main" val="151725029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 novità da applicare in sede di redazione del preventivo</a:t>
            </a:r>
          </a:p>
        </p:txBody>
      </p:sp>
      <p:sp>
        <p:nvSpPr>
          <p:cNvPr id="3" name="Segnaposto testo 2"/>
          <p:cNvSpPr>
            <a:spLocks noGrp="1"/>
          </p:cNvSpPr>
          <p:nvPr>
            <p:ph type="body" idx="1"/>
          </p:nvPr>
        </p:nvSpPr>
        <p:spPr/>
        <p:txBody>
          <a:bodyPr>
            <a:normAutofit/>
          </a:bodyPr>
          <a:lstStyle/>
          <a:p>
            <a:pPr algn="ctr"/>
            <a:r>
              <a:rPr lang="it-IT" sz="4000" dirty="0" smtClean="0">
                <a:solidFill>
                  <a:schemeClr val="tx1"/>
                </a:solidFill>
              </a:rPr>
              <a:t>La contabilizzazione delle spese di progettazione e di investimento</a:t>
            </a:r>
            <a:endParaRPr lang="it-IT" sz="4000" dirty="0">
              <a:solidFill>
                <a:schemeClr val="tx1"/>
              </a:solidFill>
            </a:endParaRPr>
          </a:p>
        </p:txBody>
      </p:sp>
    </p:spTree>
    <p:extLst>
      <p:ext uri="{BB962C8B-B14F-4D97-AF65-F5344CB8AC3E}">
        <p14:creationId xmlns="" xmlns:p14="http://schemas.microsoft.com/office/powerpoint/2010/main" val="61293902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2146250"/>
          </a:xfrm>
        </p:spPr>
        <p:txBody>
          <a:bodyPr>
            <a:normAutofit fontScale="90000"/>
          </a:bodyPr>
          <a:lstStyle/>
          <a:p>
            <a:pPr algn="just"/>
            <a:r>
              <a:rPr lang="it-IT" sz="2400" dirty="0"/>
              <a:t>Un ente locale adotta il DUP n/n+2 prevedendo, nella sezione operativa, la realizzazione di un impianto di videosorveglianza di cui è prevista la copertura finanziaria da parte del Ministero dell'Interno, per € 500.000,00. Conferisce </a:t>
            </a:r>
            <a:r>
              <a:rPr lang="it-IT" sz="2400" dirty="0" smtClean="0"/>
              <a:t>all'esterno </a:t>
            </a:r>
            <a:r>
              <a:rPr lang="it-IT" sz="2400" dirty="0"/>
              <a:t>un incarico di progettazione di fattibilità tecnica ed economica, per € 5.000,00</a:t>
            </a:r>
            <a:r>
              <a:rPr lang="it-IT" sz="2400" dirty="0" smtClean="0"/>
              <a:t>.</a:t>
            </a:r>
            <a:endParaRPr lang="it-IT" sz="1200"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4131276174"/>
              </p:ext>
            </p:extLst>
          </p:nvPr>
        </p:nvGraphicFramePr>
        <p:xfrm>
          <a:off x="683568" y="2852936"/>
          <a:ext cx="7886700" cy="2316480"/>
        </p:xfrm>
        <a:graphic>
          <a:graphicData uri="http://schemas.openxmlformats.org/drawingml/2006/table">
            <a:tbl>
              <a:tblPr firstRow="1" bandRow="1">
                <a:tableStyleId>{5C22544A-7EE6-4342-B048-85BDC9FD1C3A}</a:tableStyleId>
              </a:tblPr>
              <a:tblGrid>
                <a:gridCol w="7886700">
                  <a:extLst>
                    <a:ext uri="{9D8B030D-6E8A-4147-A177-3AD203B41FA5}">
                      <a16:colId xmlns="" xmlns:a16="http://schemas.microsoft.com/office/drawing/2014/main" val="20000"/>
                    </a:ext>
                  </a:extLst>
                </a:gridCol>
              </a:tblGrid>
              <a:tr h="370840">
                <a:tc>
                  <a:txBody>
                    <a:bodyPr/>
                    <a:lstStyle/>
                    <a:p>
                      <a:r>
                        <a:rPr lang="it-IT" sz="3200" dirty="0" smtClean="0"/>
                        <a:t>Anno n</a:t>
                      </a:r>
                    </a:p>
                    <a:p>
                      <a:r>
                        <a:rPr lang="it-IT" sz="3200" dirty="0" smtClean="0"/>
                        <a:t>Parte spesa</a:t>
                      </a:r>
                    </a:p>
                    <a:p>
                      <a:r>
                        <a:rPr lang="it-IT" sz="3200" dirty="0" smtClean="0"/>
                        <a:t>Stanziamento  U.2.02.03.05.001</a:t>
                      </a:r>
                    </a:p>
                    <a:p>
                      <a:r>
                        <a:rPr lang="it-IT" sz="3200" dirty="0" smtClean="0"/>
                        <a:t>€ 5.000,00</a:t>
                      </a:r>
                    </a:p>
                    <a:p>
                      <a:endParaRPr lang="it-IT" dirty="0"/>
                    </a:p>
                  </a:txBody>
                  <a:tcPr marL="68580" marR="68580"/>
                </a:tc>
                <a:extLst>
                  <a:ext uri="{0D108BD9-81ED-4DB2-BD59-A6C34878D82A}">
                    <a16:rowId xmlns="" xmlns:a16="http://schemas.microsoft.com/office/drawing/2014/main" val="10000"/>
                  </a:ext>
                </a:extLst>
              </a:tr>
            </a:tbl>
          </a:graphicData>
        </a:graphic>
      </p:graphicFrame>
    </p:spTree>
    <p:extLst>
      <p:ext uri="{BB962C8B-B14F-4D97-AF65-F5344CB8AC3E}">
        <p14:creationId xmlns="" xmlns:p14="http://schemas.microsoft.com/office/powerpoint/2010/main" val="321550086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2722314"/>
          </a:xfrm>
        </p:spPr>
        <p:txBody>
          <a:bodyPr>
            <a:normAutofit/>
          </a:bodyPr>
          <a:lstStyle/>
          <a:p>
            <a:pPr algn="just"/>
            <a:r>
              <a:rPr lang="it-IT" sz="2800" dirty="0"/>
              <a:t>Un ente locale adotta il DUP n/n+2 prevedendo, nella sezione operativa, la realizzazione di un impianto di videosorveglianza per € 500.000,00. Conferisce </a:t>
            </a:r>
            <a:r>
              <a:rPr lang="it-IT" sz="2800" dirty="0" smtClean="0"/>
              <a:t>all'esterno </a:t>
            </a:r>
            <a:r>
              <a:rPr lang="it-IT" sz="2800" dirty="0"/>
              <a:t>un incarico di progettazione di fattibilità tecnica ed economica, per € 5.000,00</a:t>
            </a:r>
            <a:r>
              <a:rPr lang="it-IT" sz="2800" dirty="0" smtClean="0"/>
              <a:t>.</a:t>
            </a:r>
            <a:endParaRPr lang="it-IT" sz="1800"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2709904320"/>
              </p:ext>
            </p:extLst>
          </p:nvPr>
        </p:nvGraphicFramePr>
        <p:xfrm>
          <a:off x="800100" y="3789040"/>
          <a:ext cx="7886700" cy="2560320"/>
        </p:xfrm>
        <a:graphic>
          <a:graphicData uri="http://schemas.openxmlformats.org/drawingml/2006/table">
            <a:tbl>
              <a:tblPr firstRow="1" bandRow="1">
                <a:tableStyleId>{21E4AEA4-8DFA-4A89-87EB-49C32662AFE0}</a:tableStyleId>
              </a:tblPr>
              <a:tblGrid>
                <a:gridCol w="7886700">
                  <a:extLst>
                    <a:ext uri="{9D8B030D-6E8A-4147-A177-3AD203B41FA5}">
                      <a16:colId xmlns="" xmlns:a16="http://schemas.microsoft.com/office/drawing/2014/main" val="20000"/>
                    </a:ext>
                  </a:extLst>
                </a:gridCol>
              </a:tblGrid>
              <a:tr h="370840">
                <a:tc>
                  <a:txBody>
                    <a:bodyPr/>
                    <a:lstStyle/>
                    <a:p>
                      <a:r>
                        <a:rPr lang="it-IT" sz="3600" dirty="0" smtClean="0"/>
                        <a:t>Anno n</a:t>
                      </a:r>
                    </a:p>
                    <a:p>
                      <a:r>
                        <a:rPr lang="it-IT" sz="3600" dirty="0" smtClean="0"/>
                        <a:t>Parte spesa</a:t>
                      </a:r>
                    </a:p>
                    <a:p>
                      <a:r>
                        <a:rPr lang="it-IT" sz="3600" dirty="0" smtClean="0"/>
                        <a:t>Stanziamento  U 1.03.02.11.999</a:t>
                      </a:r>
                    </a:p>
                    <a:p>
                      <a:r>
                        <a:rPr lang="it-IT" sz="3600" dirty="0" smtClean="0"/>
                        <a:t>€ 5.000,00</a:t>
                      </a:r>
                    </a:p>
                    <a:p>
                      <a:endParaRPr lang="it-IT" dirty="0"/>
                    </a:p>
                  </a:txBody>
                  <a:tcPr marL="68580" marR="68580"/>
                </a:tc>
                <a:extLst>
                  <a:ext uri="{0D108BD9-81ED-4DB2-BD59-A6C34878D82A}">
                    <a16:rowId xmlns="" xmlns:a16="http://schemas.microsoft.com/office/drawing/2014/main" val="10000"/>
                  </a:ext>
                </a:extLst>
              </a:tr>
            </a:tbl>
          </a:graphicData>
        </a:graphic>
      </p:graphicFrame>
    </p:spTree>
    <p:extLst>
      <p:ext uri="{BB962C8B-B14F-4D97-AF65-F5344CB8AC3E}">
        <p14:creationId xmlns="" xmlns:p14="http://schemas.microsoft.com/office/powerpoint/2010/main" val="400133250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2146250"/>
          </a:xfrm>
        </p:spPr>
        <p:txBody>
          <a:bodyPr>
            <a:normAutofit fontScale="90000"/>
          </a:bodyPr>
          <a:lstStyle/>
          <a:p>
            <a:pPr algn="just"/>
            <a:r>
              <a:rPr lang="it-IT" sz="2000" dirty="0"/>
              <a:t>Un ente locale adotta il DUP n/n+2 prevedendo, nella sezione operativa, la realizzazione di un impianto di videosorveglianza di cui è prevista la copertura finanziaria da parte del Ministero dell'Interno, per € 500.000,00. Conferisce l'incarico di progettazione di fattibilità tecnica ed economica, per € 5.000,00. Dopo detta progettazione l'opera é inserita nel Piano Triennale OO.PP. (Variazione DUP), annualità n. E' </a:t>
            </a:r>
            <a:r>
              <a:rPr lang="it-IT" sz="2000" dirty="0" smtClean="0"/>
              <a:t>conferito  all’esterno </a:t>
            </a:r>
            <a:r>
              <a:rPr lang="it-IT" sz="2000" dirty="0"/>
              <a:t>l'incarico di progettazione esecutiva  nell'anno n, per </a:t>
            </a:r>
            <a:r>
              <a:rPr lang="it-IT" sz="2000" dirty="0" smtClean="0"/>
              <a:t>€ 30.000,00</a:t>
            </a:r>
            <a:r>
              <a:rPr lang="it-IT" sz="1400" dirty="0"/>
              <a:t>.</a:t>
            </a:r>
            <a:br>
              <a:rPr lang="it-IT" sz="1400" dirty="0"/>
            </a:br>
            <a:endParaRPr lang="it-IT" sz="1400"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3388875658"/>
              </p:ext>
            </p:extLst>
          </p:nvPr>
        </p:nvGraphicFramePr>
        <p:xfrm>
          <a:off x="628650" y="2492896"/>
          <a:ext cx="7886700" cy="4206240"/>
        </p:xfrm>
        <a:graphic>
          <a:graphicData uri="http://schemas.openxmlformats.org/drawingml/2006/table">
            <a:tbl>
              <a:tblPr firstRow="1" bandRow="1">
                <a:tableStyleId>{00A15C55-8517-42AA-B614-E9B94910E393}</a:tableStyleId>
              </a:tblPr>
              <a:tblGrid>
                <a:gridCol w="7886700">
                  <a:extLst>
                    <a:ext uri="{9D8B030D-6E8A-4147-A177-3AD203B41FA5}">
                      <a16:colId xmlns="" xmlns:a16="http://schemas.microsoft.com/office/drawing/2014/main" val="20000"/>
                    </a:ext>
                  </a:extLst>
                </a:gridCol>
              </a:tblGrid>
              <a:tr h="370840">
                <a:tc>
                  <a:txBody>
                    <a:bodyPr/>
                    <a:lstStyle/>
                    <a:p>
                      <a:r>
                        <a:rPr lang="it-IT" sz="2800" dirty="0" smtClean="0"/>
                        <a:t>Anno n</a:t>
                      </a:r>
                    </a:p>
                    <a:p>
                      <a:r>
                        <a:rPr lang="it-IT" sz="2800" dirty="0" smtClean="0"/>
                        <a:t>Parte entrata</a:t>
                      </a:r>
                    </a:p>
                    <a:p>
                      <a:r>
                        <a:rPr lang="it-IT" sz="2800" dirty="0" smtClean="0"/>
                        <a:t>Stanziamento E.4.02.01.01.001</a:t>
                      </a:r>
                    </a:p>
                    <a:p>
                      <a:r>
                        <a:rPr lang="it-IT" sz="2800" dirty="0" smtClean="0"/>
                        <a:t>€ 500.000,00</a:t>
                      </a:r>
                    </a:p>
                    <a:p>
                      <a:r>
                        <a:rPr lang="it-IT" sz="2800" dirty="0" smtClean="0"/>
                        <a:t>Parte spesa</a:t>
                      </a:r>
                    </a:p>
                    <a:p>
                      <a:r>
                        <a:rPr lang="it-IT" sz="2800" dirty="0" smtClean="0"/>
                        <a:t>Stanziamento ed impegno U 1.03.02.11.999?</a:t>
                      </a:r>
                    </a:p>
                    <a:p>
                      <a:r>
                        <a:rPr lang="it-IT" sz="2800" dirty="0" smtClean="0"/>
                        <a:t>€ 30.000,00</a:t>
                      </a:r>
                    </a:p>
                    <a:p>
                      <a:r>
                        <a:rPr lang="it-IT" sz="2800" dirty="0" smtClean="0"/>
                        <a:t>Stanziamento U.2.02.01.04.002</a:t>
                      </a:r>
                    </a:p>
                    <a:p>
                      <a:r>
                        <a:rPr lang="it-IT" sz="2800" dirty="0" smtClean="0"/>
                        <a:t>€ 500.000,00</a:t>
                      </a:r>
                    </a:p>
                    <a:p>
                      <a:endParaRPr lang="it-IT" dirty="0"/>
                    </a:p>
                  </a:txBody>
                  <a:tcPr marL="68580" marR="68580"/>
                </a:tc>
                <a:extLst>
                  <a:ext uri="{0D108BD9-81ED-4DB2-BD59-A6C34878D82A}">
                    <a16:rowId xmlns="" xmlns:a16="http://schemas.microsoft.com/office/drawing/2014/main" val="10000"/>
                  </a:ext>
                </a:extLst>
              </a:tr>
            </a:tbl>
          </a:graphicData>
        </a:graphic>
      </p:graphicFrame>
    </p:spTree>
    <p:extLst>
      <p:ext uri="{BB962C8B-B14F-4D97-AF65-F5344CB8AC3E}">
        <p14:creationId xmlns="" xmlns:p14="http://schemas.microsoft.com/office/powerpoint/2010/main" val="191652785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22114"/>
          </a:xfrm>
        </p:spPr>
        <p:txBody>
          <a:bodyPr>
            <a:noAutofit/>
          </a:bodyPr>
          <a:lstStyle/>
          <a:p>
            <a:pPr algn="just"/>
            <a:r>
              <a:rPr lang="it-IT" sz="2000" dirty="0" smtClean="0"/>
              <a:t>L'investimento </a:t>
            </a:r>
            <a:r>
              <a:rPr lang="it-IT" sz="2000" dirty="0"/>
              <a:t>è finanziato dal Ministero dell'Interno nell'anno n e la progettazione di livello </a:t>
            </a:r>
            <a:r>
              <a:rPr lang="it-IT" sz="2000" dirty="0" smtClean="0"/>
              <a:t>minimo, impegnata precedentemente tra le spese correnti, </a:t>
            </a:r>
            <a:r>
              <a:rPr lang="it-IT" sz="2000" dirty="0"/>
              <a:t>è compresa nel finanziamento</a:t>
            </a:r>
            <a:r>
              <a:rPr lang="it-IT" sz="2000" dirty="0" smtClean="0"/>
              <a:t>.</a:t>
            </a:r>
            <a:endParaRPr lang="it-IT" sz="3200"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2419502153"/>
              </p:ext>
            </p:extLst>
          </p:nvPr>
        </p:nvGraphicFramePr>
        <p:xfrm>
          <a:off x="628650" y="1268760"/>
          <a:ext cx="7886700" cy="5486400"/>
        </p:xfrm>
        <a:graphic>
          <a:graphicData uri="http://schemas.openxmlformats.org/drawingml/2006/table">
            <a:tbl>
              <a:tblPr firstRow="1" bandRow="1">
                <a:tableStyleId>{7DF18680-E054-41AD-8BC1-D1AEF772440D}</a:tableStyleId>
              </a:tblPr>
              <a:tblGrid>
                <a:gridCol w="7886700">
                  <a:extLst>
                    <a:ext uri="{9D8B030D-6E8A-4147-A177-3AD203B41FA5}">
                      <a16:colId xmlns="" xmlns:a16="http://schemas.microsoft.com/office/drawing/2014/main" val="20000"/>
                    </a:ext>
                  </a:extLst>
                </a:gridCol>
              </a:tblGrid>
              <a:tr h="370840">
                <a:tc>
                  <a:txBody>
                    <a:bodyPr/>
                    <a:lstStyle/>
                    <a:p>
                      <a:r>
                        <a:rPr lang="it-IT" sz="2400" dirty="0" smtClean="0"/>
                        <a:t>Anno n </a:t>
                      </a:r>
                    </a:p>
                    <a:p>
                      <a:r>
                        <a:rPr lang="it-IT" sz="2400" dirty="0" smtClean="0"/>
                        <a:t>Parte Entrata</a:t>
                      </a:r>
                    </a:p>
                    <a:p>
                      <a:r>
                        <a:rPr lang="it-IT" sz="2400" dirty="0" smtClean="0"/>
                        <a:t>Stanziamento ed accertamento "altre entrate correnti </a:t>
                      </a:r>
                      <a:r>
                        <a:rPr lang="it-IT" sz="2400" dirty="0" err="1" smtClean="0"/>
                        <a:t>n.a.c</a:t>
                      </a:r>
                      <a:r>
                        <a:rPr lang="it-IT" sz="2400" dirty="0" smtClean="0"/>
                        <a:t>" (E 3.05.99.99.999)</a:t>
                      </a:r>
                    </a:p>
                    <a:p>
                      <a:r>
                        <a:rPr lang="it-IT" sz="2400" dirty="0" smtClean="0"/>
                        <a:t>€ 5.000,00</a:t>
                      </a:r>
                    </a:p>
                    <a:p>
                      <a:r>
                        <a:rPr lang="it-IT" sz="2400" dirty="0" smtClean="0"/>
                        <a:t>Accertamento E.4.02.01.01.001</a:t>
                      </a:r>
                    </a:p>
                    <a:p>
                      <a:r>
                        <a:rPr lang="it-IT" sz="2400" dirty="0" smtClean="0"/>
                        <a:t>€ 500.000,00</a:t>
                      </a:r>
                    </a:p>
                    <a:p>
                      <a:r>
                        <a:rPr lang="it-IT" sz="2400" dirty="0" smtClean="0"/>
                        <a:t>Parte Spesa</a:t>
                      </a:r>
                    </a:p>
                    <a:p>
                      <a:r>
                        <a:rPr lang="it-IT" sz="2400" dirty="0" smtClean="0"/>
                        <a:t>Impegno U.2.02.01.04.002</a:t>
                      </a:r>
                    </a:p>
                    <a:p>
                      <a:r>
                        <a:rPr lang="it-IT" sz="2400" dirty="0" smtClean="0"/>
                        <a:t>€ 500.000,00 (di cui € 5.000,00 impegnati per progettazione precedentemente imputata al </a:t>
                      </a:r>
                      <a:r>
                        <a:rPr lang="it-IT" sz="2400" dirty="0" err="1" smtClean="0"/>
                        <a:t>tit</a:t>
                      </a:r>
                      <a:r>
                        <a:rPr lang="it-IT" sz="2400" dirty="0" smtClean="0"/>
                        <a:t> 1 della spesa, e pagati con mandato compensato dalla reversale emessa a valere sull'accertamento al </a:t>
                      </a:r>
                      <a:r>
                        <a:rPr lang="it-IT" sz="2400" dirty="0" err="1" smtClean="0"/>
                        <a:t>tit</a:t>
                      </a:r>
                      <a:r>
                        <a:rPr lang="it-IT" sz="2400" dirty="0" smtClean="0"/>
                        <a:t> 3 delle entrate)</a:t>
                      </a:r>
                    </a:p>
                    <a:p>
                      <a:r>
                        <a:rPr lang="it-IT" sz="2400" dirty="0" smtClean="0"/>
                        <a:t>saldo corrente positivo per € 5.000,00</a:t>
                      </a:r>
                    </a:p>
                    <a:p>
                      <a:endParaRPr lang="it-IT" dirty="0"/>
                    </a:p>
                  </a:txBody>
                  <a:tcPr marL="68580" marR="68580"/>
                </a:tc>
                <a:extLst>
                  <a:ext uri="{0D108BD9-81ED-4DB2-BD59-A6C34878D82A}">
                    <a16:rowId xmlns="" xmlns:a16="http://schemas.microsoft.com/office/drawing/2014/main" val="10000"/>
                  </a:ext>
                </a:extLst>
              </a:tr>
            </a:tbl>
          </a:graphicData>
        </a:graphic>
      </p:graphicFrame>
    </p:spTree>
    <p:extLst>
      <p:ext uri="{BB962C8B-B14F-4D97-AF65-F5344CB8AC3E}">
        <p14:creationId xmlns="" xmlns:p14="http://schemas.microsoft.com/office/powerpoint/2010/main" val="170693395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2362274"/>
          </a:xfrm>
        </p:spPr>
        <p:txBody>
          <a:bodyPr>
            <a:normAutofit fontScale="90000"/>
          </a:bodyPr>
          <a:lstStyle/>
          <a:p>
            <a:pPr algn="just"/>
            <a:r>
              <a:rPr lang="it-IT" sz="3100" dirty="0"/>
              <a:t>L'investimento è finanziato dal Ministero dell'Interno nell'anno n e la progettazione di livello </a:t>
            </a:r>
            <a:r>
              <a:rPr lang="it-IT" sz="3100" dirty="0" smtClean="0"/>
              <a:t>minimo, impegnata precedentemente tra le spese correnti, </a:t>
            </a:r>
            <a:r>
              <a:rPr lang="it-IT" sz="3100" dirty="0"/>
              <a:t>non è compresa nel finanziamento</a:t>
            </a:r>
            <a:r>
              <a:rPr lang="it-IT" sz="3100" dirty="0" smtClean="0"/>
              <a:t>.</a:t>
            </a:r>
            <a:endParaRPr lang="it-IT"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1493268799"/>
              </p:ext>
            </p:extLst>
          </p:nvPr>
        </p:nvGraphicFramePr>
        <p:xfrm>
          <a:off x="808330" y="2852936"/>
          <a:ext cx="7886700" cy="3657600"/>
        </p:xfrm>
        <a:graphic>
          <a:graphicData uri="http://schemas.openxmlformats.org/drawingml/2006/table">
            <a:tbl>
              <a:tblPr firstRow="1" bandRow="1">
                <a:tableStyleId>{93296810-A885-4BE3-A3E7-6D5BEEA58F35}</a:tableStyleId>
              </a:tblPr>
              <a:tblGrid>
                <a:gridCol w="7886700">
                  <a:extLst>
                    <a:ext uri="{9D8B030D-6E8A-4147-A177-3AD203B41FA5}">
                      <a16:colId xmlns="" xmlns:a16="http://schemas.microsoft.com/office/drawing/2014/main" val="20000"/>
                    </a:ext>
                  </a:extLst>
                </a:gridCol>
              </a:tblGrid>
              <a:tr h="370840">
                <a:tc>
                  <a:txBody>
                    <a:bodyPr/>
                    <a:lstStyle/>
                    <a:p>
                      <a:r>
                        <a:rPr lang="it-IT" sz="3600" dirty="0" smtClean="0"/>
                        <a:t>Anno n </a:t>
                      </a:r>
                    </a:p>
                    <a:p>
                      <a:r>
                        <a:rPr lang="it-IT" sz="3600" dirty="0" smtClean="0"/>
                        <a:t>Accertamento E.4.02.01.01.001</a:t>
                      </a:r>
                    </a:p>
                    <a:p>
                      <a:r>
                        <a:rPr lang="it-IT" sz="3600" dirty="0" smtClean="0"/>
                        <a:t>€ 495.000,00</a:t>
                      </a:r>
                    </a:p>
                    <a:p>
                      <a:r>
                        <a:rPr lang="it-IT" sz="3600" dirty="0" smtClean="0"/>
                        <a:t>Parte Spesa</a:t>
                      </a:r>
                    </a:p>
                    <a:p>
                      <a:r>
                        <a:rPr lang="it-IT" sz="3600" dirty="0" smtClean="0"/>
                        <a:t>Impegno U.2.02.01.04.002</a:t>
                      </a:r>
                    </a:p>
                    <a:p>
                      <a:r>
                        <a:rPr lang="it-IT" sz="3600" dirty="0" smtClean="0"/>
                        <a:t>€ 495.000,00</a:t>
                      </a:r>
                    </a:p>
                    <a:p>
                      <a:endParaRPr lang="it-IT" dirty="0"/>
                    </a:p>
                  </a:txBody>
                  <a:tcPr marL="68580" marR="68580"/>
                </a:tc>
                <a:extLst>
                  <a:ext uri="{0D108BD9-81ED-4DB2-BD59-A6C34878D82A}">
                    <a16:rowId xmlns="" xmlns:a16="http://schemas.microsoft.com/office/drawing/2014/main" val="10000"/>
                  </a:ext>
                </a:extLst>
              </a:tr>
            </a:tbl>
          </a:graphicData>
        </a:graphic>
      </p:graphicFrame>
    </p:spTree>
    <p:extLst>
      <p:ext uri="{BB962C8B-B14F-4D97-AF65-F5344CB8AC3E}">
        <p14:creationId xmlns="" xmlns:p14="http://schemas.microsoft.com/office/powerpoint/2010/main" val="237922466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2146250"/>
          </a:xfrm>
        </p:spPr>
        <p:txBody>
          <a:bodyPr>
            <a:normAutofit fontScale="90000"/>
          </a:bodyPr>
          <a:lstStyle/>
          <a:p>
            <a:pPr algn="just"/>
            <a:r>
              <a:rPr lang="it-IT" sz="3100" dirty="0"/>
              <a:t>L'investimento è finanziato dal Ministero dell'Interno nell'anno n senza comprendere il livello di progettazione minima. La progettazione di livello minimo era finanziata al titolo 2 della spesa</a:t>
            </a:r>
            <a:r>
              <a:rPr lang="it-IT" sz="3100" dirty="0" smtClean="0"/>
              <a:t>.</a:t>
            </a:r>
            <a:endParaRPr lang="it-IT"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3128503623"/>
              </p:ext>
            </p:extLst>
          </p:nvPr>
        </p:nvGraphicFramePr>
        <p:xfrm>
          <a:off x="628650" y="2780928"/>
          <a:ext cx="7886700" cy="3779520"/>
        </p:xfrm>
        <a:graphic>
          <a:graphicData uri="http://schemas.openxmlformats.org/drawingml/2006/table">
            <a:tbl>
              <a:tblPr firstRow="1" bandRow="1">
                <a:tableStyleId>{F5AB1C69-6EDB-4FF4-983F-18BD219EF322}</a:tableStyleId>
              </a:tblPr>
              <a:tblGrid>
                <a:gridCol w="7886700">
                  <a:extLst>
                    <a:ext uri="{9D8B030D-6E8A-4147-A177-3AD203B41FA5}">
                      <a16:colId xmlns="" xmlns:a16="http://schemas.microsoft.com/office/drawing/2014/main" val="20000"/>
                    </a:ext>
                  </a:extLst>
                </a:gridCol>
              </a:tblGrid>
              <a:tr h="370840">
                <a:tc>
                  <a:txBody>
                    <a:bodyPr/>
                    <a:lstStyle/>
                    <a:p>
                      <a:r>
                        <a:rPr lang="it-IT" sz="3200" dirty="0" smtClean="0"/>
                        <a:t>Anno n </a:t>
                      </a:r>
                    </a:p>
                    <a:p>
                      <a:r>
                        <a:rPr lang="it-IT" sz="3200" dirty="0" smtClean="0"/>
                        <a:t>Parte Entrata</a:t>
                      </a:r>
                    </a:p>
                    <a:p>
                      <a:r>
                        <a:rPr lang="it-IT" sz="3200" dirty="0" smtClean="0"/>
                        <a:t>Accertamento  E.4.02.01.01.001.</a:t>
                      </a:r>
                    </a:p>
                    <a:p>
                      <a:r>
                        <a:rPr lang="it-IT" sz="3200" dirty="0" smtClean="0"/>
                        <a:t>€ 495.000,00</a:t>
                      </a:r>
                    </a:p>
                    <a:p>
                      <a:r>
                        <a:rPr lang="it-IT" sz="3200" dirty="0" smtClean="0"/>
                        <a:t>Parte Spesa</a:t>
                      </a:r>
                    </a:p>
                    <a:p>
                      <a:r>
                        <a:rPr lang="it-IT" sz="3200" dirty="0" smtClean="0"/>
                        <a:t>Impegno U.2.02.01.04.002</a:t>
                      </a:r>
                    </a:p>
                    <a:p>
                      <a:r>
                        <a:rPr lang="it-IT" sz="3200" dirty="0" smtClean="0"/>
                        <a:t>€ 495.000,00</a:t>
                      </a:r>
                    </a:p>
                    <a:p>
                      <a:endParaRPr lang="it-IT" dirty="0"/>
                    </a:p>
                  </a:txBody>
                  <a:tcPr marL="68580" marR="68580"/>
                </a:tc>
                <a:extLst>
                  <a:ext uri="{0D108BD9-81ED-4DB2-BD59-A6C34878D82A}">
                    <a16:rowId xmlns="" xmlns:a16="http://schemas.microsoft.com/office/drawing/2014/main" val="10000"/>
                  </a:ext>
                </a:extLst>
              </a:tr>
            </a:tbl>
          </a:graphicData>
        </a:graphic>
      </p:graphicFrame>
    </p:spTree>
    <p:extLst>
      <p:ext uri="{BB962C8B-B14F-4D97-AF65-F5344CB8AC3E}">
        <p14:creationId xmlns="" xmlns:p14="http://schemas.microsoft.com/office/powerpoint/2010/main" val="354338436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2074242"/>
          </a:xfrm>
        </p:spPr>
        <p:txBody>
          <a:bodyPr>
            <a:normAutofit/>
          </a:bodyPr>
          <a:lstStyle/>
          <a:p>
            <a:pPr algn="just"/>
            <a:r>
              <a:rPr lang="it-IT" sz="3100" dirty="0"/>
              <a:t>L'investimento è finanziato dal Ministero dell'Interno nell'anno n ivi inclusa la </a:t>
            </a:r>
            <a:r>
              <a:rPr lang="it-IT" sz="3100" dirty="0" smtClean="0"/>
              <a:t>progettazione </a:t>
            </a:r>
            <a:r>
              <a:rPr lang="it-IT" sz="3100" dirty="0"/>
              <a:t>di livello minimo. La progettazione di livello minimo era finanziata al titolo 2 della spesa</a:t>
            </a:r>
            <a:r>
              <a:rPr lang="it-IT" sz="3100" dirty="0" smtClean="0"/>
              <a:t>.</a:t>
            </a:r>
            <a:endParaRPr lang="it-IT"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859448750"/>
              </p:ext>
            </p:extLst>
          </p:nvPr>
        </p:nvGraphicFramePr>
        <p:xfrm>
          <a:off x="800100" y="2564904"/>
          <a:ext cx="7886700" cy="3779520"/>
        </p:xfrm>
        <a:graphic>
          <a:graphicData uri="http://schemas.openxmlformats.org/drawingml/2006/table">
            <a:tbl>
              <a:tblPr firstRow="1" bandRow="1">
                <a:tableStyleId>{073A0DAA-6AF3-43AB-8588-CEC1D06C72B9}</a:tableStyleId>
              </a:tblPr>
              <a:tblGrid>
                <a:gridCol w="7886700">
                  <a:extLst>
                    <a:ext uri="{9D8B030D-6E8A-4147-A177-3AD203B41FA5}">
                      <a16:colId xmlns="" xmlns:a16="http://schemas.microsoft.com/office/drawing/2014/main" val="20000"/>
                    </a:ext>
                  </a:extLst>
                </a:gridCol>
              </a:tblGrid>
              <a:tr h="370840">
                <a:tc>
                  <a:txBody>
                    <a:bodyPr/>
                    <a:lstStyle/>
                    <a:p>
                      <a:r>
                        <a:rPr lang="it-IT" sz="2800" dirty="0" smtClean="0"/>
                        <a:t>Anno n </a:t>
                      </a:r>
                    </a:p>
                    <a:p>
                      <a:r>
                        <a:rPr lang="it-IT" sz="2800" dirty="0" smtClean="0"/>
                        <a:t>Parte Entrata</a:t>
                      </a:r>
                    </a:p>
                    <a:p>
                      <a:r>
                        <a:rPr lang="it-IT" sz="2800" dirty="0" smtClean="0"/>
                        <a:t>Accertamento  E.4.02.01.01.001.</a:t>
                      </a:r>
                    </a:p>
                    <a:p>
                      <a:r>
                        <a:rPr lang="it-IT" sz="2800" dirty="0" smtClean="0"/>
                        <a:t>€ 500.000,00</a:t>
                      </a:r>
                    </a:p>
                    <a:p>
                      <a:r>
                        <a:rPr lang="it-IT" sz="2800" dirty="0" smtClean="0"/>
                        <a:t>Parte Spesa</a:t>
                      </a:r>
                    </a:p>
                    <a:p>
                      <a:r>
                        <a:rPr lang="it-IT" sz="2800" dirty="0" smtClean="0"/>
                        <a:t>Impegno U.2.02.01.04.002</a:t>
                      </a:r>
                    </a:p>
                    <a:p>
                      <a:r>
                        <a:rPr lang="it-IT" sz="2800" dirty="0" smtClean="0"/>
                        <a:t>€ 495.000,00</a:t>
                      </a:r>
                    </a:p>
                    <a:p>
                      <a:r>
                        <a:rPr lang="it-IT" sz="2800" dirty="0" smtClean="0"/>
                        <a:t>saldo conto capitale positivo per € 5.000,00</a:t>
                      </a:r>
                    </a:p>
                    <a:p>
                      <a:endParaRPr lang="it-IT" dirty="0"/>
                    </a:p>
                  </a:txBody>
                  <a:tcPr marL="68580" marR="68580"/>
                </a:tc>
                <a:extLst>
                  <a:ext uri="{0D108BD9-81ED-4DB2-BD59-A6C34878D82A}">
                    <a16:rowId xmlns="" xmlns:a16="http://schemas.microsoft.com/office/drawing/2014/main" val="10000"/>
                  </a:ext>
                </a:extLst>
              </a:tr>
            </a:tbl>
          </a:graphicData>
        </a:graphic>
      </p:graphicFrame>
    </p:spTree>
    <p:extLst>
      <p:ext uri="{BB962C8B-B14F-4D97-AF65-F5344CB8AC3E}">
        <p14:creationId xmlns="" xmlns:p14="http://schemas.microsoft.com/office/powerpoint/2010/main" val="1853129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22114"/>
          </a:xfrm>
        </p:spPr>
        <p:txBody>
          <a:bodyPr>
            <a:noAutofit/>
          </a:bodyPr>
          <a:lstStyle/>
          <a:p>
            <a:pPr algn="just"/>
            <a:r>
              <a:rPr lang="it-IT" sz="1200" dirty="0" smtClean="0"/>
              <a:t>Un ente locale sciolto per fenomeni di infiltrazione e di condizionamento di tipo mafioso (art.243-quinquies </a:t>
            </a:r>
            <a:r>
              <a:rPr lang="it-IT" sz="1200" dirty="0" err="1" smtClean="0"/>
              <a:t>tuel</a:t>
            </a:r>
            <a:r>
              <a:rPr lang="it-IT" sz="1200" dirty="0" smtClean="0"/>
              <a:t>), di 25.000 abitanti  riceve nell'anno n un'anticipazione di liquidità (200 euro x abitante, misura massima), € 2.500,000,00 in quanto sussistono squilibri strutturali di bilancio, in grado di provocare il dissesto finanziario, a seguito di specifica richiesta la commissione straordinaria per la gestione dell'ente, da restituire in dieci anni (durata </a:t>
            </a:r>
            <a:r>
              <a:rPr lang="it-IT" sz="1200" dirty="0" err="1" smtClean="0"/>
              <a:t>max</a:t>
            </a:r>
            <a:r>
              <a:rPr lang="it-IT" sz="1200" dirty="0" smtClean="0"/>
              <a:t>).  Il tasso di interesse annuo da applicare alla suddetta anticipazione </a:t>
            </a:r>
            <a:r>
              <a:rPr lang="it-IT" sz="1200" dirty="0" err="1" smtClean="0"/>
              <a:t>e’</a:t>
            </a:r>
            <a:r>
              <a:rPr lang="it-IT" sz="1200" dirty="0" smtClean="0"/>
              <a:t> determinato sulla base del rendimento di mercato dei Buoni poliennali del tesoro a 5 anni in corso di emissione con comunicato del Direttore generale del tesoro da emanare e pubblicare sul sito internet del Ministero dell’economia e delle finanze (0.50%)</a:t>
            </a:r>
            <a:endParaRPr lang="it-IT" sz="1200"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485867062"/>
              </p:ext>
            </p:extLst>
          </p:nvPr>
        </p:nvGraphicFramePr>
        <p:xfrm>
          <a:off x="539552" y="1412776"/>
          <a:ext cx="7886700" cy="5303520"/>
        </p:xfrm>
        <a:graphic>
          <a:graphicData uri="http://schemas.openxmlformats.org/drawingml/2006/table">
            <a:tbl>
              <a:tblPr firstRow="1" bandRow="1">
                <a:tableStyleId>{00A15C55-8517-42AA-B614-E9B94910E393}</a:tableStyleId>
              </a:tblPr>
              <a:tblGrid>
                <a:gridCol w="7886700">
                  <a:extLst>
                    <a:ext uri="{9D8B030D-6E8A-4147-A177-3AD203B41FA5}">
                      <a16:colId xmlns="" xmlns:a16="http://schemas.microsoft.com/office/drawing/2014/main" val="1291692390"/>
                    </a:ext>
                  </a:extLst>
                </a:gridCol>
              </a:tblGrid>
              <a:tr h="370840">
                <a:tc>
                  <a:txBody>
                    <a:bodyPr/>
                    <a:lstStyle/>
                    <a:p>
                      <a:r>
                        <a:rPr lang="it-IT" dirty="0" smtClean="0"/>
                        <a:t>anno n+2</a:t>
                      </a:r>
                    </a:p>
                    <a:p>
                      <a:r>
                        <a:rPr lang="it-IT" dirty="0" smtClean="0"/>
                        <a:t>parte entrata</a:t>
                      </a:r>
                    </a:p>
                    <a:p>
                      <a:r>
                        <a:rPr lang="it-IT" dirty="0" smtClean="0"/>
                        <a:t>stanziamento avanzo accantonato  con espressa indicazione “di cui Utilizzo Fondo anticipazioni di liquidità </a:t>
                      </a:r>
                    </a:p>
                    <a:p>
                      <a:r>
                        <a:rPr lang="it-IT" dirty="0" smtClean="0"/>
                        <a:t>€ 2.225.573,57</a:t>
                      </a:r>
                    </a:p>
                    <a:p>
                      <a:r>
                        <a:rPr lang="it-IT" dirty="0" smtClean="0"/>
                        <a:t>parte spesa</a:t>
                      </a:r>
                    </a:p>
                    <a:p>
                      <a:r>
                        <a:rPr lang="it-IT" dirty="0" smtClean="0"/>
                        <a:t>stanziamento disavanzo (della specifica voce di disavanzo occorre dare distinta evidenza nella nota integrativa bilancio)</a:t>
                      </a:r>
                    </a:p>
                    <a:p>
                      <a:r>
                        <a:rPr lang="it-IT" dirty="0" smtClean="0"/>
                        <a:t>€  245.648,56 (rata annua da rimborsare)</a:t>
                      </a:r>
                    </a:p>
                    <a:p>
                      <a:r>
                        <a:rPr lang="it-IT" dirty="0" smtClean="0"/>
                        <a:t>stanziamento ed impegno Rimborso mutui e altri finanziamenti a medio lungo termine a Ministeri U.4.03.01.01.001</a:t>
                      </a:r>
                    </a:p>
                    <a:p>
                      <a:r>
                        <a:rPr lang="it-IT" dirty="0" smtClean="0"/>
                        <a:t>€  245.648,56 (rata annua da rimborsare)</a:t>
                      </a:r>
                    </a:p>
                    <a:p>
                      <a:r>
                        <a:rPr lang="it-IT" dirty="0" smtClean="0"/>
                        <a:t>stanziamento ed impegno Interessi passivi a Ministeri su mutui e altri finanziamenti a medio lungo termine U.1.07.05.01.001</a:t>
                      </a:r>
                    </a:p>
                    <a:p>
                      <a:r>
                        <a:rPr lang="it-IT" dirty="0" smtClean="0"/>
                        <a:t>€ 11.277,87</a:t>
                      </a:r>
                    </a:p>
                    <a:p>
                      <a:r>
                        <a:rPr lang="it-IT" dirty="0" smtClean="0"/>
                        <a:t>stanziamento non impegnato Altri fondi per rimborso prestiti U.4.05.99.99.999 </a:t>
                      </a:r>
                    </a:p>
                    <a:p>
                      <a:r>
                        <a:rPr lang="it-IT" dirty="0" smtClean="0"/>
                        <a:t>€ 2.009.925,00</a:t>
                      </a:r>
                    </a:p>
                    <a:p>
                      <a:r>
                        <a:rPr lang="it-IT" dirty="0" smtClean="0"/>
                        <a:t>chiusura gestione 31/12/n+2</a:t>
                      </a:r>
                    </a:p>
                    <a:p>
                      <a:r>
                        <a:rPr lang="it-IT" dirty="0" smtClean="0"/>
                        <a:t>avanzo accantonato € 2.009.925,00</a:t>
                      </a:r>
                      <a:endParaRPr lang="it-IT" dirty="0"/>
                    </a:p>
                  </a:txBody>
                  <a:tcPr marL="68580" marR="68580"/>
                </a:tc>
                <a:extLst>
                  <a:ext uri="{0D108BD9-81ED-4DB2-BD59-A6C34878D82A}">
                    <a16:rowId xmlns="" xmlns:a16="http://schemas.microsoft.com/office/drawing/2014/main" val="1982501453"/>
                  </a:ext>
                </a:extLst>
              </a:tr>
            </a:tbl>
          </a:graphicData>
        </a:graphic>
      </p:graphicFrame>
    </p:spTree>
    <p:extLst>
      <p:ext uri="{BB962C8B-B14F-4D97-AF65-F5344CB8AC3E}">
        <p14:creationId xmlns="" xmlns:p14="http://schemas.microsoft.com/office/powerpoint/2010/main" val="53671303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642194"/>
          </a:xfrm>
        </p:spPr>
        <p:txBody>
          <a:bodyPr>
            <a:noAutofit/>
          </a:bodyPr>
          <a:lstStyle/>
          <a:p>
            <a:pPr algn="just"/>
            <a:r>
              <a:rPr lang="it-IT" sz="1800" dirty="0"/>
              <a:t>Un ente locale accerta un finanziamento </a:t>
            </a:r>
            <a:r>
              <a:rPr lang="it-IT" sz="1800" dirty="0" smtClean="0"/>
              <a:t>ministeriale di </a:t>
            </a:r>
            <a:r>
              <a:rPr lang="it-IT" sz="1800" dirty="0"/>
              <a:t>€ 2.000.000,00, per realizzare interventi di salvaguardia del territorio, nell'anno n. </a:t>
            </a:r>
            <a:r>
              <a:rPr lang="it-IT" sz="1800" dirty="0" smtClean="0"/>
              <a:t>Detto </a:t>
            </a:r>
            <a:r>
              <a:rPr lang="it-IT" sz="1800" dirty="0"/>
              <a:t>intervento è stato inserito nel Piano Triennale delle OO.PP., ovvero nel DUP, nell'annualità n-1, in quanto munito di livello minimo di </a:t>
            </a:r>
            <a:r>
              <a:rPr lang="it-IT" sz="1800" dirty="0" smtClean="0"/>
              <a:t>progettazione, con imputazione </a:t>
            </a:r>
            <a:r>
              <a:rPr lang="it-IT" sz="1800" dirty="0"/>
              <a:t>all’annualità n. Entro l'anno n risultano impegnati € 200.000,00 per espropri connessi alla realizzazione dell'intervento</a:t>
            </a:r>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1968372079"/>
              </p:ext>
            </p:extLst>
          </p:nvPr>
        </p:nvGraphicFramePr>
        <p:xfrm>
          <a:off x="683568" y="2132856"/>
          <a:ext cx="7886700" cy="4480560"/>
        </p:xfrm>
        <a:graphic>
          <a:graphicData uri="http://schemas.openxmlformats.org/drawingml/2006/table">
            <a:tbl>
              <a:tblPr firstRow="1" bandRow="1">
                <a:tableStyleId>{5C22544A-7EE6-4342-B048-85BDC9FD1C3A}</a:tableStyleId>
              </a:tblPr>
              <a:tblGrid>
                <a:gridCol w="7886700">
                  <a:extLst>
                    <a:ext uri="{9D8B030D-6E8A-4147-A177-3AD203B41FA5}">
                      <a16:colId xmlns="" xmlns:a16="http://schemas.microsoft.com/office/drawing/2014/main" val="20000"/>
                    </a:ext>
                  </a:extLst>
                </a:gridCol>
              </a:tblGrid>
              <a:tr h="370840">
                <a:tc>
                  <a:txBody>
                    <a:bodyPr/>
                    <a:lstStyle/>
                    <a:p>
                      <a:r>
                        <a:rPr lang="it-IT" sz="2400" dirty="0" smtClean="0"/>
                        <a:t>Anno n</a:t>
                      </a:r>
                    </a:p>
                    <a:p>
                      <a:r>
                        <a:rPr lang="it-IT" sz="2400" dirty="0" smtClean="0"/>
                        <a:t>Parte Entrata</a:t>
                      </a:r>
                    </a:p>
                    <a:p>
                      <a:r>
                        <a:rPr lang="it-IT" sz="2400" dirty="0" smtClean="0"/>
                        <a:t>Stanziamento ed accertamento  E.4.02.01.01.001</a:t>
                      </a:r>
                    </a:p>
                    <a:p>
                      <a:r>
                        <a:rPr lang="it-IT" sz="2400" dirty="0" smtClean="0"/>
                        <a:t>€ 2.000.000,00</a:t>
                      </a:r>
                    </a:p>
                    <a:p>
                      <a:r>
                        <a:rPr lang="it-IT" sz="2400" dirty="0" smtClean="0"/>
                        <a:t>1) Entro l'anno n risultano impegnati € 200.000,00 per espropri connessi alla realizzazione dell'intervento</a:t>
                      </a:r>
                    </a:p>
                    <a:p>
                      <a:r>
                        <a:rPr lang="it-IT" sz="2400" dirty="0" smtClean="0"/>
                        <a:t>Anno n</a:t>
                      </a:r>
                    </a:p>
                    <a:p>
                      <a:r>
                        <a:rPr lang="it-IT" sz="2400" dirty="0" smtClean="0"/>
                        <a:t>Parte Spesa</a:t>
                      </a:r>
                    </a:p>
                    <a:p>
                      <a:r>
                        <a:rPr lang="it-IT" sz="2400" dirty="0" smtClean="0"/>
                        <a:t>Stanziamento ed impegno U.2.02.01.09.999</a:t>
                      </a:r>
                    </a:p>
                    <a:p>
                      <a:r>
                        <a:rPr lang="it-IT" sz="2400" dirty="0" smtClean="0"/>
                        <a:t>€ 200.000,00</a:t>
                      </a:r>
                    </a:p>
                    <a:p>
                      <a:r>
                        <a:rPr lang="it-IT" sz="2400" dirty="0" smtClean="0"/>
                        <a:t>Stanziamento </a:t>
                      </a:r>
                      <a:r>
                        <a:rPr lang="it-IT" sz="2400" dirty="0" err="1" smtClean="0"/>
                        <a:t>fpv</a:t>
                      </a:r>
                      <a:r>
                        <a:rPr lang="it-IT" sz="2400" dirty="0" smtClean="0"/>
                        <a:t> U.2.05.02.01.001</a:t>
                      </a:r>
                    </a:p>
                    <a:p>
                      <a:r>
                        <a:rPr lang="it-IT" sz="2400" dirty="0" smtClean="0"/>
                        <a:t>€ 1.800.000,00</a:t>
                      </a:r>
                      <a:endParaRPr lang="it-IT" dirty="0"/>
                    </a:p>
                  </a:txBody>
                  <a:tcPr marL="68580" marR="68580"/>
                </a:tc>
                <a:extLst>
                  <a:ext uri="{0D108BD9-81ED-4DB2-BD59-A6C34878D82A}">
                    <a16:rowId xmlns="" xmlns:a16="http://schemas.microsoft.com/office/drawing/2014/main" val="10000"/>
                  </a:ext>
                </a:extLst>
              </a:tr>
            </a:tbl>
          </a:graphicData>
        </a:graphic>
      </p:graphicFrame>
    </p:spTree>
    <p:extLst>
      <p:ext uri="{BB962C8B-B14F-4D97-AF65-F5344CB8AC3E}">
        <p14:creationId xmlns="" xmlns:p14="http://schemas.microsoft.com/office/powerpoint/2010/main" val="366349385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2434282"/>
          </a:xfrm>
        </p:spPr>
        <p:txBody>
          <a:bodyPr>
            <a:normAutofit fontScale="90000"/>
          </a:bodyPr>
          <a:lstStyle/>
          <a:p>
            <a:pPr algn="just"/>
            <a:r>
              <a:rPr lang="it-IT" sz="2200" dirty="0" smtClean="0"/>
              <a:t/>
            </a:r>
            <a:br>
              <a:rPr lang="it-IT" sz="2200" dirty="0" smtClean="0"/>
            </a:br>
            <a:r>
              <a:rPr lang="it-IT" sz="2200" dirty="0" smtClean="0"/>
              <a:t>Un </a:t>
            </a:r>
            <a:r>
              <a:rPr lang="it-IT" sz="2200" dirty="0"/>
              <a:t>ente locale accerta un finanziamento </a:t>
            </a:r>
            <a:r>
              <a:rPr lang="it-IT" sz="2200" dirty="0" smtClean="0"/>
              <a:t>ministeriale di </a:t>
            </a:r>
            <a:r>
              <a:rPr lang="it-IT" sz="2200" dirty="0"/>
              <a:t>€ 2.000.000,00, per realizzare interventi di salvaguardia del territorio, nell'anno n. </a:t>
            </a:r>
            <a:r>
              <a:rPr lang="it-IT" sz="2200" dirty="0" smtClean="0"/>
              <a:t>Detto </a:t>
            </a:r>
            <a:r>
              <a:rPr lang="it-IT" sz="2200" dirty="0"/>
              <a:t>intervento è stato inserito nel Piano Triennale delle OO.PP., ovvero nel DUP, nell'annualità n-1, in quanto munito di livello minimo di progettazione. Nel medesimo esercizio n viene avviata  la procedura di affidamento della progettazione esecutiva, importo a base d'asta € 120.000,0, oltre </a:t>
            </a:r>
            <a:r>
              <a:rPr lang="it-IT" sz="2200" dirty="0" smtClean="0"/>
              <a:t>iva, il cui finanziamento è previsto nel progetto.</a:t>
            </a:r>
            <a:endParaRPr lang="it-IT" sz="2000"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2998777501"/>
              </p:ext>
            </p:extLst>
          </p:nvPr>
        </p:nvGraphicFramePr>
        <p:xfrm>
          <a:off x="817122" y="2780928"/>
          <a:ext cx="7886700" cy="3779520"/>
        </p:xfrm>
        <a:graphic>
          <a:graphicData uri="http://schemas.openxmlformats.org/drawingml/2006/table">
            <a:tbl>
              <a:tblPr firstRow="1" bandRow="1">
                <a:tableStyleId>{21E4AEA4-8DFA-4A89-87EB-49C32662AFE0}</a:tableStyleId>
              </a:tblPr>
              <a:tblGrid>
                <a:gridCol w="7886700">
                  <a:extLst>
                    <a:ext uri="{9D8B030D-6E8A-4147-A177-3AD203B41FA5}">
                      <a16:colId xmlns="" xmlns:a16="http://schemas.microsoft.com/office/drawing/2014/main" val="20000"/>
                    </a:ext>
                  </a:extLst>
                </a:gridCol>
              </a:tblGrid>
              <a:tr h="370840">
                <a:tc>
                  <a:txBody>
                    <a:bodyPr/>
                    <a:lstStyle/>
                    <a:p>
                      <a:r>
                        <a:rPr lang="it-IT" sz="2800" dirty="0" smtClean="0"/>
                        <a:t>Anno n</a:t>
                      </a:r>
                    </a:p>
                    <a:p>
                      <a:r>
                        <a:rPr lang="it-IT" sz="2800" dirty="0" smtClean="0"/>
                        <a:t>Parte Entrata</a:t>
                      </a:r>
                    </a:p>
                    <a:p>
                      <a:r>
                        <a:rPr lang="it-IT" sz="2800" dirty="0" smtClean="0"/>
                        <a:t>Stanziamento ed accertamento  E.4.02.01.01.001</a:t>
                      </a:r>
                    </a:p>
                    <a:p>
                      <a:r>
                        <a:rPr lang="it-IT" sz="2800" dirty="0" smtClean="0"/>
                        <a:t>€ 2.000.000,00</a:t>
                      </a:r>
                    </a:p>
                    <a:p>
                      <a:r>
                        <a:rPr lang="it-IT" sz="2800" dirty="0" smtClean="0"/>
                        <a:t>Anno n</a:t>
                      </a:r>
                    </a:p>
                    <a:p>
                      <a:r>
                        <a:rPr lang="it-IT" sz="2800" dirty="0" smtClean="0"/>
                        <a:t>Parte Spesa</a:t>
                      </a:r>
                    </a:p>
                    <a:p>
                      <a:r>
                        <a:rPr lang="it-IT" sz="2800" dirty="0" smtClean="0"/>
                        <a:t>Stanziamento </a:t>
                      </a:r>
                      <a:r>
                        <a:rPr lang="it-IT" sz="2800" dirty="0" err="1" smtClean="0"/>
                        <a:t>fpv</a:t>
                      </a:r>
                      <a:r>
                        <a:rPr lang="it-IT" sz="2800" dirty="0" smtClean="0"/>
                        <a:t> U.2.05.02.01.001</a:t>
                      </a:r>
                    </a:p>
                    <a:p>
                      <a:r>
                        <a:rPr lang="it-IT" sz="2800" dirty="0" smtClean="0"/>
                        <a:t>€ 2.000.000,00</a:t>
                      </a:r>
                    </a:p>
                    <a:p>
                      <a:endParaRPr lang="it-IT" dirty="0"/>
                    </a:p>
                  </a:txBody>
                  <a:tcPr marL="68580" marR="68580"/>
                </a:tc>
                <a:extLst>
                  <a:ext uri="{0D108BD9-81ED-4DB2-BD59-A6C34878D82A}">
                    <a16:rowId xmlns="" xmlns:a16="http://schemas.microsoft.com/office/drawing/2014/main" val="10000"/>
                  </a:ext>
                </a:extLst>
              </a:tr>
            </a:tbl>
          </a:graphicData>
        </a:graphic>
      </p:graphicFrame>
    </p:spTree>
    <p:extLst>
      <p:ext uri="{BB962C8B-B14F-4D97-AF65-F5344CB8AC3E}">
        <p14:creationId xmlns="" xmlns:p14="http://schemas.microsoft.com/office/powerpoint/2010/main" val="46324040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2002234"/>
          </a:xfrm>
        </p:spPr>
        <p:txBody>
          <a:bodyPr>
            <a:normAutofit fontScale="90000"/>
          </a:bodyPr>
          <a:lstStyle/>
          <a:p>
            <a:pPr algn="just"/>
            <a:r>
              <a:rPr lang="it-IT" sz="2700" dirty="0"/>
              <a:t>Nell' esercizio n+1 viene affidata la progettazione esecutiva, per l'importo di € 128.000,00, iva inclusa. La progettazione si conclude entro il medesimo esercizio n+1. Nel medesimo esercizio si procede alla </a:t>
            </a:r>
            <a:r>
              <a:rPr lang="it-IT" sz="2700" dirty="0" smtClean="0"/>
              <a:t>verifica </a:t>
            </a:r>
            <a:r>
              <a:rPr lang="it-IT" sz="2700" dirty="0"/>
              <a:t>del </a:t>
            </a:r>
            <a:r>
              <a:rPr lang="it-IT" sz="2700" dirty="0" smtClean="0"/>
              <a:t>progetto</a:t>
            </a:r>
            <a:endParaRPr lang="it-IT"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1906669550"/>
              </p:ext>
            </p:extLst>
          </p:nvPr>
        </p:nvGraphicFramePr>
        <p:xfrm>
          <a:off x="628650" y="2636912"/>
          <a:ext cx="7886700" cy="3657600"/>
        </p:xfrm>
        <a:graphic>
          <a:graphicData uri="http://schemas.openxmlformats.org/drawingml/2006/table">
            <a:tbl>
              <a:tblPr firstRow="1" bandRow="1">
                <a:tableStyleId>{00A15C55-8517-42AA-B614-E9B94910E393}</a:tableStyleId>
              </a:tblPr>
              <a:tblGrid>
                <a:gridCol w="7886700">
                  <a:extLst>
                    <a:ext uri="{9D8B030D-6E8A-4147-A177-3AD203B41FA5}">
                      <a16:colId xmlns="" xmlns:a16="http://schemas.microsoft.com/office/drawing/2014/main" val="20000"/>
                    </a:ext>
                  </a:extLst>
                </a:gridCol>
              </a:tblGrid>
              <a:tr h="370840">
                <a:tc>
                  <a:txBody>
                    <a:bodyPr/>
                    <a:lstStyle/>
                    <a:p>
                      <a:r>
                        <a:rPr lang="it-IT" sz="2400" dirty="0" smtClean="0"/>
                        <a:t>Anno n+1</a:t>
                      </a:r>
                    </a:p>
                    <a:p>
                      <a:r>
                        <a:rPr lang="it-IT" sz="2400" dirty="0" smtClean="0"/>
                        <a:t>Parte Entrata</a:t>
                      </a:r>
                    </a:p>
                    <a:p>
                      <a:r>
                        <a:rPr lang="it-IT" sz="2400" dirty="0" smtClean="0"/>
                        <a:t>Stanziamento </a:t>
                      </a:r>
                      <a:r>
                        <a:rPr lang="it-IT" sz="2400" dirty="0" err="1" smtClean="0"/>
                        <a:t>fpv</a:t>
                      </a:r>
                      <a:r>
                        <a:rPr lang="it-IT" sz="2400" dirty="0" smtClean="0"/>
                        <a:t> parte capitale</a:t>
                      </a:r>
                    </a:p>
                    <a:p>
                      <a:r>
                        <a:rPr lang="it-IT" sz="2400" dirty="0" smtClean="0"/>
                        <a:t>€ 2.000.000,00</a:t>
                      </a:r>
                    </a:p>
                    <a:p>
                      <a:r>
                        <a:rPr lang="it-IT" sz="2400" dirty="0" smtClean="0"/>
                        <a:t>Parte Spesa</a:t>
                      </a:r>
                    </a:p>
                    <a:p>
                      <a:r>
                        <a:rPr lang="it-IT" sz="2400" dirty="0" smtClean="0"/>
                        <a:t>Stanziamento  U.2.02.03.05.001</a:t>
                      </a:r>
                    </a:p>
                    <a:p>
                      <a:r>
                        <a:rPr lang="it-IT" sz="2400" dirty="0" smtClean="0"/>
                        <a:t>€ 128.000,00</a:t>
                      </a:r>
                    </a:p>
                    <a:p>
                      <a:r>
                        <a:rPr lang="it-IT" sz="2400" dirty="0" smtClean="0"/>
                        <a:t>Stanziamento </a:t>
                      </a:r>
                      <a:r>
                        <a:rPr lang="it-IT" sz="2400" dirty="0" err="1" smtClean="0"/>
                        <a:t>fpv</a:t>
                      </a:r>
                      <a:r>
                        <a:rPr lang="it-IT" sz="2400" dirty="0" smtClean="0"/>
                        <a:t> U.2.05.02.01.001</a:t>
                      </a:r>
                    </a:p>
                    <a:p>
                      <a:r>
                        <a:rPr lang="it-IT" sz="2400" dirty="0" smtClean="0"/>
                        <a:t>€ 1.872.000,00</a:t>
                      </a:r>
                    </a:p>
                    <a:p>
                      <a:endParaRPr lang="it-IT" dirty="0"/>
                    </a:p>
                  </a:txBody>
                  <a:tcPr marL="68580" marR="68580"/>
                </a:tc>
                <a:extLst>
                  <a:ext uri="{0D108BD9-81ED-4DB2-BD59-A6C34878D82A}">
                    <a16:rowId xmlns="" xmlns:a16="http://schemas.microsoft.com/office/drawing/2014/main" val="10000"/>
                  </a:ext>
                </a:extLst>
              </a:tr>
            </a:tbl>
          </a:graphicData>
        </a:graphic>
      </p:graphicFrame>
    </p:spTree>
    <p:extLst>
      <p:ext uri="{BB962C8B-B14F-4D97-AF65-F5344CB8AC3E}">
        <p14:creationId xmlns="" xmlns:p14="http://schemas.microsoft.com/office/powerpoint/2010/main" val="117278260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642194"/>
          </a:xfrm>
        </p:spPr>
        <p:txBody>
          <a:bodyPr>
            <a:normAutofit fontScale="90000"/>
          </a:bodyPr>
          <a:lstStyle/>
          <a:p>
            <a:pPr algn="just"/>
            <a:r>
              <a:rPr lang="it-IT" sz="2800" dirty="0" smtClean="0"/>
              <a:t/>
            </a:r>
            <a:br>
              <a:rPr lang="it-IT" sz="2800" dirty="0" smtClean="0"/>
            </a:br>
            <a:r>
              <a:rPr lang="it-IT" sz="2800" dirty="0" smtClean="0"/>
              <a:t>Nell'esercizio </a:t>
            </a:r>
            <a:r>
              <a:rPr lang="it-IT" sz="2800" dirty="0"/>
              <a:t>n+2 si avviano le procedura per l'affidamento dei </a:t>
            </a:r>
            <a:r>
              <a:rPr lang="it-IT" sz="2800" dirty="0" smtClean="0"/>
              <a:t>lavori. Importo </a:t>
            </a:r>
            <a:r>
              <a:rPr lang="it-IT" sz="2800" dirty="0"/>
              <a:t>a base d'asta € 1.700.000,00, iva inclusa. </a:t>
            </a:r>
            <a:r>
              <a:rPr lang="it-IT" sz="2800" dirty="0" smtClean="0"/>
              <a:t>Somme a disposizione € 172.000,00 </a:t>
            </a:r>
            <a:endParaRPr lang="it-IT" sz="2400"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1334999896"/>
              </p:ext>
            </p:extLst>
          </p:nvPr>
        </p:nvGraphicFramePr>
        <p:xfrm>
          <a:off x="628650" y="2204864"/>
          <a:ext cx="7886700" cy="3352800"/>
        </p:xfrm>
        <a:graphic>
          <a:graphicData uri="http://schemas.openxmlformats.org/drawingml/2006/table">
            <a:tbl>
              <a:tblPr firstRow="1" bandRow="1">
                <a:tableStyleId>{7DF18680-E054-41AD-8BC1-D1AEF772440D}</a:tableStyleId>
              </a:tblPr>
              <a:tblGrid>
                <a:gridCol w="7886700">
                  <a:extLst>
                    <a:ext uri="{9D8B030D-6E8A-4147-A177-3AD203B41FA5}">
                      <a16:colId xmlns="" xmlns:a16="http://schemas.microsoft.com/office/drawing/2014/main" val="20000"/>
                    </a:ext>
                  </a:extLst>
                </a:gridCol>
              </a:tblGrid>
              <a:tr h="370840">
                <a:tc>
                  <a:txBody>
                    <a:bodyPr/>
                    <a:lstStyle/>
                    <a:p>
                      <a:r>
                        <a:rPr lang="it-IT" sz="2800" dirty="0" smtClean="0"/>
                        <a:t>Anno n+2</a:t>
                      </a:r>
                    </a:p>
                    <a:p>
                      <a:r>
                        <a:rPr lang="it-IT" sz="2800" dirty="0" smtClean="0"/>
                        <a:t>Parte Entrata</a:t>
                      </a:r>
                    </a:p>
                    <a:p>
                      <a:r>
                        <a:rPr lang="it-IT" sz="2800" dirty="0" smtClean="0"/>
                        <a:t>Stanziamento </a:t>
                      </a:r>
                      <a:r>
                        <a:rPr lang="it-IT" sz="2800" dirty="0" err="1" smtClean="0"/>
                        <a:t>fpv</a:t>
                      </a:r>
                      <a:r>
                        <a:rPr lang="it-IT" sz="2800" dirty="0" smtClean="0"/>
                        <a:t> parte capitale</a:t>
                      </a:r>
                    </a:p>
                    <a:p>
                      <a:r>
                        <a:rPr lang="it-IT" sz="2800" dirty="0" smtClean="0"/>
                        <a:t>€ 1.872.000,00</a:t>
                      </a:r>
                    </a:p>
                    <a:p>
                      <a:r>
                        <a:rPr lang="it-IT" sz="2800" dirty="0" smtClean="0"/>
                        <a:t>Parte Spesa</a:t>
                      </a:r>
                    </a:p>
                    <a:p>
                      <a:r>
                        <a:rPr lang="it-IT" sz="2800" dirty="0" smtClean="0"/>
                        <a:t>Stanziamento </a:t>
                      </a:r>
                      <a:r>
                        <a:rPr lang="it-IT" sz="2800" dirty="0" err="1" smtClean="0"/>
                        <a:t>fpv</a:t>
                      </a:r>
                      <a:r>
                        <a:rPr lang="it-IT" sz="2800" dirty="0" smtClean="0"/>
                        <a:t> U.2.05.02.01.001</a:t>
                      </a:r>
                    </a:p>
                    <a:p>
                      <a:r>
                        <a:rPr lang="it-IT" sz="2800" dirty="0" smtClean="0"/>
                        <a:t>€ 1.872.000,00</a:t>
                      </a:r>
                    </a:p>
                    <a:p>
                      <a:endParaRPr lang="it-IT" dirty="0"/>
                    </a:p>
                  </a:txBody>
                  <a:tcPr marL="68580" marR="68580"/>
                </a:tc>
                <a:extLst>
                  <a:ext uri="{0D108BD9-81ED-4DB2-BD59-A6C34878D82A}">
                    <a16:rowId xmlns="" xmlns:a16="http://schemas.microsoft.com/office/drawing/2014/main" val="10000"/>
                  </a:ext>
                </a:extLst>
              </a:tr>
            </a:tbl>
          </a:graphicData>
        </a:graphic>
      </p:graphicFrame>
    </p:spTree>
    <p:extLst>
      <p:ext uri="{BB962C8B-B14F-4D97-AF65-F5344CB8AC3E}">
        <p14:creationId xmlns="" xmlns:p14="http://schemas.microsoft.com/office/powerpoint/2010/main" val="146067676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2002234"/>
          </a:xfrm>
        </p:spPr>
        <p:txBody>
          <a:bodyPr>
            <a:normAutofit fontScale="90000"/>
          </a:bodyPr>
          <a:lstStyle/>
          <a:p>
            <a:pPr algn="just"/>
            <a:r>
              <a:rPr lang="it-IT" sz="2400" dirty="0" smtClean="0"/>
              <a:t>Nell'anno </a:t>
            </a:r>
            <a:r>
              <a:rPr lang="it-IT" sz="2400" dirty="0"/>
              <a:t>n+3 si affidano i lavori per l'importo di € 1.658.000,00, iva inclusa (economia da ribasso d'asta € 35.000,00</a:t>
            </a:r>
            <a:r>
              <a:rPr lang="it-IT" sz="2400" dirty="0" smtClean="0"/>
              <a:t>) e si stipula il pertinente contratto </a:t>
            </a:r>
            <a:r>
              <a:rPr lang="it-IT" sz="2400" dirty="0"/>
              <a:t>.Si prevede di ripartire l'intervento per € 658.000,00 nell'anno n+3, ed € 1.000.000,00 nell'anno n+4  Le somme a disposizione sono pari ad € 214.000,00 </a:t>
            </a:r>
            <a:r>
              <a:rPr lang="it-IT" sz="1800" dirty="0"/>
              <a:t/>
            </a:r>
            <a:br>
              <a:rPr lang="it-IT" sz="1800" dirty="0"/>
            </a:br>
            <a:endParaRPr lang="it-IT" sz="1800"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3674296608"/>
              </p:ext>
            </p:extLst>
          </p:nvPr>
        </p:nvGraphicFramePr>
        <p:xfrm>
          <a:off x="628650" y="2420888"/>
          <a:ext cx="7886700" cy="4206240"/>
        </p:xfrm>
        <a:graphic>
          <a:graphicData uri="http://schemas.openxmlformats.org/drawingml/2006/table">
            <a:tbl>
              <a:tblPr firstRow="1" bandRow="1">
                <a:tableStyleId>{93296810-A885-4BE3-A3E7-6D5BEEA58F35}</a:tableStyleId>
              </a:tblPr>
              <a:tblGrid>
                <a:gridCol w="7886700">
                  <a:extLst>
                    <a:ext uri="{9D8B030D-6E8A-4147-A177-3AD203B41FA5}">
                      <a16:colId xmlns="" xmlns:a16="http://schemas.microsoft.com/office/drawing/2014/main" val="20000"/>
                    </a:ext>
                  </a:extLst>
                </a:gridCol>
              </a:tblGrid>
              <a:tr h="370840">
                <a:tc>
                  <a:txBody>
                    <a:bodyPr/>
                    <a:lstStyle/>
                    <a:p>
                      <a:r>
                        <a:rPr lang="it-IT" sz="2800" dirty="0" smtClean="0"/>
                        <a:t>Anno n+3</a:t>
                      </a:r>
                    </a:p>
                    <a:p>
                      <a:r>
                        <a:rPr lang="it-IT" sz="2800" dirty="0" smtClean="0"/>
                        <a:t>Parte Entrata</a:t>
                      </a:r>
                    </a:p>
                    <a:p>
                      <a:r>
                        <a:rPr lang="it-IT" sz="2800" dirty="0" smtClean="0"/>
                        <a:t>Stanziamento </a:t>
                      </a:r>
                      <a:r>
                        <a:rPr lang="it-IT" sz="2800" dirty="0" err="1" smtClean="0"/>
                        <a:t>fpv</a:t>
                      </a:r>
                      <a:r>
                        <a:rPr lang="it-IT" sz="2800" dirty="0" smtClean="0"/>
                        <a:t> parte capitale</a:t>
                      </a:r>
                    </a:p>
                    <a:p>
                      <a:r>
                        <a:rPr lang="it-IT" sz="2800" dirty="0" smtClean="0"/>
                        <a:t>€ 1.872.000,00</a:t>
                      </a:r>
                    </a:p>
                    <a:p>
                      <a:r>
                        <a:rPr lang="it-IT" sz="2800" dirty="0" smtClean="0"/>
                        <a:t>Parte Spesa</a:t>
                      </a:r>
                    </a:p>
                    <a:p>
                      <a:r>
                        <a:rPr lang="it-IT" sz="2800" dirty="0" smtClean="0"/>
                        <a:t>Stanziamento ed impegno U.2.02.01.09.999</a:t>
                      </a:r>
                    </a:p>
                    <a:p>
                      <a:r>
                        <a:rPr lang="it-IT" sz="2800" dirty="0" smtClean="0"/>
                        <a:t>€ 658.000,00</a:t>
                      </a:r>
                    </a:p>
                    <a:p>
                      <a:r>
                        <a:rPr lang="it-IT" sz="2800" dirty="0" smtClean="0"/>
                        <a:t>Stanziamento </a:t>
                      </a:r>
                      <a:r>
                        <a:rPr lang="it-IT" sz="2800" dirty="0" err="1" smtClean="0"/>
                        <a:t>fpv</a:t>
                      </a:r>
                      <a:r>
                        <a:rPr lang="it-IT" sz="2800" dirty="0" smtClean="0"/>
                        <a:t> U.2.05.02.01.001</a:t>
                      </a:r>
                    </a:p>
                    <a:p>
                      <a:r>
                        <a:rPr lang="it-IT" sz="2800" dirty="0" smtClean="0"/>
                        <a:t>€ 1.214.000,00</a:t>
                      </a:r>
                    </a:p>
                    <a:p>
                      <a:endParaRPr lang="it-IT" dirty="0"/>
                    </a:p>
                  </a:txBody>
                  <a:tcPr marL="68580" marR="68580"/>
                </a:tc>
                <a:extLst>
                  <a:ext uri="{0D108BD9-81ED-4DB2-BD59-A6C34878D82A}">
                    <a16:rowId xmlns="" xmlns:a16="http://schemas.microsoft.com/office/drawing/2014/main" val="10000"/>
                  </a:ext>
                </a:extLst>
              </a:tr>
            </a:tbl>
          </a:graphicData>
        </a:graphic>
      </p:graphicFrame>
    </p:spTree>
    <p:extLst>
      <p:ext uri="{BB962C8B-B14F-4D97-AF65-F5344CB8AC3E}">
        <p14:creationId xmlns="" xmlns:p14="http://schemas.microsoft.com/office/powerpoint/2010/main" val="423272184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426170"/>
          </a:xfrm>
        </p:spPr>
        <p:txBody>
          <a:bodyPr>
            <a:normAutofit fontScale="90000"/>
          </a:bodyPr>
          <a:lstStyle/>
          <a:p>
            <a:pPr algn="just"/>
            <a:r>
              <a:rPr lang="it-IT" sz="2800" dirty="0" smtClean="0"/>
              <a:t/>
            </a:r>
            <a:br>
              <a:rPr lang="it-IT" sz="2800" dirty="0" smtClean="0"/>
            </a:br>
            <a:r>
              <a:rPr lang="it-IT" sz="2800" dirty="0" smtClean="0"/>
              <a:t>Nell'anno </a:t>
            </a:r>
            <a:r>
              <a:rPr lang="it-IT" sz="2800" dirty="0"/>
              <a:t>n+4  i lavori si concludono. Con una perizia di variante si impegnano anche € 114.000,00, </a:t>
            </a:r>
            <a:r>
              <a:rPr lang="it-IT" sz="2800" dirty="0" err="1" smtClean="0"/>
              <a:t>proveniteni</a:t>
            </a:r>
            <a:r>
              <a:rPr lang="it-IT" sz="2800" dirty="0" smtClean="0"/>
              <a:t> dalle somme a disposizione.</a:t>
            </a:r>
            <a:endParaRPr lang="it-IT" sz="2400"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1594198954"/>
              </p:ext>
            </p:extLst>
          </p:nvPr>
        </p:nvGraphicFramePr>
        <p:xfrm>
          <a:off x="628650" y="1825625"/>
          <a:ext cx="7886700" cy="4206240"/>
        </p:xfrm>
        <a:graphic>
          <a:graphicData uri="http://schemas.openxmlformats.org/drawingml/2006/table">
            <a:tbl>
              <a:tblPr firstRow="1" bandRow="1">
                <a:tableStyleId>{F5AB1C69-6EDB-4FF4-983F-18BD219EF322}</a:tableStyleId>
              </a:tblPr>
              <a:tblGrid>
                <a:gridCol w="7886700">
                  <a:extLst>
                    <a:ext uri="{9D8B030D-6E8A-4147-A177-3AD203B41FA5}">
                      <a16:colId xmlns="" xmlns:a16="http://schemas.microsoft.com/office/drawing/2014/main" val="20000"/>
                    </a:ext>
                  </a:extLst>
                </a:gridCol>
              </a:tblGrid>
              <a:tr h="370840">
                <a:tc>
                  <a:txBody>
                    <a:bodyPr/>
                    <a:lstStyle/>
                    <a:p>
                      <a:r>
                        <a:rPr lang="it-IT" sz="2800" dirty="0" smtClean="0"/>
                        <a:t>Anno n+4</a:t>
                      </a:r>
                    </a:p>
                    <a:p>
                      <a:r>
                        <a:rPr lang="it-IT" sz="2800" dirty="0" smtClean="0"/>
                        <a:t>Parte Entrata</a:t>
                      </a:r>
                    </a:p>
                    <a:p>
                      <a:r>
                        <a:rPr lang="it-IT" sz="2800" dirty="0" smtClean="0"/>
                        <a:t>Stanziamento </a:t>
                      </a:r>
                      <a:r>
                        <a:rPr lang="it-IT" sz="2800" dirty="0" err="1" smtClean="0"/>
                        <a:t>fpv</a:t>
                      </a:r>
                      <a:r>
                        <a:rPr lang="it-IT" sz="2800" dirty="0" smtClean="0"/>
                        <a:t> parte capitale</a:t>
                      </a:r>
                    </a:p>
                    <a:p>
                      <a:r>
                        <a:rPr lang="it-IT" sz="2800" dirty="0" smtClean="0"/>
                        <a:t>€ 1.214.000,00</a:t>
                      </a:r>
                    </a:p>
                    <a:p>
                      <a:r>
                        <a:rPr lang="it-IT" sz="2800" dirty="0" smtClean="0"/>
                        <a:t>Parte Spesa</a:t>
                      </a:r>
                    </a:p>
                    <a:p>
                      <a:r>
                        <a:rPr lang="it-IT" sz="2800" dirty="0" smtClean="0"/>
                        <a:t>Stanziamento ed impegno U.2.02.01.09.999</a:t>
                      </a:r>
                    </a:p>
                    <a:p>
                      <a:r>
                        <a:rPr lang="it-IT" sz="2800" dirty="0" smtClean="0"/>
                        <a:t>€ 1.114.000,00</a:t>
                      </a:r>
                    </a:p>
                    <a:p>
                      <a:r>
                        <a:rPr lang="it-IT" sz="2800" dirty="0" smtClean="0"/>
                        <a:t>Stanziamento </a:t>
                      </a:r>
                      <a:r>
                        <a:rPr lang="it-IT" sz="2800" dirty="0" err="1" smtClean="0"/>
                        <a:t>fpv</a:t>
                      </a:r>
                      <a:r>
                        <a:rPr lang="it-IT" sz="2800" dirty="0" smtClean="0"/>
                        <a:t> U.2.05.02.01.001</a:t>
                      </a:r>
                    </a:p>
                    <a:p>
                      <a:r>
                        <a:rPr lang="it-IT" sz="2800" dirty="0" smtClean="0"/>
                        <a:t>€ 100.000,00</a:t>
                      </a:r>
                    </a:p>
                    <a:p>
                      <a:endParaRPr lang="it-IT" dirty="0"/>
                    </a:p>
                  </a:txBody>
                  <a:tcPr marL="68580" marR="68580"/>
                </a:tc>
                <a:extLst>
                  <a:ext uri="{0D108BD9-81ED-4DB2-BD59-A6C34878D82A}">
                    <a16:rowId xmlns="" xmlns:a16="http://schemas.microsoft.com/office/drawing/2014/main" val="10000"/>
                  </a:ext>
                </a:extLst>
              </a:tr>
            </a:tbl>
          </a:graphicData>
        </a:graphic>
      </p:graphicFrame>
    </p:spTree>
    <p:extLst>
      <p:ext uri="{BB962C8B-B14F-4D97-AF65-F5344CB8AC3E}">
        <p14:creationId xmlns="" xmlns:p14="http://schemas.microsoft.com/office/powerpoint/2010/main" val="81391496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426170"/>
          </a:xfrm>
        </p:spPr>
        <p:txBody>
          <a:bodyPr>
            <a:noAutofit/>
          </a:bodyPr>
          <a:lstStyle/>
          <a:p>
            <a:pPr algn="just"/>
            <a:r>
              <a:rPr lang="it-IT" sz="2800" dirty="0" smtClean="0"/>
              <a:t/>
            </a:r>
            <a:br>
              <a:rPr lang="it-IT" sz="2800" dirty="0" smtClean="0"/>
            </a:br>
            <a:r>
              <a:rPr lang="it-IT" sz="2800" dirty="0" smtClean="0"/>
              <a:t>Nell'anno </a:t>
            </a:r>
            <a:r>
              <a:rPr lang="it-IT" sz="2800" dirty="0"/>
              <a:t>n+5 con ulteriore perizia di variante si affida la prosecuzione dei lavori di risanamento del medesimo sito. </a:t>
            </a:r>
            <a:r>
              <a:rPr lang="it-IT" sz="3200" dirty="0"/>
              <a:t/>
            </a:r>
            <a:br>
              <a:rPr lang="it-IT" sz="3200" dirty="0"/>
            </a:br>
            <a:endParaRPr lang="it-IT" sz="3200"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702088998"/>
              </p:ext>
            </p:extLst>
          </p:nvPr>
        </p:nvGraphicFramePr>
        <p:xfrm>
          <a:off x="628650" y="1825625"/>
          <a:ext cx="7886700" cy="4754880"/>
        </p:xfrm>
        <a:graphic>
          <a:graphicData uri="http://schemas.openxmlformats.org/drawingml/2006/table">
            <a:tbl>
              <a:tblPr firstRow="1" bandRow="1">
                <a:tableStyleId>{073A0DAA-6AF3-43AB-8588-CEC1D06C72B9}</a:tableStyleId>
              </a:tblPr>
              <a:tblGrid>
                <a:gridCol w="7886700">
                  <a:extLst>
                    <a:ext uri="{9D8B030D-6E8A-4147-A177-3AD203B41FA5}">
                      <a16:colId xmlns="" xmlns:a16="http://schemas.microsoft.com/office/drawing/2014/main" val="20000"/>
                    </a:ext>
                  </a:extLst>
                </a:gridCol>
              </a:tblGrid>
              <a:tr h="370840">
                <a:tc>
                  <a:txBody>
                    <a:bodyPr/>
                    <a:lstStyle/>
                    <a:p>
                      <a:r>
                        <a:rPr lang="it-IT" sz="3600" dirty="0" smtClean="0"/>
                        <a:t>Anno n+5</a:t>
                      </a:r>
                    </a:p>
                    <a:p>
                      <a:r>
                        <a:rPr lang="it-IT" sz="3600" dirty="0" smtClean="0"/>
                        <a:t>Parte Entrata</a:t>
                      </a:r>
                    </a:p>
                    <a:p>
                      <a:r>
                        <a:rPr lang="it-IT" sz="3600" dirty="0" smtClean="0"/>
                        <a:t>Stanziamento </a:t>
                      </a:r>
                      <a:r>
                        <a:rPr lang="it-IT" sz="3600" dirty="0" err="1" smtClean="0"/>
                        <a:t>fpv</a:t>
                      </a:r>
                      <a:r>
                        <a:rPr lang="it-IT" sz="3600" dirty="0" smtClean="0"/>
                        <a:t> parte capitale</a:t>
                      </a:r>
                    </a:p>
                    <a:p>
                      <a:r>
                        <a:rPr lang="it-IT" sz="3600" dirty="0" smtClean="0"/>
                        <a:t>€ 100.000,00</a:t>
                      </a:r>
                    </a:p>
                    <a:p>
                      <a:r>
                        <a:rPr lang="it-IT" sz="3600" dirty="0" smtClean="0"/>
                        <a:t>Parte Spesa</a:t>
                      </a:r>
                    </a:p>
                    <a:p>
                      <a:r>
                        <a:rPr lang="it-IT" sz="3600" dirty="0" smtClean="0"/>
                        <a:t>Stanziamento ed impegno U.2.02.01.09.999</a:t>
                      </a:r>
                    </a:p>
                    <a:p>
                      <a:r>
                        <a:rPr lang="it-IT" sz="3600" dirty="0" smtClean="0"/>
                        <a:t>€ 100.000,00</a:t>
                      </a:r>
                    </a:p>
                    <a:p>
                      <a:endParaRPr lang="it-IT" dirty="0"/>
                    </a:p>
                  </a:txBody>
                  <a:tcPr marL="68580" marR="68580"/>
                </a:tc>
                <a:extLst>
                  <a:ext uri="{0D108BD9-81ED-4DB2-BD59-A6C34878D82A}">
                    <a16:rowId xmlns="" xmlns:a16="http://schemas.microsoft.com/office/drawing/2014/main" val="10000"/>
                  </a:ext>
                </a:extLst>
              </a:tr>
            </a:tbl>
          </a:graphicData>
        </a:graphic>
      </p:graphicFrame>
    </p:spTree>
    <p:extLst>
      <p:ext uri="{BB962C8B-B14F-4D97-AF65-F5344CB8AC3E}">
        <p14:creationId xmlns="" xmlns:p14="http://schemas.microsoft.com/office/powerpoint/2010/main" val="214486341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just"/>
            <a:r>
              <a:rPr lang="it-IT" sz="2000" dirty="0" smtClean="0"/>
              <a:t>Nell’anno n è affidata a dipendenti la redazione della progettazione esecutiva per la realizzazione di un tratto stradale. Valore complessivo dell’intervento € 80.000,00, ed è finanziato con entrate derivanti da alienazioni patrimoniali. Somma destinata al personale progettista € 1.600,00. </a:t>
            </a:r>
            <a:endParaRPr lang="it-IT" sz="2000"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905940714"/>
              </p:ext>
            </p:extLst>
          </p:nvPr>
        </p:nvGraphicFramePr>
        <p:xfrm>
          <a:off x="628650" y="1825625"/>
          <a:ext cx="7886700" cy="4754880"/>
        </p:xfrm>
        <a:graphic>
          <a:graphicData uri="http://schemas.openxmlformats.org/drawingml/2006/table">
            <a:tbl>
              <a:tblPr firstRow="1" bandRow="1">
                <a:tableStyleId>{5C22544A-7EE6-4342-B048-85BDC9FD1C3A}</a:tableStyleId>
              </a:tblPr>
              <a:tblGrid>
                <a:gridCol w="7886700">
                  <a:extLst>
                    <a:ext uri="{9D8B030D-6E8A-4147-A177-3AD203B41FA5}">
                      <a16:colId xmlns="" xmlns:a16="http://schemas.microsoft.com/office/drawing/2014/main" val="20000"/>
                    </a:ext>
                  </a:extLst>
                </a:gridCol>
              </a:tblGrid>
              <a:tr h="370840">
                <a:tc>
                  <a:txBody>
                    <a:bodyPr/>
                    <a:lstStyle/>
                    <a:p>
                      <a:r>
                        <a:rPr lang="it-IT" dirty="0" smtClean="0"/>
                        <a:t>Parte entrata</a:t>
                      </a:r>
                    </a:p>
                    <a:p>
                      <a:r>
                        <a:rPr lang="it-IT" dirty="0" smtClean="0"/>
                        <a:t>stanziamento ed accertamento "altre entrate correnti </a:t>
                      </a:r>
                      <a:r>
                        <a:rPr lang="it-IT" dirty="0" err="1" smtClean="0"/>
                        <a:t>n.a.c</a:t>
                      </a:r>
                      <a:r>
                        <a:rPr lang="it-IT" dirty="0" smtClean="0"/>
                        <a:t>" (E 3.05.99.02.000)</a:t>
                      </a:r>
                    </a:p>
                    <a:p>
                      <a:r>
                        <a:rPr lang="it-IT" dirty="0" smtClean="0"/>
                        <a:t>€ 1.600,00</a:t>
                      </a:r>
                    </a:p>
                    <a:p>
                      <a:r>
                        <a:rPr lang="it-IT" dirty="0" smtClean="0"/>
                        <a:t>Stanziamento ed accertamento   Alienazione di altri beni immobili </a:t>
                      </a:r>
                      <a:r>
                        <a:rPr lang="it-IT" dirty="0" err="1" smtClean="0"/>
                        <a:t>n.a.c</a:t>
                      </a:r>
                      <a:r>
                        <a:rPr lang="it-IT" dirty="0" smtClean="0"/>
                        <a:t>. E.4.04.01.08.999</a:t>
                      </a:r>
                    </a:p>
                    <a:p>
                      <a:r>
                        <a:rPr lang="it-IT" dirty="0" smtClean="0"/>
                        <a:t>€ 100.000,00</a:t>
                      </a:r>
                    </a:p>
                    <a:p>
                      <a:r>
                        <a:rPr lang="it-IT" dirty="0" smtClean="0"/>
                        <a:t>Parte spesa</a:t>
                      </a:r>
                    </a:p>
                    <a:p>
                      <a:r>
                        <a:rPr lang="it-IT" dirty="0" smtClean="0"/>
                        <a:t>Stanziamento  ed  impegno  Infrastrutture stradali   U.2.02.01.09.012 </a:t>
                      </a:r>
                    </a:p>
                    <a:p>
                      <a:r>
                        <a:rPr lang="it-IT" dirty="0" smtClean="0"/>
                        <a:t>€ 81.600,00   di cui </a:t>
                      </a:r>
                    </a:p>
                    <a:p>
                      <a:r>
                        <a:rPr lang="it-IT" dirty="0" smtClean="0"/>
                        <a:t>€ 1.280,00</a:t>
                      </a:r>
                    </a:p>
                    <a:p>
                      <a:r>
                        <a:rPr lang="it-IT" dirty="0" smtClean="0"/>
                        <a:t>impegno al titolo 1 negli stanziamenti del salario accessorio (al netto del 20% destinato al "fondo innovazione")</a:t>
                      </a:r>
                    </a:p>
                    <a:p>
                      <a:r>
                        <a:rPr lang="it-IT" dirty="0" smtClean="0"/>
                        <a:t>€ 320,00</a:t>
                      </a:r>
                    </a:p>
                    <a:p>
                      <a:r>
                        <a:rPr lang="it-IT" dirty="0" smtClean="0"/>
                        <a:t>impegno al titolo 1 o 2 della spesa secondo la destinazione prescelta ("nell'esercizio in corso di gestione")</a:t>
                      </a:r>
                    </a:p>
                    <a:p>
                      <a:r>
                        <a:rPr lang="it-IT" dirty="0" smtClean="0"/>
                        <a:t>€ 1.600,00</a:t>
                      </a:r>
                    </a:p>
                    <a:p>
                      <a:endParaRPr lang="it-IT" dirty="0"/>
                    </a:p>
                  </a:txBody>
                  <a:tcPr marL="68580" marR="68580"/>
                </a:tc>
                <a:extLst>
                  <a:ext uri="{0D108BD9-81ED-4DB2-BD59-A6C34878D82A}">
                    <a16:rowId xmlns="" xmlns:a16="http://schemas.microsoft.com/office/drawing/2014/main" val="10000"/>
                  </a:ext>
                </a:extLst>
              </a:tr>
            </a:tbl>
          </a:graphicData>
        </a:graphic>
      </p:graphicFrame>
    </p:spTree>
    <p:extLst>
      <p:ext uri="{BB962C8B-B14F-4D97-AF65-F5344CB8AC3E}">
        <p14:creationId xmlns="" xmlns:p14="http://schemas.microsoft.com/office/powerpoint/2010/main" val="39398753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EQUILIBRI DI BILANCIO</a:t>
            </a:r>
            <a:endParaRPr lang="it-IT" dirty="0"/>
          </a:p>
        </p:txBody>
      </p:sp>
      <p:sp>
        <p:nvSpPr>
          <p:cNvPr id="3" name="Sottotitolo 2"/>
          <p:cNvSpPr>
            <a:spLocks noGrp="1"/>
          </p:cNvSpPr>
          <p:nvPr>
            <p:ph type="subTitle" idx="1"/>
          </p:nvPr>
        </p:nvSpPr>
        <p:spPr/>
        <p:txBody>
          <a:bodyPr>
            <a:normAutofit lnSpcReduction="10000"/>
          </a:bodyPr>
          <a:lstStyle/>
          <a:p>
            <a:r>
              <a:rPr lang="it-IT" sz="4000" b="1" cap="all" dirty="0">
                <a:solidFill>
                  <a:prstClr val="black"/>
                </a:solidFill>
                <a:ea typeface="+mj-ea"/>
                <a:cs typeface="+mj-cs"/>
              </a:rPr>
              <a:t>Le novità da applicare in sede di redazione del preventivo</a:t>
            </a:r>
            <a:endParaRPr lang="it-IT" dirty="0"/>
          </a:p>
        </p:txBody>
      </p:sp>
    </p:spTree>
    <p:extLst>
      <p:ext uri="{BB962C8B-B14F-4D97-AF65-F5344CB8AC3E}">
        <p14:creationId xmlns="" xmlns:p14="http://schemas.microsoft.com/office/powerpoint/2010/main" val="207622127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RISULTATO DI AMMINISTRAZIONE </a:t>
            </a:r>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3249374013"/>
              </p:ext>
            </p:extLst>
          </p:nvPr>
        </p:nvGraphicFramePr>
        <p:xfrm>
          <a:off x="457200" y="1600200"/>
          <a:ext cx="8229600" cy="4937760"/>
        </p:xfrm>
        <a:graphic>
          <a:graphicData uri="http://schemas.openxmlformats.org/drawingml/2006/table">
            <a:tbl>
              <a:tblPr firstRow="1" bandRow="1">
                <a:tableStyleId>{5C22544A-7EE6-4342-B048-85BDC9FD1C3A}</a:tableStyleId>
              </a:tblPr>
              <a:tblGrid>
                <a:gridCol w="7139136">
                  <a:extLst>
                    <a:ext uri="{9D8B030D-6E8A-4147-A177-3AD203B41FA5}">
                      <a16:colId xmlns="" xmlns:a16="http://schemas.microsoft.com/office/drawing/2014/main" val="2247367822"/>
                    </a:ext>
                  </a:extLst>
                </a:gridCol>
                <a:gridCol w="1090464">
                  <a:extLst>
                    <a:ext uri="{9D8B030D-6E8A-4147-A177-3AD203B41FA5}">
                      <a16:colId xmlns="" xmlns:a16="http://schemas.microsoft.com/office/drawing/2014/main" val="2747800532"/>
                    </a:ext>
                  </a:extLst>
                </a:gridCol>
              </a:tblGrid>
              <a:tr h="370840">
                <a:tc>
                  <a:txBody>
                    <a:bodyPr/>
                    <a:lstStyle/>
                    <a:p>
                      <a:pPr algn="l" fontAlgn="b"/>
                      <a:r>
                        <a:rPr lang="it-IT" sz="3600" b="0" i="0" u="none" strike="noStrike" dirty="0">
                          <a:solidFill>
                            <a:srgbClr val="000000"/>
                          </a:solidFill>
                          <a:effectLst/>
                          <a:latin typeface="Calibri" panose="020F0502020204030204" pitchFamily="34" charset="0"/>
                        </a:rPr>
                        <a:t>FONDO DI CASSA</a:t>
                      </a:r>
                    </a:p>
                  </a:txBody>
                  <a:tcPr marL="0" marR="0" marT="0" marB="0" anchor="b"/>
                </a:tc>
                <a:tc>
                  <a:txBody>
                    <a:bodyPr/>
                    <a:lstStyle/>
                    <a:p>
                      <a:pPr algn="l" fontAlgn="b"/>
                      <a:r>
                        <a:rPr lang="it-IT" sz="36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2660573789"/>
                  </a:ext>
                </a:extLst>
              </a:tr>
              <a:tr h="370840">
                <a:tc>
                  <a:txBody>
                    <a:bodyPr/>
                    <a:lstStyle/>
                    <a:p>
                      <a:pPr algn="l" fontAlgn="b"/>
                      <a:r>
                        <a:rPr lang="it-IT" sz="3600" b="0" i="0" u="none" strike="noStrike">
                          <a:solidFill>
                            <a:srgbClr val="000000"/>
                          </a:solidFill>
                          <a:effectLst/>
                          <a:latin typeface="Calibri" panose="020F0502020204030204" pitchFamily="34" charset="0"/>
                        </a:rPr>
                        <a:t>RESIDUI ATTIVI</a:t>
                      </a:r>
                    </a:p>
                  </a:txBody>
                  <a:tcPr marL="0" marR="0" marT="0" marB="0" anchor="b"/>
                </a:tc>
                <a:tc>
                  <a:txBody>
                    <a:bodyPr/>
                    <a:lstStyle/>
                    <a:p>
                      <a:pPr algn="l" fontAlgn="b"/>
                      <a:r>
                        <a:rPr lang="it-IT" sz="36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4102831225"/>
                  </a:ext>
                </a:extLst>
              </a:tr>
              <a:tr h="370840">
                <a:tc>
                  <a:txBody>
                    <a:bodyPr/>
                    <a:lstStyle/>
                    <a:p>
                      <a:pPr algn="l" fontAlgn="b"/>
                      <a:r>
                        <a:rPr lang="it-IT" sz="3600" b="0" i="0" u="none" strike="noStrike">
                          <a:solidFill>
                            <a:srgbClr val="000000"/>
                          </a:solidFill>
                          <a:effectLst/>
                          <a:latin typeface="Calibri" panose="020F0502020204030204" pitchFamily="34" charset="0"/>
                        </a:rPr>
                        <a:t>RESIDUI PASSIVI</a:t>
                      </a:r>
                    </a:p>
                  </a:txBody>
                  <a:tcPr marL="0" marR="0" marT="0" marB="0" anchor="b"/>
                </a:tc>
                <a:tc>
                  <a:txBody>
                    <a:bodyPr/>
                    <a:lstStyle/>
                    <a:p>
                      <a:pPr algn="l" fontAlgn="b"/>
                      <a:r>
                        <a:rPr lang="it-IT" sz="36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1966255017"/>
                  </a:ext>
                </a:extLst>
              </a:tr>
              <a:tr h="370840">
                <a:tc>
                  <a:txBody>
                    <a:bodyPr/>
                    <a:lstStyle/>
                    <a:p>
                      <a:pPr algn="l" fontAlgn="b"/>
                      <a:r>
                        <a:rPr lang="it-IT" sz="3600" b="0" i="0" u="none" strike="noStrike">
                          <a:solidFill>
                            <a:srgbClr val="000000"/>
                          </a:solidFill>
                          <a:effectLst/>
                          <a:latin typeface="Calibri" panose="020F0502020204030204" pitchFamily="34" charset="0"/>
                        </a:rPr>
                        <a:t>FONDO PLURIENNALE VINCOLATO</a:t>
                      </a:r>
                    </a:p>
                  </a:txBody>
                  <a:tcPr marL="0" marR="0" marT="0" marB="0" anchor="b"/>
                </a:tc>
                <a:tc>
                  <a:txBody>
                    <a:bodyPr/>
                    <a:lstStyle/>
                    <a:p>
                      <a:pPr algn="l" fontAlgn="b"/>
                      <a:r>
                        <a:rPr lang="it-IT" sz="36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79132826"/>
                  </a:ext>
                </a:extLst>
              </a:tr>
              <a:tr h="370840">
                <a:tc>
                  <a:txBody>
                    <a:bodyPr/>
                    <a:lstStyle/>
                    <a:p>
                      <a:pPr algn="l" fontAlgn="b"/>
                      <a:r>
                        <a:rPr lang="it-IT" sz="3600" b="1" i="0" u="none" strike="noStrike">
                          <a:solidFill>
                            <a:srgbClr val="000000"/>
                          </a:solidFill>
                          <a:effectLst/>
                          <a:latin typeface="Calibri" panose="020F0502020204030204" pitchFamily="34" charset="0"/>
                        </a:rPr>
                        <a:t>RISULTATO DI AMMINISTRAZIONE</a:t>
                      </a:r>
                    </a:p>
                  </a:txBody>
                  <a:tcPr marL="0" marR="0" marT="0" marB="0" anchor="b"/>
                </a:tc>
                <a:tc>
                  <a:txBody>
                    <a:bodyPr/>
                    <a:lstStyle/>
                    <a:p>
                      <a:pPr algn="l" fontAlgn="b"/>
                      <a:r>
                        <a:rPr lang="it-IT" sz="36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4288736937"/>
                  </a:ext>
                </a:extLst>
              </a:tr>
              <a:tr h="370840">
                <a:tc>
                  <a:txBody>
                    <a:bodyPr/>
                    <a:lstStyle/>
                    <a:p>
                      <a:pPr algn="l" fontAlgn="b"/>
                      <a:r>
                        <a:rPr lang="it-IT" sz="3600" b="0" i="0" u="none" strike="noStrike">
                          <a:solidFill>
                            <a:srgbClr val="000000"/>
                          </a:solidFill>
                          <a:effectLst/>
                          <a:latin typeface="Calibri" panose="020F0502020204030204" pitchFamily="34" charset="0"/>
                        </a:rPr>
                        <a:t>QUOTA ACCANTONATA</a:t>
                      </a:r>
                    </a:p>
                  </a:txBody>
                  <a:tcPr marL="0" marR="0" marT="0" marB="0" anchor="b"/>
                </a:tc>
                <a:tc>
                  <a:txBody>
                    <a:bodyPr/>
                    <a:lstStyle/>
                    <a:p>
                      <a:pPr algn="l" fontAlgn="b"/>
                      <a:r>
                        <a:rPr lang="it-IT" sz="36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2482829930"/>
                  </a:ext>
                </a:extLst>
              </a:tr>
              <a:tr h="370840">
                <a:tc>
                  <a:txBody>
                    <a:bodyPr/>
                    <a:lstStyle/>
                    <a:p>
                      <a:pPr algn="l" fontAlgn="b"/>
                      <a:r>
                        <a:rPr lang="it-IT" sz="3600" b="0" i="0" u="none" strike="noStrike">
                          <a:solidFill>
                            <a:srgbClr val="000000"/>
                          </a:solidFill>
                          <a:effectLst/>
                          <a:latin typeface="Calibri" panose="020F0502020204030204" pitchFamily="34" charset="0"/>
                        </a:rPr>
                        <a:t>QUOTA VINCOLATA</a:t>
                      </a:r>
                    </a:p>
                  </a:txBody>
                  <a:tcPr marL="0" marR="0" marT="0" marB="0" anchor="b"/>
                </a:tc>
                <a:tc>
                  <a:txBody>
                    <a:bodyPr/>
                    <a:lstStyle/>
                    <a:p>
                      <a:pPr algn="l" fontAlgn="b"/>
                      <a:r>
                        <a:rPr lang="it-IT" sz="36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2177513752"/>
                  </a:ext>
                </a:extLst>
              </a:tr>
              <a:tr h="370840">
                <a:tc>
                  <a:txBody>
                    <a:bodyPr/>
                    <a:lstStyle/>
                    <a:p>
                      <a:pPr algn="l" fontAlgn="b"/>
                      <a:r>
                        <a:rPr lang="it-IT" sz="3600" b="0" i="0" u="none" strike="noStrike">
                          <a:solidFill>
                            <a:srgbClr val="000000"/>
                          </a:solidFill>
                          <a:effectLst/>
                          <a:latin typeface="Calibri" panose="020F0502020204030204" pitchFamily="34" charset="0"/>
                        </a:rPr>
                        <a:t>QUOTA DESTINATA AD INVESTIMENTI</a:t>
                      </a:r>
                    </a:p>
                  </a:txBody>
                  <a:tcPr marL="0" marR="0" marT="0" marB="0" anchor="b"/>
                </a:tc>
                <a:tc>
                  <a:txBody>
                    <a:bodyPr/>
                    <a:lstStyle/>
                    <a:p>
                      <a:pPr algn="l" fontAlgn="b"/>
                      <a:r>
                        <a:rPr lang="it-IT" sz="36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2454677049"/>
                  </a:ext>
                </a:extLst>
              </a:tr>
              <a:tr h="370840">
                <a:tc>
                  <a:txBody>
                    <a:bodyPr/>
                    <a:lstStyle/>
                    <a:p>
                      <a:pPr algn="l" fontAlgn="b"/>
                      <a:r>
                        <a:rPr lang="it-IT" sz="3600" b="1" i="0" u="none" strike="noStrike">
                          <a:solidFill>
                            <a:srgbClr val="000000"/>
                          </a:solidFill>
                          <a:effectLst/>
                          <a:latin typeface="Calibri" panose="020F0502020204030204" pitchFamily="34" charset="0"/>
                        </a:rPr>
                        <a:t>AVANZO/DISAVANZO</a:t>
                      </a:r>
                    </a:p>
                  </a:txBody>
                  <a:tcPr marL="0" marR="0" marT="0" marB="0" anchor="b"/>
                </a:tc>
                <a:tc>
                  <a:txBody>
                    <a:bodyPr/>
                    <a:lstStyle/>
                    <a:p>
                      <a:pPr algn="l" fontAlgn="b"/>
                      <a:r>
                        <a:rPr lang="it-IT" sz="3600" b="0" i="0" u="none" strike="noStrike" dirty="0">
                          <a:solidFill>
                            <a:srgbClr val="000000"/>
                          </a:solidFill>
                          <a:effectLst/>
                          <a:latin typeface="Calibri" panose="020F0502020204030204" pitchFamily="34" charset="0"/>
                        </a:rPr>
                        <a:t> </a:t>
                      </a:r>
                    </a:p>
                  </a:txBody>
                  <a:tcPr marL="0" marR="0" marT="0" marB="0" anchor="b"/>
                </a:tc>
                <a:extLst>
                  <a:ext uri="{0D108BD9-81ED-4DB2-BD59-A6C34878D82A}">
                    <a16:rowId xmlns="" xmlns:a16="http://schemas.microsoft.com/office/drawing/2014/main" val="3974411377"/>
                  </a:ext>
                </a:extLst>
              </a:tr>
            </a:tbl>
          </a:graphicData>
        </a:graphic>
      </p:graphicFrame>
    </p:spTree>
    <p:extLst>
      <p:ext uri="{BB962C8B-B14F-4D97-AF65-F5344CB8AC3E}">
        <p14:creationId xmlns="" xmlns:p14="http://schemas.microsoft.com/office/powerpoint/2010/main" val="11948404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just"/>
            <a:r>
              <a:rPr lang="it-IT" sz="1400" dirty="0" smtClean="0"/>
              <a:t>Un ente locale sciolto per fenomeni di infiltrazione e di condizionamento di tipo mafioso (art.243-quinquies </a:t>
            </a:r>
            <a:r>
              <a:rPr lang="it-IT" sz="1400" dirty="0" err="1" smtClean="0"/>
              <a:t>tuel</a:t>
            </a:r>
            <a:r>
              <a:rPr lang="it-IT" sz="1400" dirty="0" smtClean="0"/>
              <a:t>), di 25.000 abitanti  riceve nell'anno n un'anticipazione di liquidità (200 euro x abitante, misura massima), € 2.500,000, in quanto sussistono squilibri strutturali di bilancio, in grado di provocare il dissesto finanziario, a seguito di specifica richiesta la commissione straordinaria per la gestione dell'ente, da restituire in dieci anni (durata </a:t>
            </a:r>
            <a:r>
              <a:rPr lang="it-IT" sz="1400" dirty="0" err="1" smtClean="0"/>
              <a:t>max</a:t>
            </a:r>
            <a:r>
              <a:rPr lang="it-IT" sz="1400" dirty="0" smtClean="0"/>
              <a:t>).  Il tasso di interesse annuo da applicare alla suddetta anticipazione </a:t>
            </a:r>
            <a:r>
              <a:rPr lang="it-IT" sz="1400" dirty="0" err="1" smtClean="0"/>
              <a:t>e’</a:t>
            </a:r>
            <a:r>
              <a:rPr lang="it-IT" sz="1400" dirty="0" smtClean="0"/>
              <a:t> determinato sulla base del rendimento di mercato dei Buoni poliennali del tesoro a 5 anni in corso di emissione con comunicato del Direttore generale del tesoro da emanare e pubblicare sul sito internet del Ministero dell’economia e delle finanze (0.50%)</a:t>
            </a:r>
            <a:endParaRPr lang="it-IT" sz="1400"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636107721"/>
              </p:ext>
            </p:extLst>
          </p:nvPr>
        </p:nvGraphicFramePr>
        <p:xfrm>
          <a:off x="628651" y="1825625"/>
          <a:ext cx="7886704" cy="4450080"/>
        </p:xfrm>
        <a:graphic>
          <a:graphicData uri="http://schemas.openxmlformats.org/drawingml/2006/table">
            <a:tbl>
              <a:tblPr firstRow="1" bandRow="1">
                <a:tableStyleId>{93296810-A885-4BE3-A3E7-6D5BEEA58F35}</a:tableStyleId>
              </a:tblPr>
              <a:tblGrid>
                <a:gridCol w="1126672">
                  <a:extLst>
                    <a:ext uri="{9D8B030D-6E8A-4147-A177-3AD203B41FA5}">
                      <a16:colId xmlns="" xmlns:a16="http://schemas.microsoft.com/office/drawing/2014/main" val="1189636420"/>
                    </a:ext>
                  </a:extLst>
                </a:gridCol>
                <a:gridCol w="1126672">
                  <a:extLst>
                    <a:ext uri="{9D8B030D-6E8A-4147-A177-3AD203B41FA5}">
                      <a16:colId xmlns="" xmlns:a16="http://schemas.microsoft.com/office/drawing/2014/main" val="53116637"/>
                    </a:ext>
                  </a:extLst>
                </a:gridCol>
                <a:gridCol w="1126672">
                  <a:extLst>
                    <a:ext uri="{9D8B030D-6E8A-4147-A177-3AD203B41FA5}">
                      <a16:colId xmlns="" xmlns:a16="http://schemas.microsoft.com/office/drawing/2014/main" val="4236260136"/>
                    </a:ext>
                  </a:extLst>
                </a:gridCol>
                <a:gridCol w="1126672">
                  <a:extLst>
                    <a:ext uri="{9D8B030D-6E8A-4147-A177-3AD203B41FA5}">
                      <a16:colId xmlns="" xmlns:a16="http://schemas.microsoft.com/office/drawing/2014/main" val="3551189926"/>
                    </a:ext>
                  </a:extLst>
                </a:gridCol>
                <a:gridCol w="1126672">
                  <a:extLst>
                    <a:ext uri="{9D8B030D-6E8A-4147-A177-3AD203B41FA5}">
                      <a16:colId xmlns="" xmlns:a16="http://schemas.microsoft.com/office/drawing/2014/main" val="3760270423"/>
                    </a:ext>
                  </a:extLst>
                </a:gridCol>
                <a:gridCol w="1126672">
                  <a:extLst>
                    <a:ext uri="{9D8B030D-6E8A-4147-A177-3AD203B41FA5}">
                      <a16:colId xmlns="" xmlns:a16="http://schemas.microsoft.com/office/drawing/2014/main" val="3406510917"/>
                    </a:ext>
                  </a:extLst>
                </a:gridCol>
                <a:gridCol w="1126672">
                  <a:extLst>
                    <a:ext uri="{9D8B030D-6E8A-4147-A177-3AD203B41FA5}">
                      <a16:colId xmlns="" xmlns:a16="http://schemas.microsoft.com/office/drawing/2014/main" val="2607345774"/>
                    </a:ext>
                  </a:extLst>
                </a:gridCol>
              </a:tblGrid>
              <a:tr h="370840">
                <a:tc>
                  <a:txBody>
                    <a:bodyPr/>
                    <a:lstStyle/>
                    <a:p>
                      <a:pPr algn="ctr" fontAlgn="ctr"/>
                      <a:r>
                        <a:rPr lang="it-IT" sz="1100" b="1" i="0" u="none" strike="noStrike" dirty="0" err="1">
                          <a:solidFill>
                            <a:srgbClr val="000000"/>
                          </a:solidFill>
                          <a:effectLst/>
                          <a:latin typeface="Arial" panose="020B0604020202020204" pitchFamily="34" charset="0"/>
                        </a:rPr>
                        <a:t>Num</a:t>
                      </a:r>
                      <a:r>
                        <a:rPr lang="it-IT" sz="1100" b="1" i="0" u="none" strike="noStrike" dirty="0">
                          <a:solidFill>
                            <a:srgbClr val="000000"/>
                          </a:solidFill>
                          <a:effectLst/>
                          <a:latin typeface="Arial" panose="020B0604020202020204" pitchFamily="34" charset="0"/>
                        </a:rPr>
                        <a:t>. Rata</a:t>
                      </a:r>
                    </a:p>
                  </a:txBody>
                  <a:tcPr marL="7144" marR="7144" marT="9525" marB="0" anchor="ctr"/>
                </a:tc>
                <a:tc>
                  <a:txBody>
                    <a:bodyPr/>
                    <a:lstStyle/>
                    <a:p>
                      <a:pPr algn="r" fontAlgn="ctr"/>
                      <a:r>
                        <a:rPr lang="it-IT" sz="1100" b="1" i="0" u="none" strike="noStrike">
                          <a:solidFill>
                            <a:srgbClr val="000000"/>
                          </a:solidFill>
                          <a:effectLst/>
                          <a:latin typeface="Arial" panose="020B0604020202020204" pitchFamily="34" charset="0"/>
                        </a:rPr>
                        <a:t>Importo Rata</a:t>
                      </a:r>
                    </a:p>
                  </a:txBody>
                  <a:tcPr marL="7144" marR="7144" marT="9525" marB="0" anchor="ctr"/>
                </a:tc>
                <a:tc>
                  <a:txBody>
                    <a:bodyPr/>
                    <a:lstStyle/>
                    <a:p>
                      <a:pPr algn="r" fontAlgn="ctr"/>
                      <a:r>
                        <a:rPr lang="it-IT" sz="1100" b="1" i="0" u="none" strike="noStrike">
                          <a:solidFill>
                            <a:srgbClr val="000000"/>
                          </a:solidFill>
                          <a:effectLst/>
                          <a:latin typeface="Arial" panose="020B0604020202020204" pitchFamily="34" charset="0"/>
                        </a:rPr>
                        <a:t>Quota Interessi</a:t>
                      </a:r>
                    </a:p>
                  </a:txBody>
                  <a:tcPr marL="7144" marR="7144" marT="9525" marB="0" anchor="ctr"/>
                </a:tc>
                <a:tc>
                  <a:txBody>
                    <a:bodyPr/>
                    <a:lstStyle/>
                    <a:p>
                      <a:pPr algn="r" fontAlgn="ctr"/>
                      <a:r>
                        <a:rPr lang="it-IT" sz="1100" b="1" i="0" u="none" strike="noStrike">
                          <a:solidFill>
                            <a:srgbClr val="000000"/>
                          </a:solidFill>
                          <a:effectLst/>
                          <a:latin typeface="Arial" panose="020B0604020202020204" pitchFamily="34" charset="0"/>
                        </a:rPr>
                        <a:t>Quota Capitale</a:t>
                      </a:r>
                    </a:p>
                  </a:txBody>
                  <a:tcPr marL="7144" marR="7144" marT="9525" marB="0" anchor="ctr"/>
                </a:tc>
                <a:tc>
                  <a:txBody>
                    <a:bodyPr/>
                    <a:lstStyle/>
                    <a:p>
                      <a:pPr algn="r" fontAlgn="ctr"/>
                      <a:r>
                        <a:rPr lang="it-IT" sz="1100" b="1" i="0" u="none" strike="noStrike">
                          <a:solidFill>
                            <a:srgbClr val="000000"/>
                          </a:solidFill>
                          <a:effectLst/>
                          <a:latin typeface="Arial" panose="020B0604020202020204" pitchFamily="34" charset="0"/>
                        </a:rPr>
                        <a:t>Interessi Residui</a:t>
                      </a:r>
                    </a:p>
                  </a:txBody>
                  <a:tcPr marL="7144" marR="7144" marT="9525" marB="0" anchor="ctr"/>
                </a:tc>
                <a:tc>
                  <a:txBody>
                    <a:bodyPr/>
                    <a:lstStyle/>
                    <a:p>
                      <a:pPr algn="r" fontAlgn="ctr"/>
                      <a:r>
                        <a:rPr lang="it-IT" sz="1100" b="1" i="0" u="none" strike="noStrike">
                          <a:solidFill>
                            <a:srgbClr val="000000"/>
                          </a:solidFill>
                          <a:effectLst/>
                          <a:latin typeface="Arial" panose="020B0604020202020204" pitchFamily="34" charset="0"/>
                        </a:rPr>
                        <a:t>Capitale Residuo</a:t>
                      </a:r>
                    </a:p>
                  </a:txBody>
                  <a:tcPr marL="7144" marR="7144" marT="9525" marB="0" anchor="ctr"/>
                </a:tc>
                <a:tc>
                  <a:txBody>
                    <a:bodyPr/>
                    <a:lstStyle/>
                    <a:p>
                      <a:pPr algn="r" fontAlgn="ctr"/>
                      <a:r>
                        <a:rPr lang="it-IT" sz="1100" b="1" i="0" u="none" strike="noStrike">
                          <a:solidFill>
                            <a:srgbClr val="000000"/>
                          </a:solidFill>
                          <a:effectLst/>
                          <a:latin typeface="Arial" panose="020B0604020202020204" pitchFamily="34" charset="0"/>
                        </a:rPr>
                        <a:t>Rate residue</a:t>
                      </a:r>
                    </a:p>
                  </a:txBody>
                  <a:tcPr marL="7144" marR="7144" marT="9525" marB="0" anchor="ctr"/>
                </a:tc>
                <a:extLst>
                  <a:ext uri="{0D108BD9-81ED-4DB2-BD59-A6C34878D82A}">
                    <a16:rowId xmlns="" xmlns:a16="http://schemas.microsoft.com/office/drawing/2014/main" val="1500733081"/>
                  </a:ext>
                </a:extLst>
              </a:tr>
              <a:tr h="370840">
                <a:tc>
                  <a:txBody>
                    <a:bodyPr/>
                    <a:lstStyle/>
                    <a:p>
                      <a:pPr algn="ctr" fontAlgn="ctr"/>
                      <a:r>
                        <a:rPr lang="it-IT" sz="1100" b="0" i="0" u="none" strike="noStrike">
                          <a:solidFill>
                            <a:srgbClr val="000000"/>
                          </a:solidFill>
                          <a:effectLst/>
                          <a:latin typeface="Arial" panose="020B0604020202020204" pitchFamily="34" charset="0"/>
                        </a:rPr>
                        <a:t>1</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€ 256.926,43</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€ 12.500,00</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€ 244.426,43</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€ 56.764,32</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€ 2.255.573,57</a:t>
                      </a:r>
                    </a:p>
                  </a:txBody>
                  <a:tcPr marL="7144" marR="7144" marT="9525" marB="0" anchor="ctr"/>
                </a:tc>
                <a:tc>
                  <a:txBody>
                    <a:bodyPr/>
                    <a:lstStyle/>
                    <a:p>
                      <a:pPr algn="r" fontAlgn="b"/>
                      <a:r>
                        <a:rPr lang="it-IT" sz="1100" b="0" i="0" u="none" strike="noStrike">
                          <a:solidFill>
                            <a:srgbClr val="000000"/>
                          </a:solidFill>
                          <a:effectLst/>
                          <a:latin typeface="Arial" panose="020B0604020202020204" pitchFamily="34" charset="0"/>
                        </a:rPr>
                        <a:t>2.312.337,87 €</a:t>
                      </a:r>
                    </a:p>
                  </a:txBody>
                  <a:tcPr marL="7144" marR="7144" marT="9525" marB="0" anchor="b"/>
                </a:tc>
                <a:extLst>
                  <a:ext uri="{0D108BD9-81ED-4DB2-BD59-A6C34878D82A}">
                    <a16:rowId xmlns="" xmlns:a16="http://schemas.microsoft.com/office/drawing/2014/main" val="945519986"/>
                  </a:ext>
                </a:extLst>
              </a:tr>
              <a:tr h="370840">
                <a:tc>
                  <a:txBody>
                    <a:bodyPr/>
                    <a:lstStyle/>
                    <a:p>
                      <a:pPr algn="ctr" fontAlgn="ctr"/>
                      <a:r>
                        <a:rPr lang="it-IT" sz="1100" b="0" i="0" u="none" strike="noStrike">
                          <a:solidFill>
                            <a:srgbClr val="000000"/>
                          </a:solidFill>
                          <a:effectLst/>
                          <a:latin typeface="Arial" panose="020B0604020202020204" pitchFamily="34" charset="0"/>
                        </a:rPr>
                        <a:t>2</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€ 256.926,43</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€ 11.277,87</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€ 245.648,56</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€ 45.486,45</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€ 2.009.925,00</a:t>
                      </a:r>
                    </a:p>
                  </a:txBody>
                  <a:tcPr marL="7144" marR="7144" marT="9525" marB="0" anchor="ctr"/>
                </a:tc>
                <a:tc>
                  <a:txBody>
                    <a:bodyPr/>
                    <a:lstStyle/>
                    <a:p>
                      <a:pPr algn="r" fontAlgn="b"/>
                      <a:r>
                        <a:rPr lang="it-IT" sz="1100" b="0" i="0" u="none" strike="noStrike">
                          <a:solidFill>
                            <a:srgbClr val="000000"/>
                          </a:solidFill>
                          <a:effectLst/>
                          <a:latin typeface="Arial" panose="020B0604020202020204" pitchFamily="34" charset="0"/>
                        </a:rPr>
                        <a:t>2.055.411,44 €</a:t>
                      </a:r>
                    </a:p>
                  </a:txBody>
                  <a:tcPr marL="7144" marR="7144" marT="9525" marB="0" anchor="b"/>
                </a:tc>
                <a:extLst>
                  <a:ext uri="{0D108BD9-81ED-4DB2-BD59-A6C34878D82A}">
                    <a16:rowId xmlns="" xmlns:a16="http://schemas.microsoft.com/office/drawing/2014/main" val="112890568"/>
                  </a:ext>
                </a:extLst>
              </a:tr>
              <a:tr h="370840">
                <a:tc>
                  <a:txBody>
                    <a:bodyPr/>
                    <a:lstStyle/>
                    <a:p>
                      <a:pPr algn="ctr" fontAlgn="ctr"/>
                      <a:r>
                        <a:rPr lang="it-IT" sz="1100" b="0" i="0" u="none" strike="noStrike">
                          <a:solidFill>
                            <a:srgbClr val="000000"/>
                          </a:solidFill>
                          <a:effectLst/>
                          <a:latin typeface="Arial" panose="020B0604020202020204" pitchFamily="34" charset="0"/>
                        </a:rPr>
                        <a:t>3</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€ 256.926,43</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€ 10.049,63</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€ 246.876,81</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€ 35.436,83</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€ 1.763.048,20</a:t>
                      </a:r>
                    </a:p>
                  </a:txBody>
                  <a:tcPr marL="7144" marR="7144" marT="9525" marB="0" anchor="ctr"/>
                </a:tc>
                <a:tc>
                  <a:txBody>
                    <a:bodyPr/>
                    <a:lstStyle/>
                    <a:p>
                      <a:pPr algn="r" fontAlgn="b"/>
                      <a:r>
                        <a:rPr lang="it-IT" sz="1100" b="0" i="0" u="none" strike="noStrike">
                          <a:solidFill>
                            <a:srgbClr val="000000"/>
                          </a:solidFill>
                          <a:effectLst/>
                          <a:latin typeface="Arial" panose="020B0604020202020204" pitchFamily="34" charset="0"/>
                        </a:rPr>
                        <a:t>1.798.485,01 €</a:t>
                      </a:r>
                    </a:p>
                  </a:txBody>
                  <a:tcPr marL="7144" marR="7144" marT="9525" marB="0" anchor="b"/>
                </a:tc>
                <a:extLst>
                  <a:ext uri="{0D108BD9-81ED-4DB2-BD59-A6C34878D82A}">
                    <a16:rowId xmlns="" xmlns:a16="http://schemas.microsoft.com/office/drawing/2014/main" val="2347101015"/>
                  </a:ext>
                </a:extLst>
              </a:tr>
              <a:tr h="370840">
                <a:tc>
                  <a:txBody>
                    <a:bodyPr/>
                    <a:lstStyle/>
                    <a:p>
                      <a:pPr algn="ctr" fontAlgn="ctr"/>
                      <a:r>
                        <a:rPr lang="it-IT" sz="1100" b="0" i="0" u="none" strike="noStrike">
                          <a:solidFill>
                            <a:srgbClr val="000000"/>
                          </a:solidFill>
                          <a:effectLst/>
                          <a:latin typeface="Arial" panose="020B0604020202020204" pitchFamily="34" charset="0"/>
                        </a:rPr>
                        <a:t>4</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€ 256.926,43</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€ 8.815,24</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€ 248.111,19</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€ 26.621,58</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€ 1.514.937,01</a:t>
                      </a:r>
                    </a:p>
                  </a:txBody>
                  <a:tcPr marL="7144" marR="7144" marT="9525" marB="0" anchor="ctr"/>
                </a:tc>
                <a:tc>
                  <a:txBody>
                    <a:bodyPr/>
                    <a:lstStyle/>
                    <a:p>
                      <a:pPr algn="r" fontAlgn="b"/>
                      <a:r>
                        <a:rPr lang="it-IT" sz="1100" b="0" i="0" u="none" strike="noStrike">
                          <a:solidFill>
                            <a:srgbClr val="000000"/>
                          </a:solidFill>
                          <a:effectLst/>
                          <a:latin typeface="Arial" panose="020B0604020202020204" pitchFamily="34" charset="0"/>
                        </a:rPr>
                        <a:t>1.541.558,58 €</a:t>
                      </a:r>
                    </a:p>
                  </a:txBody>
                  <a:tcPr marL="7144" marR="7144" marT="9525" marB="0" anchor="b"/>
                </a:tc>
                <a:extLst>
                  <a:ext uri="{0D108BD9-81ED-4DB2-BD59-A6C34878D82A}">
                    <a16:rowId xmlns="" xmlns:a16="http://schemas.microsoft.com/office/drawing/2014/main" val="1974475664"/>
                  </a:ext>
                </a:extLst>
              </a:tr>
              <a:tr h="370840">
                <a:tc>
                  <a:txBody>
                    <a:bodyPr/>
                    <a:lstStyle/>
                    <a:p>
                      <a:pPr algn="ctr" fontAlgn="ctr"/>
                      <a:r>
                        <a:rPr lang="it-IT" sz="1100" b="0" i="0" u="none" strike="noStrike">
                          <a:solidFill>
                            <a:srgbClr val="000000"/>
                          </a:solidFill>
                          <a:effectLst/>
                          <a:latin typeface="Arial" panose="020B0604020202020204" pitchFamily="34" charset="0"/>
                        </a:rPr>
                        <a:t>5</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€ 256.926,43</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€ 7.574,69</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€ 249.351,75</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€ 19.046,90</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€ 1.265.585,26</a:t>
                      </a:r>
                    </a:p>
                  </a:txBody>
                  <a:tcPr marL="7144" marR="7144" marT="9525" marB="0" anchor="ctr"/>
                </a:tc>
                <a:tc>
                  <a:txBody>
                    <a:bodyPr/>
                    <a:lstStyle/>
                    <a:p>
                      <a:pPr algn="r" fontAlgn="b"/>
                      <a:r>
                        <a:rPr lang="it-IT" sz="1100" b="0" i="0" u="none" strike="noStrike">
                          <a:solidFill>
                            <a:srgbClr val="000000"/>
                          </a:solidFill>
                          <a:effectLst/>
                          <a:latin typeface="Arial" panose="020B0604020202020204" pitchFamily="34" charset="0"/>
                        </a:rPr>
                        <a:t>1.284.632,15 €</a:t>
                      </a:r>
                    </a:p>
                  </a:txBody>
                  <a:tcPr marL="7144" marR="7144" marT="9525" marB="0" anchor="b"/>
                </a:tc>
                <a:extLst>
                  <a:ext uri="{0D108BD9-81ED-4DB2-BD59-A6C34878D82A}">
                    <a16:rowId xmlns="" xmlns:a16="http://schemas.microsoft.com/office/drawing/2014/main" val="1789111528"/>
                  </a:ext>
                </a:extLst>
              </a:tr>
              <a:tr h="370840">
                <a:tc>
                  <a:txBody>
                    <a:bodyPr/>
                    <a:lstStyle/>
                    <a:p>
                      <a:pPr algn="ctr" fontAlgn="ctr"/>
                      <a:r>
                        <a:rPr lang="it-IT" sz="1100" b="0" i="0" u="none" strike="noStrike">
                          <a:solidFill>
                            <a:srgbClr val="000000"/>
                          </a:solidFill>
                          <a:effectLst/>
                          <a:latin typeface="Arial" panose="020B0604020202020204" pitchFamily="34" charset="0"/>
                        </a:rPr>
                        <a:t>6</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€ 256.926,43</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€ 6.327,93</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€ 250.598,51</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€ 12.718,97</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€ 1.014.986,75</a:t>
                      </a:r>
                    </a:p>
                  </a:txBody>
                  <a:tcPr marL="7144" marR="7144" marT="9525" marB="0" anchor="ctr"/>
                </a:tc>
                <a:tc>
                  <a:txBody>
                    <a:bodyPr/>
                    <a:lstStyle/>
                    <a:p>
                      <a:pPr algn="r" fontAlgn="b"/>
                      <a:r>
                        <a:rPr lang="it-IT" sz="1100" b="0" i="0" u="none" strike="noStrike">
                          <a:solidFill>
                            <a:srgbClr val="000000"/>
                          </a:solidFill>
                          <a:effectLst/>
                          <a:latin typeface="Arial" panose="020B0604020202020204" pitchFamily="34" charset="0"/>
                        </a:rPr>
                        <a:t>1.027.705,72 €</a:t>
                      </a:r>
                    </a:p>
                  </a:txBody>
                  <a:tcPr marL="7144" marR="7144" marT="9525" marB="0" anchor="b"/>
                </a:tc>
                <a:extLst>
                  <a:ext uri="{0D108BD9-81ED-4DB2-BD59-A6C34878D82A}">
                    <a16:rowId xmlns="" xmlns:a16="http://schemas.microsoft.com/office/drawing/2014/main" val="725216142"/>
                  </a:ext>
                </a:extLst>
              </a:tr>
              <a:tr h="370840">
                <a:tc>
                  <a:txBody>
                    <a:bodyPr/>
                    <a:lstStyle/>
                    <a:p>
                      <a:pPr algn="ctr" fontAlgn="ctr"/>
                      <a:r>
                        <a:rPr lang="it-IT" sz="1100" b="0" i="0" u="none" strike="noStrike">
                          <a:solidFill>
                            <a:srgbClr val="000000"/>
                          </a:solidFill>
                          <a:effectLst/>
                          <a:latin typeface="Arial" panose="020B0604020202020204" pitchFamily="34" charset="0"/>
                        </a:rPr>
                        <a:t>7</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€ 256.926,43</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€ 5.074,93</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€ 251.851,50</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€ 7.644,04</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€ 763.135,26</a:t>
                      </a:r>
                    </a:p>
                  </a:txBody>
                  <a:tcPr marL="7144" marR="7144" marT="9525" marB="0" anchor="ctr"/>
                </a:tc>
                <a:tc>
                  <a:txBody>
                    <a:bodyPr/>
                    <a:lstStyle/>
                    <a:p>
                      <a:pPr algn="r" fontAlgn="b"/>
                      <a:r>
                        <a:rPr lang="it-IT" sz="1100" b="0" i="0" u="none" strike="noStrike">
                          <a:solidFill>
                            <a:srgbClr val="000000"/>
                          </a:solidFill>
                          <a:effectLst/>
                          <a:latin typeface="Arial" panose="020B0604020202020204" pitchFamily="34" charset="0"/>
                        </a:rPr>
                        <a:t>770.779,29 €</a:t>
                      </a:r>
                    </a:p>
                  </a:txBody>
                  <a:tcPr marL="7144" marR="7144" marT="9525" marB="0" anchor="b"/>
                </a:tc>
                <a:extLst>
                  <a:ext uri="{0D108BD9-81ED-4DB2-BD59-A6C34878D82A}">
                    <a16:rowId xmlns="" xmlns:a16="http://schemas.microsoft.com/office/drawing/2014/main" val="3951278697"/>
                  </a:ext>
                </a:extLst>
              </a:tr>
              <a:tr h="370840">
                <a:tc>
                  <a:txBody>
                    <a:bodyPr/>
                    <a:lstStyle/>
                    <a:p>
                      <a:pPr algn="ctr" fontAlgn="ctr"/>
                      <a:r>
                        <a:rPr lang="it-IT" sz="1100" b="0" i="0" u="none" strike="noStrike">
                          <a:solidFill>
                            <a:srgbClr val="000000"/>
                          </a:solidFill>
                          <a:effectLst/>
                          <a:latin typeface="Arial" panose="020B0604020202020204" pitchFamily="34" charset="0"/>
                        </a:rPr>
                        <a:t>8</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€ 256.926,43</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€ 3.815,68</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€ 253.110,76</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€ 3.828,36</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€ 510.024,50</a:t>
                      </a:r>
                    </a:p>
                  </a:txBody>
                  <a:tcPr marL="7144" marR="7144" marT="9525" marB="0" anchor="ctr"/>
                </a:tc>
                <a:tc>
                  <a:txBody>
                    <a:bodyPr/>
                    <a:lstStyle/>
                    <a:p>
                      <a:pPr algn="r" fontAlgn="b"/>
                      <a:r>
                        <a:rPr lang="it-IT" sz="1100" b="0" i="0" u="none" strike="noStrike">
                          <a:solidFill>
                            <a:srgbClr val="000000"/>
                          </a:solidFill>
                          <a:effectLst/>
                          <a:latin typeface="Arial" panose="020B0604020202020204" pitchFamily="34" charset="0"/>
                        </a:rPr>
                        <a:t>513.852,86 €</a:t>
                      </a:r>
                    </a:p>
                  </a:txBody>
                  <a:tcPr marL="7144" marR="7144" marT="9525" marB="0" anchor="b"/>
                </a:tc>
                <a:extLst>
                  <a:ext uri="{0D108BD9-81ED-4DB2-BD59-A6C34878D82A}">
                    <a16:rowId xmlns="" xmlns:a16="http://schemas.microsoft.com/office/drawing/2014/main" val="705152464"/>
                  </a:ext>
                </a:extLst>
              </a:tr>
              <a:tr h="370840">
                <a:tc>
                  <a:txBody>
                    <a:bodyPr/>
                    <a:lstStyle/>
                    <a:p>
                      <a:pPr algn="ctr" fontAlgn="ctr"/>
                      <a:r>
                        <a:rPr lang="it-IT" sz="1100" b="0" i="0" u="none" strike="noStrike">
                          <a:solidFill>
                            <a:srgbClr val="000000"/>
                          </a:solidFill>
                          <a:effectLst/>
                          <a:latin typeface="Arial" panose="020B0604020202020204" pitchFamily="34" charset="0"/>
                        </a:rPr>
                        <a:t>9</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€ 256.926,43</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€ 2.550,12</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€ 254.376,31</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€ 1.278,24</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€ 255.648,19</a:t>
                      </a:r>
                    </a:p>
                  </a:txBody>
                  <a:tcPr marL="7144" marR="7144" marT="9525" marB="0" anchor="ctr"/>
                </a:tc>
                <a:tc>
                  <a:txBody>
                    <a:bodyPr/>
                    <a:lstStyle/>
                    <a:p>
                      <a:pPr algn="r" fontAlgn="b"/>
                      <a:r>
                        <a:rPr lang="it-IT" sz="1100" b="0" i="0" u="none" strike="noStrike">
                          <a:solidFill>
                            <a:srgbClr val="000000"/>
                          </a:solidFill>
                          <a:effectLst/>
                          <a:latin typeface="Arial" panose="020B0604020202020204" pitchFamily="34" charset="0"/>
                        </a:rPr>
                        <a:t>256.926,43 €</a:t>
                      </a:r>
                    </a:p>
                  </a:txBody>
                  <a:tcPr marL="7144" marR="7144" marT="9525" marB="0" anchor="b"/>
                </a:tc>
                <a:extLst>
                  <a:ext uri="{0D108BD9-81ED-4DB2-BD59-A6C34878D82A}">
                    <a16:rowId xmlns="" xmlns:a16="http://schemas.microsoft.com/office/drawing/2014/main" val="991234446"/>
                  </a:ext>
                </a:extLst>
              </a:tr>
              <a:tr h="370840">
                <a:tc>
                  <a:txBody>
                    <a:bodyPr/>
                    <a:lstStyle/>
                    <a:p>
                      <a:pPr algn="ctr" fontAlgn="ctr"/>
                      <a:r>
                        <a:rPr lang="it-IT" sz="1100" b="0" i="0" u="none" strike="noStrike">
                          <a:solidFill>
                            <a:srgbClr val="000000"/>
                          </a:solidFill>
                          <a:effectLst/>
                          <a:latin typeface="Arial" panose="020B0604020202020204" pitchFamily="34" charset="0"/>
                        </a:rPr>
                        <a:t>10</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€ 256.926,43</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€ 1.278,24</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€ 255.648,19</a:t>
                      </a:r>
                    </a:p>
                  </a:txBody>
                  <a:tcPr marL="7144" marR="7144" marT="9525" marB="0" anchor="ctr"/>
                </a:tc>
                <a:tc>
                  <a:txBody>
                    <a:bodyPr/>
                    <a:lstStyle/>
                    <a:p>
                      <a:pPr algn="r" fontAlgn="ctr"/>
                      <a:r>
                        <a:rPr lang="it-IT" sz="1100" b="0" i="0" u="none" strike="noStrike">
                          <a:solidFill>
                            <a:srgbClr val="000000"/>
                          </a:solidFill>
                          <a:effectLst/>
                          <a:latin typeface="Arial" panose="020B0604020202020204" pitchFamily="34" charset="0"/>
                        </a:rPr>
                        <a:t> </a:t>
                      </a:r>
                    </a:p>
                  </a:txBody>
                  <a:tcPr marL="7144" marR="7144" marT="9525" marB="0" anchor="ctr"/>
                </a:tc>
                <a:tc>
                  <a:txBody>
                    <a:bodyPr/>
                    <a:lstStyle/>
                    <a:p>
                      <a:pPr algn="l" fontAlgn="b"/>
                      <a:endParaRPr lang="it-IT" sz="1100" b="0" i="0" u="none" strike="noStrike">
                        <a:solidFill>
                          <a:srgbClr val="000000"/>
                        </a:solidFill>
                        <a:effectLst/>
                        <a:latin typeface="Calibri" panose="020F0502020204030204" pitchFamily="34" charset="0"/>
                      </a:endParaRPr>
                    </a:p>
                  </a:txBody>
                  <a:tcPr marL="7144" marR="7144" marT="9525" marB="0" anchor="b"/>
                </a:tc>
                <a:tc>
                  <a:txBody>
                    <a:bodyPr/>
                    <a:lstStyle/>
                    <a:p>
                      <a:pPr algn="r" fontAlgn="b"/>
                      <a:r>
                        <a:rPr lang="it-IT" sz="1100" b="0" i="0" u="none" strike="noStrike">
                          <a:solidFill>
                            <a:srgbClr val="000000"/>
                          </a:solidFill>
                          <a:effectLst/>
                          <a:latin typeface="Arial" panose="020B0604020202020204" pitchFamily="34" charset="0"/>
                        </a:rPr>
                        <a:t>0,00 €</a:t>
                      </a:r>
                    </a:p>
                  </a:txBody>
                  <a:tcPr marL="7144" marR="7144" marT="9525" marB="0" anchor="b"/>
                </a:tc>
                <a:extLst>
                  <a:ext uri="{0D108BD9-81ED-4DB2-BD59-A6C34878D82A}">
                    <a16:rowId xmlns="" xmlns:a16="http://schemas.microsoft.com/office/drawing/2014/main" val="394735914"/>
                  </a:ext>
                </a:extLst>
              </a:tr>
              <a:tr h="370840">
                <a:tc>
                  <a:txBody>
                    <a:bodyPr/>
                    <a:lstStyle/>
                    <a:p>
                      <a:pPr algn="l" fontAlgn="b"/>
                      <a:r>
                        <a:rPr lang="it-IT" sz="1100" b="0" i="0" u="none" strike="noStrike">
                          <a:solidFill>
                            <a:srgbClr val="000000"/>
                          </a:solidFill>
                          <a:effectLst/>
                          <a:latin typeface="Calibri" panose="020F0502020204030204" pitchFamily="34" charset="0"/>
                        </a:rPr>
                        <a:t>totale</a:t>
                      </a:r>
                    </a:p>
                  </a:txBody>
                  <a:tcPr marL="7144" marR="7144" marT="9525" marB="0" anchor="b"/>
                </a:tc>
                <a:tc>
                  <a:txBody>
                    <a:bodyPr/>
                    <a:lstStyle/>
                    <a:p>
                      <a:pPr algn="r" fontAlgn="b"/>
                      <a:r>
                        <a:rPr lang="it-IT" sz="1100" b="0" i="0" u="none" strike="noStrike">
                          <a:solidFill>
                            <a:srgbClr val="000000"/>
                          </a:solidFill>
                          <a:effectLst/>
                          <a:latin typeface="Arial" panose="020B0604020202020204" pitchFamily="34" charset="0"/>
                        </a:rPr>
                        <a:t>2.569.264,30 €</a:t>
                      </a:r>
                    </a:p>
                  </a:txBody>
                  <a:tcPr marL="7144" marR="7144" marT="9525" marB="0" anchor="b"/>
                </a:tc>
                <a:tc>
                  <a:txBody>
                    <a:bodyPr/>
                    <a:lstStyle/>
                    <a:p>
                      <a:pPr algn="l" fontAlgn="b"/>
                      <a:endParaRPr lang="it-IT" sz="11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endParaRPr lang="it-IT" sz="11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endParaRPr lang="it-IT" sz="11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endParaRPr lang="it-IT" sz="1100" b="0" i="0" u="none" strike="noStrike">
                        <a:solidFill>
                          <a:srgbClr val="000000"/>
                        </a:solidFill>
                        <a:effectLst/>
                        <a:latin typeface="Calibri" panose="020F0502020204030204" pitchFamily="34" charset="0"/>
                      </a:endParaRPr>
                    </a:p>
                  </a:txBody>
                  <a:tcPr marL="7144" marR="7144" marT="9525" marB="0" anchor="b"/>
                </a:tc>
                <a:tc>
                  <a:txBody>
                    <a:bodyPr/>
                    <a:lstStyle/>
                    <a:p>
                      <a:pPr algn="l" fontAlgn="b"/>
                      <a:endParaRPr lang="it-IT" sz="1100" b="0" i="0" u="none" strike="noStrike" dirty="0">
                        <a:solidFill>
                          <a:srgbClr val="000000"/>
                        </a:solidFill>
                        <a:effectLst/>
                        <a:latin typeface="Calibri" panose="020F0502020204030204" pitchFamily="34" charset="0"/>
                      </a:endParaRPr>
                    </a:p>
                  </a:txBody>
                  <a:tcPr marL="7144" marR="7144" marT="9525" marB="0" anchor="b"/>
                </a:tc>
                <a:extLst>
                  <a:ext uri="{0D108BD9-81ED-4DB2-BD59-A6C34878D82A}">
                    <a16:rowId xmlns="" xmlns:a16="http://schemas.microsoft.com/office/drawing/2014/main" val="4221341414"/>
                  </a:ext>
                </a:extLst>
              </a:tr>
            </a:tbl>
          </a:graphicData>
        </a:graphic>
      </p:graphicFrame>
    </p:spTree>
    <p:extLst>
      <p:ext uri="{BB962C8B-B14F-4D97-AF65-F5344CB8AC3E}">
        <p14:creationId xmlns="" xmlns:p14="http://schemas.microsoft.com/office/powerpoint/2010/main" val="413141816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340768"/>
            <a:ext cx="8229600" cy="76870"/>
          </a:xfrm>
        </p:spPr>
        <p:txBody>
          <a:bodyPr>
            <a:normAutofit fontScale="90000"/>
          </a:bodyPr>
          <a:lstStyle/>
          <a:p>
            <a:r>
              <a:rPr lang="it-IT" sz="3600" dirty="0"/>
              <a:t>EQUILIBRI DI BILANCIO 	</a:t>
            </a:r>
            <a:br>
              <a:rPr lang="it-IT" sz="3600" dirty="0"/>
            </a:br>
            <a:r>
              <a:rPr lang="it-IT" sz="3600" dirty="0"/>
              <a:t>EQUILIBRIO DI BILANCIO  DI PARTE CORRENTE</a:t>
            </a:r>
            <a:r>
              <a:rPr lang="it-IT" dirty="0"/>
              <a:t>	</a:t>
            </a:r>
            <a:br>
              <a:rPr lang="it-IT" dirty="0"/>
            </a:br>
            <a:endParaRPr lang="it-IT"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1535867802"/>
              </p:ext>
            </p:extLst>
          </p:nvPr>
        </p:nvGraphicFramePr>
        <p:xfrm>
          <a:off x="457200" y="1600200"/>
          <a:ext cx="8229600" cy="5020280"/>
        </p:xfrm>
        <a:graphic>
          <a:graphicData uri="http://schemas.openxmlformats.org/drawingml/2006/table">
            <a:tbl>
              <a:tblPr firstRow="1" bandRow="1">
                <a:tableStyleId>{5C22544A-7EE6-4342-B048-85BDC9FD1C3A}</a:tableStyleId>
              </a:tblPr>
              <a:tblGrid>
                <a:gridCol w="6779096">
                  <a:extLst>
                    <a:ext uri="{9D8B030D-6E8A-4147-A177-3AD203B41FA5}">
                      <a16:colId xmlns="" xmlns:a16="http://schemas.microsoft.com/office/drawing/2014/main" val="388371850"/>
                    </a:ext>
                  </a:extLst>
                </a:gridCol>
                <a:gridCol w="1450504">
                  <a:extLst>
                    <a:ext uri="{9D8B030D-6E8A-4147-A177-3AD203B41FA5}">
                      <a16:colId xmlns="" xmlns:a16="http://schemas.microsoft.com/office/drawing/2014/main" val="74456283"/>
                    </a:ext>
                  </a:extLst>
                </a:gridCol>
              </a:tblGrid>
              <a:tr h="370840">
                <a:tc>
                  <a:txBody>
                    <a:bodyPr/>
                    <a:lstStyle/>
                    <a:p>
                      <a:pPr algn="l" fontAlgn="b"/>
                      <a:r>
                        <a:rPr lang="it-IT" sz="1600" b="0" i="0" u="none" strike="noStrike" dirty="0">
                          <a:solidFill>
                            <a:schemeClr val="bg1"/>
                          </a:solidFill>
                          <a:effectLst/>
                          <a:latin typeface="Calibri" panose="020F0502020204030204" pitchFamily="34" charset="0"/>
                        </a:rPr>
                        <a:t>A) Fondo pluriennale vincolato per spese correnti iscritto in entrata</a:t>
                      </a:r>
                    </a:p>
                  </a:txBody>
                  <a:tcPr marL="0" marR="0" marT="0" marB="0" anchor="b"/>
                </a:tc>
                <a:tc>
                  <a:txBody>
                    <a:bodyPr/>
                    <a:lstStyle/>
                    <a:p>
                      <a:pPr algn="ctr" fontAlgn="b"/>
                      <a:r>
                        <a:rPr lang="it-IT" sz="14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1714962634"/>
                  </a:ext>
                </a:extLst>
              </a:tr>
              <a:tr h="370840">
                <a:tc>
                  <a:txBody>
                    <a:bodyPr/>
                    <a:lstStyle/>
                    <a:p>
                      <a:pPr algn="l" fontAlgn="b"/>
                      <a:r>
                        <a:rPr lang="it-IT" sz="1600" b="0" i="0" u="none" strike="noStrike">
                          <a:solidFill>
                            <a:srgbClr val="000000"/>
                          </a:solidFill>
                          <a:effectLst/>
                          <a:latin typeface="Calibri" panose="020F0502020204030204" pitchFamily="34" charset="0"/>
                        </a:rPr>
                        <a:t>AA ) Recupero disavanzo di amministrazione esercizio precedente</a:t>
                      </a:r>
                    </a:p>
                  </a:txBody>
                  <a:tcPr marL="0" marR="0" marT="0" marB="0" anchor="b"/>
                </a:tc>
                <a:tc>
                  <a:txBody>
                    <a:bodyPr/>
                    <a:lstStyle/>
                    <a:p>
                      <a:pPr algn="ctr" fontAlgn="b"/>
                      <a:r>
                        <a:rPr lang="it-IT" sz="14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1313137670"/>
                  </a:ext>
                </a:extLst>
              </a:tr>
              <a:tr h="370840">
                <a:tc>
                  <a:txBody>
                    <a:bodyPr/>
                    <a:lstStyle/>
                    <a:p>
                      <a:pPr algn="l" fontAlgn="b"/>
                      <a:r>
                        <a:rPr lang="it-IT" sz="1600" b="0" i="0" u="none" strike="noStrike">
                          <a:solidFill>
                            <a:srgbClr val="000000"/>
                          </a:solidFill>
                          <a:effectLst/>
                          <a:latin typeface="Calibri" panose="020F0502020204030204" pitchFamily="34" charset="0"/>
                        </a:rPr>
                        <a:t>B) Entrate Titoli 1.00 - 2.00 - 3.00</a:t>
                      </a:r>
                    </a:p>
                  </a:txBody>
                  <a:tcPr marL="0" marR="0" marT="0" marB="0" anchor="b"/>
                </a:tc>
                <a:tc>
                  <a:txBody>
                    <a:bodyPr/>
                    <a:lstStyle/>
                    <a:p>
                      <a:pPr algn="ctr" fontAlgn="b"/>
                      <a:r>
                        <a:rPr lang="it-IT" sz="14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1702924748"/>
                  </a:ext>
                </a:extLst>
              </a:tr>
              <a:tr h="370840">
                <a:tc>
                  <a:txBody>
                    <a:bodyPr/>
                    <a:lstStyle/>
                    <a:p>
                      <a:pPr algn="l" fontAlgn="b"/>
                      <a:r>
                        <a:rPr lang="it-IT" sz="1600" b="0" i="0" u="none" strike="noStrike" dirty="0">
                          <a:solidFill>
                            <a:srgbClr val="000000"/>
                          </a:solidFill>
                          <a:effectLst/>
                          <a:latin typeface="Calibri" panose="020F0502020204030204" pitchFamily="34" charset="0"/>
                        </a:rPr>
                        <a:t>    di cui per estinzione anticipata di prestiti</a:t>
                      </a:r>
                    </a:p>
                  </a:txBody>
                  <a:tcPr marL="0" marR="0" marT="0" marB="0" anchor="b"/>
                </a:tc>
                <a:tc>
                  <a:txBody>
                    <a:bodyPr/>
                    <a:lstStyle/>
                    <a:p>
                      <a:pPr algn="ctr" fontAlgn="b"/>
                      <a:r>
                        <a:rPr lang="it-IT" sz="1400" b="0" i="0" u="none" strike="noStrike">
                          <a:solidFill>
                            <a:srgbClr val="000000"/>
                          </a:solidFill>
                          <a:effectLst/>
                          <a:latin typeface="Calibri" panose="020F0502020204030204" pitchFamily="34" charset="0"/>
                        </a:rPr>
                        <a:t> </a:t>
                      </a:r>
                    </a:p>
                  </a:txBody>
                  <a:tcPr marL="0" marR="0" marT="0" marB="0" anchor="b"/>
                </a:tc>
                <a:extLst>
                  <a:ext uri="{0D108BD9-81ED-4DB2-BD59-A6C34878D82A}">
                    <a16:rowId xmlns="" xmlns:a16="http://schemas.microsoft.com/office/drawing/2014/main" val="1584912881"/>
                  </a:ext>
                </a:extLst>
              </a:tr>
              <a:tr h="370840">
                <a:tc>
                  <a:txBody>
                    <a:bodyPr/>
                    <a:lstStyle/>
                    <a:p>
                      <a:pPr algn="l" fontAlgn="b"/>
                      <a:r>
                        <a:rPr lang="it-IT" sz="1400" b="0" i="0" u="none" strike="noStrike">
                          <a:solidFill>
                            <a:srgbClr val="000000"/>
                          </a:solidFill>
                          <a:effectLst/>
                          <a:latin typeface="Calibri" panose="020F0502020204030204" pitchFamily="34" charset="0"/>
                        </a:rPr>
                        <a:t>C) Entrate Titolo 4.02.06 - Contributi agli investimenti direttamente destinati al rimborso dei prestiti da amministrazioni pubbliche</a:t>
                      </a:r>
                    </a:p>
                  </a:txBody>
                  <a:tcPr marL="0" marR="0" marT="0" marB="0" anchor="b"/>
                </a:tc>
                <a:tc>
                  <a:txBody>
                    <a:bodyPr/>
                    <a:lstStyle/>
                    <a:p>
                      <a:pPr algn="ctr" fontAlgn="b"/>
                      <a:r>
                        <a:rPr lang="it-IT" sz="14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900749280"/>
                  </a:ext>
                </a:extLst>
              </a:tr>
              <a:tr h="370840">
                <a:tc>
                  <a:txBody>
                    <a:bodyPr/>
                    <a:lstStyle/>
                    <a:p>
                      <a:pPr algn="l" fontAlgn="b"/>
                      <a:r>
                        <a:rPr lang="it-IT" sz="1600" b="0" i="0" u="none" strike="noStrike">
                          <a:solidFill>
                            <a:srgbClr val="000000"/>
                          </a:solidFill>
                          <a:effectLst/>
                          <a:latin typeface="Calibri" panose="020F0502020204030204" pitchFamily="34" charset="0"/>
                        </a:rPr>
                        <a:t>D)Spese Titolo 1.00 -  Spese correnti</a:t>
                      </a:r>
                    </a:p>
                  </a:txBody>
                  <a:tcPr marL="0" marR="0" marT="0" marB="0" anchor="b"/>
                </a:tc>
                <a:tc>
                  <a:txBody>
                    <a:bodyPr/>
                    <a:lstStyle/>
                    <a:p>
                      <a:pPr algn="ctr" fontAlgn="b"/>
                      <a:r>
                        <a:rPr lang="it-IT" sz="14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3918987007"/>
                  </a:ext>
                </a:extLst>
              </a:tr>
              <a:tr h="370840">
                <a:tc>
                  <a:txBody>
                    <a:bodyPr/>
                    <a:lstStyle/>
                    <a:p>
                      <a:pPr algn="l" fontAlgn="b"/>
                      <a:r>
                        <a:rPr lang="it-IT" sz="1600" b="0" i="0" u="none" strike="noStrike">
                          <a:solidFill>
                            <a:srgbClr val="000000"/>
                          </a:solidFill>
                          <a:effectLst/>
                          <a:latin typeface="Calibri" panose="020F0502020204030204" pitchFamily="34" charset="0"/>
                        </a:rPr>
                        <a:t>D1)  Fondo pluriennale vincolato di parte corrente (di spesa)</a:t>
                      </a:r>
                    </a:p>
                  </a:txBody>
                  <a:tcPr marL="0" marR="0" marT="0" marB="0" anchor="b"/>
                </a:tc>
                <a:tc>
                  <a:txBody>
                    <a:bodyPr/>
                    <a:lstStyle/>
                    <a:p>
                      <a:pPr algn="ctr" fontAlgn="ctr"/>
                      <a:r>
                        <a:rPr lang="it-IT" sz="1400" b="0" i="0" u="none" strike="noStrike">
                          <a:solidFill>
                            <a:srgbClr val="000000"/>
                          </a:solidFill>
                          <a:effectLst/>
                          <a:latin typeface="Calibri" panose="020F0502020204030204" pitchFamily="34" charset="0"/>
                        </a:rPr>
                        <a:t>(-)</a:t>
                      </a:r>
                    </a:p>
                  </a:txBody>
                  <a:tcPr marL="0" marR="0" marT="0" marB="0" anchor="ctr"/>
                </a:tc>
                <a:extLst>
                  <a:ext uri="{0D108BD9-81ED-4DB2-BD59-A6C34878D82A}">
                    <a16:rowId xmlns="" xmlns:a16="http://schemas.microsoft.com/office/drawing/2014/main" val="1503233275"/>
                  </a:ext>
                </a:extLst>
              </a:tr>
              <a:tr h="370840">
                <a:tc>
                  <a:txBody>
                    <a:bodyPr/>
                    <a:lstStyle/>
                    <a:p>
                      <a:pPr algn="l" fontAlgn="b"/>
                      <a:r>
                        <a:rPr lang="it-IT" sz="1600" b="0" i="0" u="none" strike="noStrike">
                          <a:solidFill>
                            <a:srgbClr val="000000"/>
                          </a:solidFill>
                          <a:effectLst/>
                          <a:latin typeface="Calibri" panose="020F0502020204030204" pitchFamily="34" charset="0"/>
                        </a:rPr>
                        <a:t>E) Spese Titolo 2.04 -  Altri trasferimenti in conto capitale</a:t>
                      </a:r>
                    </a:p>
                  </a:txBody>
                  <a:tcPr marL="0" marR="0" marT="0" marB="0" anchor="b"/>
                </a:tc>
                <a:tc>
                  <a:txBody>
                    <a:bodyPr/>
                    <a:lstStyle/>
                    <a:p>
                      <a:pPr algn="ctr" fontAlgn="b"/>
                      <a:r>
                        <a:rPr lang="it-IT" sz="14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1493530385"/>
                  </a:ext>
                </a:extLst>
              </a:tr>
              <a:tr h="370840">
                <a:tc>
                  <a:txBody>
                    <a:bodyPr/>
                    <a:lstStyle/>
                    <a:p>
                      <a:pPr algn="l" fontAlgn="b"/>
                      <a:r>
                        <a:rPr lang="it-IT" sz="1600" b="0" i="0" u="none" strike="noStrike" dirty="0">
                          <a:solidFill>
                            <a:srgbClr val="000000"/>
                          </a:solidFill>
                          <a:effectLst/>
                          <a:latin typeface="Calibri" panose="020F0502020204030204" pitchFamily="34" charset="0"/>
                        </a:rPr>
                        <a:t>E1) Fondo pluriennale vincolato di spesa - titolo 2.04  Altri trasferimenti in conto capitale</a:t>
                      </a:r>
                    </a:p>
                  </a:txBody>
                  <a:tcPr marL="0" marR="0" marT="0" marB="0" anchor="b"/>
                </a:tc>
                <a:tc>
                  <a:txBody>
                    <a:bodyPr/>
                    <a:lstStyle/>
                    <a:p>
                      <a:pPr algn="ctr" fontAlgn="b"/>
                      <a:r>
                        <a:rPr lang="it-IT" sz="14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134989327"/>
                  </a:ext>
                </a:extLst>
              </a:tr>
              <a:tr h="370840">
                <a:tc>
                  <a:txBody>
                    <a:bodyPr/>
                    <a:lstStyle/>
                    <a:p>
                      <a:pPr algn="l" fontAlgn="b"/>
                      <a:r>
                        <a:rPr lang="it-IT" sz="1600" b="0" i="0" u="none" strike="noStrike" dirty="0">
                          <a:solidFill>
                            <a:srgbClr val="000000"/>
                          </a:solidFill>
                          <a:effectLst/>
                          <a:latin typeface="Calibri" panose="020F0502020204030204" pitchFamily="34" charset="0"/>
                        </a:rPr>
                        <a:t>F1) Spese Titolo 4.00 -  Quote di capitale amm.to dei mutui e prestiti obbligazionari</a:t>
                      </a:r>
                    </a:p>
                  </a:txBody>
                  <a:tcPr marL="0" marR="0" marT="0" marB="0" anchor="b"/>
                </a:tc>
                <a:tc>
                  <a:txBody>
                    <a:bodyPr/>
                    <a:lstStyle/>
                    <a:p>
                      <a:pPr algn="ctr" fontAlgn="b"/>
                      <a:r>
                        <a:rPr lang="it-IT" sz="14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2068381355"/>
                  </a:ext>
                </a:extLst>
              </a:tr>
              <a:tr h="224760">
                <a:tc>
                  <a:txBody>
                    <a:bodyPr/>
                    <a:lstStyle/>
                    <a:p>
                      <a:pPr algn="l" fontAlgn="b"/>
                      <a:r>
                        <a:rPr lang="it-IT" sz="1400" b="0" i="0" u="none" strike="noStrike" dirty="0">
                          <a:solidFill>
                            <a:srgbClr val="000000"/>
                          </a:solidFill>
                          <a:effectLst/>
                          <a:latin typeface="Calibri" panose="020F0502020204030204" pitchFamily="34" charset="0"/>
                        </a:rPr>
                        <a:t>    di cui per estinzione anticipata di prestiti</a:t>
                      </a:r>
                    </a:p>
                  </a:txBody>
                  <a:tcPr marL="0" marR="0" marT="0" marB="0" anchor="b"/>
                </a:tc>
                <a:tc>
                  <a:txBody>
                    <a:bodyPr/>
                    <a:lstStyle/>
                    <a:p>
                      <a:pPr algn="ctr" fontAlgn="b"/>
                      <a:r>
                        <a:rPr lang="it-IT" sz="1400" b="0" i="1" u="none" strike="noStrike">
                          <a:solidFill>
                            <a:srgbClr val="000000"/>
                          </a:solidFill>
                          <a:effectLst/>
                          <a:latin typeface="Calibri" panose="020F0502020204030204" pitchFamily="34" charset="0"/>
                        </a:rPr>
                        <a:t> </a:t>
                      </a:r>
                    </a:p>
                  </a:txBody>
                  <a:tcPr marL="0" marR="0" marT="0" marB="0" anchor="b"/>
                </a:tc>
                <a:extLst>
                  <a:ext uri="{0D108BD9-81ED-4DB2-BD59-A6C34878D82A}">
                    <a16:rowId xmlns="" xmlns:a16="http://schemas.microsoft.com/office/drawing/2014/main" val="235423536"/>
                  </a:ext>
                </a:extLst>
              </a:tr>
              <a:tr h="370840">
                <a:tc>
                  <a:txBody>
                    <a:bodyPr/>
                    <a:lstStyle/>
                    <a:p>
                      <a:pPr algn="l" fontAlgn="b"/>
                      <a:r>
                        <a:rPr lang="it-IT" sz="1400" b="0" i="0" u="none" strike="noStrike">
                          <a:solidFill>
                            <a:srgbClr val="000000"/>
                          </a:solidFill>
                          <a:effectLst/>
                          <a:latin typeface="Calibri" panose="020F0502020204030204" pitchFamily="34" charset="0"/>
                        </a:rPr>
                        <a:t>F2) di cui Fondo anticipazioni di liquidità (DL 35/2013 e successive modifiche e rifinanziamenti) </a:t>
                      </a:r>
                    </a:p>
                  </a:txBody>
                  <a:tcPr marL="0" marR="0" marT="0" marB="0" anchor="b"/>
                </a:tc>
                <a:tc>
                  <a:txBody>
                    <a:bodyPr/>
                    <a:lstStyle/>
                    <a:p>
                      <a:pPr algn="ctr" fontAlgn="b"/>
                      <a:r>
                        <a:rPr lang="it-IT" sz="14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981123413"/>
                  </a:ext>
                </a:extLst>
              </a:tr>
              <a:tr h="370840">
                <a:tc>
                  <a:txBody>
                    <a:bodyPr/>
                    <a:lstStyle/>
                    <a:p>
                      <a:pPr algn="l" fontAlgn="b"/>
                      <a:r>
                        <a:rPr lang="it-IT" sz="1400" b="0" i="0" u="none" strike="noStrike">
                          <a:solidFill>
                            <a:srgbClr val="000000"/>
                          </a:solidFill>
                          <a:effectLst/>
                          <a:latin typeface="Calibri" panose="020F0502020204030204" pitchFamily="34" charset="0"/>
                        </a:rPr>
                        <a:t>SOMMA FINALE</a:t>
                      </a:r>
                    </a:p>
                  </a:txBody>
                  <a:tcPr marL="0" marR="0" marT="0" marB="0" anchor="b"/>
                </a:tc>
                <a:tc>
                  <a:txBody>
                    <a:bodyPr/>
                    <a:lstStyle/>
                    <a:p>
                      <a:pPr algn="ctr" fontAlgn="b"/>
                      <a:r>
                        <a:rPr lang="it-IT" sz="1400" b="0" i="0" u="none" strike="noStrike" dirty="0">
                          <a:solidFill>
                            <a:srgbClr val="000000"/>
                          </a:solidFill>
                          <a:effectLst/>
                          <a:latin typeface="Calibri" panose="020F0502020204030204" pitchFamily="34" charset="0"/>
                        </a:rPr>
                        <a:t> </a:t>
                      </a:r>
                    </a:p>
                  </a:txBody>
                  <a:tcPr marL="0" marR="0" marT="0" marB="0" anchor="b"/>
                </a:tc>
                <a:extLst>
                  <a:ext uri="{0D108BD9-81ED-4DB2-BD59-A6C34878D82A}">
                    <a16:rowId xmlns="" xmlns:a16="http://schemas.microsoft.com/office/drawing/2014/main" val="3004981605"/>
                  </a:ext>
                </a:extLst>
              </a:tr>
            </a:tbl>
          </a:graphicData>
        </a:graphic>
      </p:graphicFrame>
    </p:spTree>
    <p:extLst>
      <p:ext uri="{BB962C8B-B14F-4D97-AF65-F5344CB8AC3E}">
        <p14:creationId xmlns="" xmlns:p14="http://schemas.microsoft.com/office/powerpoint/2010/main" val="86249576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908720"/>
            <a:ext cx="8229600" cy="508918"/>
          </a:xfrm>
        </p:spPr>
        <p:txBody>
          <a:bodyPr>
            <a:normAutofit fontScale="90000"/>
          </a:bodyPr>
          <a:lstStyle/>
          <a:p>
            <a:r>
              <a:rPr lang="it-IT" dirty="0"/>
              <a:t>	</a:t>
            </a:r>
            <a:r>
              <a:rPr lang="it-IT" sz="3600" dirty="0"/>
              <a:t>EQUILIBRI DI BILANCIO 	</a:t>
            </a:r>
            <a:br>
              <a:rPr lang="it-IT" sz="3600" dirty="0"/>
            </a:br>
            <a:r>
              <a:rPr lang="it-IT" sz="3600" dirty="0"/>
              <a:t>EQUILIBRIO DI BILANCIO  DI PARTE CORRENTE</a:t>
            </a:r>
            <a:r>
              <a:rPr lang="it-IT" dirty="0"/>
              <a:t/>
            </a:r>
            <a:br>
              <a:rPr lang="it-IT" dirty="0"/>
            </a:br>
            <a:endParaRPr lang="it-IT"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188121395"/>
              </p:ext>
            </p:extLst>
          </p:nvPr>
        </p:nvGraphicFramePr>
        <p:xfrm>
          <a:off x="457200" y="1600200"/>
          <a:ext cx="8229600" cy="4780280"/>
        </p:xfrm>
        <a:graphic>
          <a:graphicData uri="http://schemas.openxmlformats.org/drawingml/2006/table">
            <a:tbl>
              <a:tblPr firstRow="1" bandRow="1">
                <a:tableStyleId>{5C22544A-7EE6-4342-B048-85BDC9FD1C3A}</a:tableStyleId>
              </a:tblPr>
              <a:tblGrid>
                <a:gridCol w="7067128">
                  <a:extLst>
                    <a:ext uri="{9D8B030D-6E8A-4147-A177-3AD203B41FA5}">
                      <a16:colId xmlns="" xmlns:a16="http://schemas.microsoft.com/office/drawing/2014/main" val="349552174"/>
                    </a:ext>
                  </a:extLst>
                </a:gridCol>
                <a:gridCol w="1162472">
                  <a:extLst>
                    <a:ext uri="{9D8B030D-6E8A-4147-A177-3AD203B41FA5}">
                      <a16:colId xmlns="" xmlns:a16="http://schemas.microsoft.com/office/drawing/2014/main" val="2091290059"/>
                    </a:ext>
                  </a:extLst>
                </a:gridCol>
              </a:tblGrid>
              <a:tr h="370840">
                <a:tc>
                  <a:txBody>
                    <a:bodyPr/>
                    <a:lstStyle/>
                    <a:p>
                      <a:pPr algn="l" fontAlgn="b"/>
                      <a:r>
                        <a:rPr lang="it-IT" sz="2400" b="0" i="0" u="none" strike="noStrike" dirty="0">
                          <a:solidFill>
                            <a:schemeClr val="bg1"/>
                          </a:solidFill>
                          <a:effectLst/>
                          <a:latin typeface="Calibri" panose="020F0502020204030204" pitchFamily="34" charset="0"/>
                        </a:rPr>
                        <a:t>SOMMA FINALE</a:t>
                      </a:r>
                    </a:p>
                  </a:txBody>
                  <a:tcPr marL="0" marR="0" marT="0" marB="0" anchor="b"/>
                </a:tc>
                <a:tc>
                  <a:txBody>
                    <a:bodyPr/>
                    <a:lstStyle/>
                    <a:p>
                      <a:pPr algn="ctr" fontAlgn="b"/>
                      <a:r>
                        <a:rPr lang="it-IT" sz="2400" b="0" i="0" u="none" strike="noStrike">
                          <a:solidFill>
                            <a:srgbClr val="000000"/>
                          </a:solidFill>
                          <a:effectLst/>
                          <a:latin typeface="Calibri" panose="020F0502020204030204" pitchFamily="34" charset="0"/>
                        </a:rPr>
                        <a:t> </a:t>
                      </a:r>
                    </a:p>
                  </a:txBody>
                  <a:tcPr marL="0" marR="0" marT="0" marB="0" anchor="b"/>
                </a:tc>
                <a:extLst>
                  <a:ext uri="{0D108BD9-81ED-4DB2-BD59-A6C34878D82A}">
                    <a16:rowId xmlns="" xmlns:a16="http://schemas.microsoft.com/office/drawing/2014/main" val="1106574513"/>
                  </a:ext>
                </a:extLst>
              </a:tr>
              <a:tr h="370840">
                <a:tc>
                  <a:txBody>
                    <a:bodyPr/>
                    <a:lstStyle/>
                    <a:p>
                      <a:pPr algn="l" fontAlgn="b"/>
                      <a:r>
                        <a:rPr lang="it-IT" sz="2400" b="0" i="0" u="none" strike="noStrike">
                          <a:solidFill>
                            <a:srgbClr val="000000"/>
                          </a:solidFill>
                          <a:effectLst/>
                          <a:latin typeface="Calibri" panose="020F0502020204030204" pitchFamily="34" charset="0"/>
                        </a:rPr>
                        <a:t>H) Utilizzo avanzo di amministrazione per spese correnti</a:t>
                      </a:r>
                    </a:p>
                  </a:txBody>
                  <a:tcPr marL="0" marR="0" marT="0" marB="0" anchor="b"/>
                </a:tc>
                <a:tc>
                  <a:txBody>
                    <a:bodyPr/>
                    <a:lstStyle/>
                    <a:p>
                      <a:pPr algn="ctr" fontAlgn="b"/>
                      <a:r>
                        <a:rPr lang="it-IT" sz="24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751662712"/>
                  </a:ext>
                </a:extLst>
              </a:tr>
              <a:tr h="370840">
                <a:tc>
                  <a:txBody>
                    <a:bodyPr/>
                    <a:lstStyle/>
                    <a:p>
                      <a:pPr algn="l" fontAlgn="b"/>
                      <a:r>
                        <a:rPr lang="it-IT" sz="2400" b="0" i="0" u="none" strike="noStrike">
                          <a:solidFill>
                            <a:srgbClr val="000000"/>
                          </a:solidFill>
                          <a:effectLst/>
                          <a:latin typeface="Calibri" panose="020F0502020204030204" pitchFamily="34" charset="0"/>
                        </a:rPr>
                        <a:t>    di cui per estinzione anticipata di prestiti</a:t>
                      </a:r>
                    </a:p>
                  </a:txBody>
                  <a:tcPr marL="0" marR="0" marT="0" marB="0" anchor="b"/>
                </a:tc>
                <a:tc>
                  <a:txBody>
                    <a:bodyPr/>
                    <a:lstStyle/>
                    <a:p>
                      <a:pPr algn="ctr" fontAlgn="b"/>
                      <a:r>
                        <a:rPr lang="it-IT" sz="2400" b="0" i="1" u="none" strike="noStrike">
                          <a:solidFill>
                            <a:srgbClr val="000000"/>
                          </a:solidFill>
                          <a:effectLst/>
                          <a:latin typeface="Calibri" panose="020F0502020204030204" pitchFamily="34" charset="0"/>
                        </a:rPr>
                        <a:t> </a:t>
                      </a:r>
                    </a:p>
                  </a:txBody>
                  <a:tcPr marL="0" marR="0" marT="0" marB="0" anchor="b"/>
                </a:tc>
                <a:extLst>
                  <a:ext uri="{0D108BD9-81ED-4DB2-BD59-A6C34878D82A}">
                    <a16:rowId xmlns="" xmlns:a16="http://schemas.microsoft.com/office/drawing/2014/main" val="4120514589"/>
                  </a:ext>
                </a:extLst>
              </a:tr>
              <a:tr h="370840">
                <a:tc>
                  <a:txBody>
                    <a:bodyPr/>
                    <a:lstStyle/>
                    <a:p>
                      <a:pPr algn="l" fontAlgn="b"/>
                      <a:r>
                        <a:rPr lang="it-IT" sz="2400" b="0" i="0" u="none" strike="noStrike">
                          <a:solidFill>
                            <a:srgbClr val="000000"/>
                          </a:solidFill>
                          <a:effectLst/>
                          <a:latin typeface="Calibri" panose="020F0502020204030204" pitchFamily="34" charset="0"/>
                        </a:rPr>
                        <a:t>I) Entrate di parte capitale destinate a spese correnti in base a specifiche disposizioni di legge o  dei principi contabili</a:t>
                      </a:r>
                    </a:p>
                  </a:txBody>
                  <a:tcPr marL="0" marR="0" marT="0" marB="0" anchor="b"/>
                </a:tc>
                <a:tc>
                  <a:txBody>
                    <a:bodyPr/>
                    <a:lstStyle/>
                    <a:p>
                      <a:pPr algn="ctr" fontAlgn="b"/>
                      <a:r>
                        <a:rPr lang="it-IT" sz="24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734983618"/>
                  </a:ext>
                </a:extLst>
              </a:tr>
              <a:tr h="370840">
                <a:tc>
                  <a:txBody>
                    <a:bodyPr/>
                    <a:lstStyle/>
                    <a:p>
                      <a:pPr algn="l" fontAlgn="b"/>
                      <a:r>
                        <a:rPr lang="it-IT" sz="2400" b="0" i="0" u="none" strike="noStrike">
                          <a:solidFill>
                            <a:srgbClr val="000000"/>
                          </a:solidFill>
                          <a:effectLst/>
                          <a:latin typeface="Calibri" panose="020F0502020204030204" pitchFamily="34" charset="0"/>
                        </a:rPr>
                        <a:t>    di cui per estinzione anticipata di prestiti</a:t>
                      </a:r>
                    </a:p>
                  </a:txBody>
                  <a:tcPr marL="0" marR="0" marT="0" marB="0" anchor="b"/>
                </a:tc>
                <a:tc>
                  <a:txBody>
                    <a:bodyPr/>
                    <a:lstStyle/>
                    <a:p>
                      <a:pPr algn="ctr" fontAlgn="b"/>
                      <a:r>
                        <a:rPr lang="it-IT" sz="2400" b="0" i="1" u="none" strike="noStrike">
                          <a:solidFill>
                            <a:srgbClr val="000000"/>
                          </a:solidFill>
                          <a:effectLst/>
                          <a:latin typeface="Calibri" panose="020F0502020204030204" pitchFamily="34" charset="0"/>
                        </a:rPr>
                        <a:t> </a:t>
                      </a:r>
                    </a:p>
                  </a:txBody>
                  <a:tcPr marL="0" marR="0" marT="0" marB="0" anchor="b"/>
                </a:tc>
                <a:extLst>
                  <a:ext uri="{0D108BD9-81ED-4DB2-BD59-A6C34878D82A}">
                    <a16:rowId xmlns="" xmlns:a16="http://schemas.microsoft.com/office/drawing/2014/main" val="649638562"/>
                  </a:ext>
                </a:extLst>
              </a:tr>
              <a:tr h="370840">
                <a:tc>
                  <a:txBody>
                    <a:bodyPr/>
                    <a:lstStyle/>
                    <a:p>
                      <a:pPr algn="l" fontAlgn="b"/>
                      <a:r>
                        <a:rPr lang="it-IT" sz="2400" b="0" i="0" u="none" strike="noStrike">
                          <a:solidFill>
                            <a:srgbClr val="000000"/>
                          </a:solidFill>
                          <a:effectLst/>
                          <a:latin typeface="Calibri" panose="020F0502020204030204" pitchFamily="34" charset="0"/>
                        </a:rPr>
                        <a:t>L) Entrate di parte corrente destinate a spese di investimento in base a specifiche disposizioni di legge o dei principi contabili</a:t>
                      </a:r>
                    </a:p>
                  </a:txBody>
                  <a:tcPr marL="0" marR="0" marT="0" marB="0" anchor="b"/>
                </a:tc>
                <a:tc>
                  <a:txBody>
                    <a:bodyPr/>
                    <a:lstStyle/>
                    <a:p>
                      <a:pPr algn="ctr" fontAlgn="b"/>
                      <a:r>
                        <a:rPr lang="it-IT" sz="24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789013946"/>
                  </a:ext>
                </a:extLst>
              </a:tr>
              <a:tr h="370840">
                <a:tc>
                  <a:txBody>
                    <a:bodyPr/>
                    <a:lstStyle/>
                    <a:p>
                      <a:pPr algn="l" fontAlgn="b"/>
                      <a:r>
                        <a:rPr lang="it-IT" sz="2400" b="0" i="0" u="none" strike="noStrike">
                          <a:solidFill>
                            <a:srgbClr val="000000"/>
                          </a:solidFill>
                          <a:effectLst/>
                          <a:latin typeface="Calibri" panose="020F0502020204030204" pitchFamily="34" charset="0"/>
                        </a:rPr>
                        <a:t>M) Entrate da accensione di prestiti destinate a estinzione anticipata dei prestiti</a:t>
                      </a:r>
                    </a:p>
                  </a:txBody>
                  <a:tcPr marL="0" marR="0" marT="0" marB="0" anchor="b"/>
                </a:tc>
                <a:tc>
                  <a:txBody>
                    <a:bodyPr/>
                    <a:lstStyle/>
                    <a:p>
                      <a:pPr algn="ctr" fontAlgn="b"/>
                      <a:r>
                        <a:rPr lang="it-IT" sz="24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3805772475"/>
                  </a:ext>
                </a:extLst>
              </a:tr>
              <a:tr h="370840">
                <a:tc>
                  <a:txBody>
                    <a:bodyPr/>
                    <a:lstStyle/>
                    <a:p>
                      <a:pPr algn="l" fontAlgn="b"/>
                      <a:r>
                        <a:rPr lang="it-IT" sz="2400" b="1" i="0" u="none" strike="noStrike">
                          <a:solidFill>
                            <a:srgbClr val="000000"/>
                          </a:solidFill>
                          <a:effectLst/>
                          <a:latin typeface="Calibri" panose="020F0502020204030204" pitchFamily="34" charset="0"/>
                        </a:rPr>
                        <a:t>RISULTATO DI COMPETENZA DI PARTE CORRENTE</a:t>
                      </a:r>
                    </a:p>
                  </a:txBody>
                  <a:tcPr marL="0" marR="0" marT="0" marB="0" anchor="b"/>
                </a:tc>
                <a:tc>
                  <a:txBody>
                    <a:bodyPr/>
                    <a:lstStyle/>
                    <a:p>
                      <a:pPr algn="ctr" fontAlgn="b"/>
                      <a:r>
                        <a:rPr lang="it-IT" sz="2400" b="0" i="0" u="none" strike="noStrike" dirty="0">
                          <a:solidFill>
                            <a:srgbClr val="000000"/>
                          </a:solidFill>
                          <a:effectLst/>
                          <a:latin typeface="Calibri" panose="020F0502020204030204" pitchFamily="34" charset="0"/>
                        </a:rPr>
                        <a:t> </a:t>
                      </a:r>
                    </a:p>
                  </a:txBody>
                  <a:tcPr marL="0" marR="0" marT="0" marB="0" anchor="b"/>
                </a:tc>
                <a:extLst>
                  <a:ext uri="{0D108BD9-81ED-4DB2-BD59-A6C34878D82A}">
                    <a16:rowId xmlns="" xmlns:a16="http://schemas.microsoft.com/office/drawing/2014/main" val="1659285293"/>
                  </a:ext>
                </a:extLst>
              </a:tr>
            </a:tbl>
          </a:graphicData>
        </a:graphic>
      </p:graphicFrame>
    </p:spTree>
    <p:extLst>
      <p:ext uri="{BB962C8B-B14F-4D97-AF65-F5344CB8AC3E}">
        <p14:creationId xmlns="" xmlns:p14="http://schemas.microsoft.com/office/powerpoint/2010/main" val="3624134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371918"/>
            <a:ext cx="8229600" cy="544914"/>
          </a:xfrm>
        </p:spPr>
        <p:txBody>
          <a:bodyPr>
            <a:normAutofit fontScale="90000"/>
          </a:bodyPr>
          <a:lstStyle/>
          <a:p>
            <a:r>
              <a:rPr lang="it-IT" sz="3600" dirty="0" smtClean="0"/>
              <a:t>EQUILIBRI DI BILANCIO                          EQUILIBRIO DI BILANCIO  DI PARTE CAPITALE</a:t>
            </a:r>
            <a:r>
              <a:rPr lang="it-IT" dirty="0"/>
              <a:t>	</a:t>
            </a:r>
            <a:br>
              <a:rPr lang="it-IT" dirty="0"/>
            </a:br>
            <a:r>
              <a:rPr lang="it-IT" dirty="0"/>
              <a:t>	</a:t>
            </a:r>
            <a:br>
              <a:rPr lang="it-IT" dirty="0"/>
            </a:br>
            <a:endParaRPr lang="it-IT"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2761591028"/>
              </p:ext>
            </p:extLst>
          </p:nvPr>
        </p:nvGraphicFramePr>
        <p:xfrm>
          <a:off x="457200" y="1196752"/>
          <a:ext cx="8229600" cy="5618480"/>
        </p:xfrm>
        <a:graphic>
          <a:graphicData uri="http://schemas.openxmlformats.org/drawingml/2006/table">
            <a:tbl>
              <a:tblPr firstRow="1" bandRow="1">
                <a:tableStyleId>{5C22544A-7EE6-4342-B048-85BDC9FD1C3A}</a:tableStyleId>
              </a:tblPr>
              <a:tblGrid>
                <a:gridCol w="7067128">
                  <a:extLst>
                    <a:ext uri="{9D8B030D-6E8A-4147-A177-3AD203B41FA5}">
                      <a16:colId xmlns="" xmlns:a16="http://schemas.microsoft.com/office/drawing/2014/main" val="2101965462"/>
                    </a:ext>
                  </a:extLst>
                </a:gridCol>
                <a:gridCol w="1162472">
                  <a:extLst>
                    <a:ext uri="{9D8B030D-6E8A-4147-A177-3AD203B41FA5}">
                      <a16:colId xmlns="" xmlns:a16="http://schemas.microsoft.com/office/drawing/2014/main" val="1687559723"/>
                    </a:ext>
                  </a:extLst>
                </a:gridCol>
              </a:tblGrid>
              <a:tr h="370840">
                <a:tc>
                  <a:txBody>
                    <a:bodyPr/>
                    <a:lstStyle/>
                    <a:p>
                      <a:pPr algn="l" fontAlgn="b"/>
                      <a:r>
                        <a:rPr lang="it-IT" sz="1400" b="0" i="0" u="none" strike="noStrike" dirty="0">
                          <a:solidFill>
                            <a:schemeClr val="bg1"/>
                          </a:solidFill>
                          <a:effectLst/>
                          <a:latin typeface="Calibri" panose="020F0502020204030204" pitchFamily="34" charset="0"/>
                        </a:rPr>
                        <a:t>Utilizzo avanzo di amministrazione per spese di investimento</a:t>
                      </a:r>
                    </a:p>
                  </a:txBody>
                  <a:tcPr marL="0" marR="0" marT="0" marB="0" anchor="b"/>
                </a:tc>
                <a:tc>
                  <a:txBody>
                    <a:bodyPr/>
                    <a:lstStyle/>
                    <a:p>
                      <a:pPr algn="ctr" fontAlgn="b"/>
                      <a:r>
                        <a:rPr lang="it-IT" sz="12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4233229654"/>
                  </a:ext>
                </a:extLst>
              </a:tr>
              <a:tr h="370840">
                <a:tc>
                  <a:txBody>
                    <a:bodyPr/>
                    <a:lstStyle/>
                    <a:p>
                      <a:pPr algn="l" fontAlgn="b"/>
                      <a:r>
                        <a:rPr lang="it-IT" sz="1400" b="0" i="0" u="none" strike="noStrike">
                          <a:solidFill>
                            <a:srgbClr val="000000"/>
                          </a:solidFill>
                          <a:effectLst/>
                          <a:latin typeface="Calibri" panose="020F0502020204030204" pitchFamily="34" charset="0"/>
                        </a:rPr>
                        <a:t>Fondo pluriennale vincolato per spese in conto capitale iscritto in entrata</a:t>
                      </a:r>
                    </a:p>
                  </a:txBody>
                  <a:tcPr marL="0" marR="0" marT="0" marB="0" anchor="b"/>
                </a:tc>
                <a:tc>
                  <a:txBody>
                    <a:bodyPr/>
                    <a:lstStyle/>
                    <a:p>
                      <a:pPr algn="ctr" fontAlgn="b"/>
                      <a:r>
                        <a:rPr lang="it-IT" sz="12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4017458031"/>
                  </a:ext>
                </a:extLst>
              </a:tr>
              <a:tr h="370840">
                <a:tc>
                  <a:txBody>
                    <a:bodyPr/>
                    <a:lstStyle/>
                    <a:p>
                      <a:pPr algn="l" fontAlgn="b"/>
                      <a:r>
                        <a:rPr lang="it-IT" sz="1400" b="0" i="0" u="none" strike="noStrike" dirty="0">
                          <a:solidFill>
                            <a:srgbClr val="000000"/>
                          </a:solidFill>
                          <a:effectLst/>
                          <a:latin typeface="Calibri" panose="020F0502020204030204" pitchFamily="34" charset="0"/>
                        </a:rPr>
                        <a:t>Entrate Titoli 4.00-5.00-6.00</a:t>
                      </a:r>
                    </a:p>
                  </a:txBody>
                  <a:tcPr marL="0" marR="0" marT="0" marB="0" anchor="b"/>
                </a:tc>
                <a:tc>
                  <a:txBody>
                    <a:bodyPr/>
                    <a:lstStyle/>
                    <a:p>
                      <a:pPr algn="ctr" fontAlgn="b"/>
                      <a:r>
                        <a:rPr lang="it-IT" sz="12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2217245815"/>
                  </a:ext>
                </a:extLst>
              </a:tr>
              <a:tr h="370840">
                <a:tc>
                  <a:txBody>
                    <a:bodyPr/>
                    <a:lstStyle/>
                    <a:p>
                      <a:pPr algn="l" fontAlgn="b"/>
                      <a:r>
                        <a:rPr lang="it-IT" sz="1200" b="0" i="0" u="none" strike="noStrike">
                          <a:solidFill>
                            <a:srgbClr val="000000"/>
                          </a:solidFill>
                          <a:effectLst/>
                          <a:latin typeface="Calibri" panose="020F0502020204030204" pitchFamily="34" charset="0"/>
                        </a:rPr>
                        <a:t>Entrate Titolo 4.02.06 - Contributi agli investimenti direttamente destinati al rimborso dei prestiti da amministrazioni pubbliche</a:t>
                      </a:r>
                    </a:p>
                  </a:txBody>
                  <a:tcPr marL="0" marR="0" marT="0" marB="0" anchor="b"/>
                </a:tc>
                <a:tc>
                  <a:txBody>
                    <a:bodyPr/>
                    <a:lstStyle/>
                    <a:p>
                      <a:pPr algn="ctr" fontAlgn="b"/>
                      <a:r>
                        <a:rPr lang="it-IT" sz="12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2535370839"/>
                  </a:ext>
                </a:extLst>
              </a:tr>
              <a:tr h="370840">
                <a:tc>
                  <a:txBody>
                    <a:bodyPr/>
                    <a:lstStyle/>
                    <a:p>
                      <a:pPr algn="l" fontAlgn="b"/>
                      <a:r>
                        <a:rPr lang="it-IT" sz="1200" b="0" i="0" u="none" strike="noStrike">
                          <a:solidFill>
                            <a:srgbClr val="000000"/>
                          </a:solidFill>
                          <a:effectLst/>
                          <a:latin typeface="Calibri" panose="020F0502020204030204" pitchFamily="34" charset="0"/>
                        </a:rPr>
                        <a:t>Entrate di parte capitale destinate a spese correnti in base a specifiche disposizioni di legge o  dei principi contabili</a:t>
                      </a:r>
                    </a:p>
                  </a:txBody>
                  <a:tcPr marL="0" marR="0" marT="0" marB="0" anchor="b"/>
                </a:tc>
                <a:tc>
                  <a:txBody>
                    <a:bodyPr/>
                    <a:lstStyle/>
                    <a:p>
                      <a:pPr algn="ctr" fontAlgn="b"/>
                      <a:r>
                        <a:rPr lang="it-IT" sz="12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2887264645"/>
                  </a:ext>
                </a:extLst>
              </a:tr>
              <a:tr h="370840">
                <a:tc>
                  <a:txBody>
                    <a:bodyPr/>
                    <a:lstStyle/>
                    <a:p>
                      <a:pPr algn="l" fontAlgn="b"/>
                      <a:r>
                        <a:rPr lang="it-IT" sz="1400" b="0" i="0" u="none" strike="noStrike">
                          <a:solidFill>
                            <a:srgbClr val="000000"/>
                          </a:solidFill>
                          <a:effectLst/>
                          <a:latin typeface="Calibri" panose="020F0502020204030204" pitchFamily="34" charset="0"/>
                        </a:rPr>
                        <a:t>Entrate Titolo 5.02 per Riscossione crediti di breve termine</a:t>
                      </a:r>
                    </a:p>
                  </a:txBody>
                  <a:tcPr marL="0" marR="0" marT="0" marB="0" anchor="b"/>
                </a:tc>
                <a:tc>
                  <a:txBody>
                    <a:bodyPr/>
                    <a:lstStyle/>
                    <a:p>
                      <a:pPr algn="ctr" fontAlgn="b"/>
                      <a:r>
                        <a:rPr lang="it-IT" sz="12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4177671563"/>
                  </a:ext>
                </a:extLst>
              </a:tr>
              <a:tr h="370840">
                <a:tc>
                  <a:txBody>
                    <a:bodyPr/>
                    <a:lstStyle/>
                    <a:p>
                      <a:pPr algn="l" fontAlgn="b"/>
                      <a:r>
                        <a:rPr lang="it-IT" sz="1400" b="0" i="0" u="none" strike="noStrike">
                          <a:solidFill>
                            <a:srgbClr val="000000"/>
                          </a:solidFill>
                          <a:effectLst/>
                          <a:latin typeface="Calibri" panose="020F0502020204030204" pitchFamily="34" charset="0"/>
                        </a:rPr>
                        <a:t>Entrate Titolo 5.03 per Riscossione crediti di medio-lungo termine</a:t>
                      </a:r>
                    </a:p>
                  </a:txBody>
                  <a:tcPr marL="0" marR="0" marT="0" marB="0" anchor="b"/>
                </a:tc>
                <a:tc>
                  <a:txBody>
                    <a:bodyPr/>
                    <a:lstStyle/>
                    <a:p>
                      <a:pPr algn="ctr" fontAlgn="b"/>
                      <a:r>
                        <a:rPr lang="it-IT" sz="12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1620459636"/>
                  </a:ext>
                </a:extLst>
              </a:tr>
              <a:tr h="370840">
                <a:tc>
                  <a:txBody>
                    <a:bodyPr/>
                    <a:lstStyle/>
                    <a:p>
                      <a:pPr algn="l" fontAlgn="b"/>
                      <a:r>
                        <a:rPr lang="it-IT" sz="1400" b="0" i="0" u="none" strike="noStrike">
                          <a:solidFill>
                            <a:srgbClr val="000000"/>
                          </a:solidFill>
                          <a:effectLst/>
                          <a:latin typeface="Calibri" panose="020F0502020204030204" pitchFamily="34" charset="0"/>
                        </a:rPr>
                        <a:t>Entrate Titolo 5.04 relative a Altre entrate per riduzione di attività finanziarie</a:t>
                      </a:r>
                    </a:p>
                  </a:txBody>
                  <a:tcPr marL="0" marR="0" marT="0" marB="0" anchor="b"/>
                </a:tc>
                <a:tc>
                  <a:txBody>
                    <a:bodyPr/>
                    <a:lstStyle/>
                    <a:p>
                      <a:pPr algn="ctr" fontAlgn="b"/>
                      <a:r>
                        <a:rPr lang="it-IT" sz="12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3208471444"/>
                  </a:ext>
                </a:extLst>
              </a:tr>
              <a:tr h="370840">
                <a:tc>
                  <a:txBody>
                    <a:bodyPr/>
                    <a:lstStyle/>
                    <a:p>
                      <a:pPr algn="l" fontAlgn="b"/>
                      <a:r>
                        <a:rPr lang="it-IT" sz="1400" b="0" i="0" u="none" strike="noStrike">
                          <a:solidFill>
                            <a:srgbClr val="000000"/>
                          </a:solidFill>
                          <a:effectLst/>
                          <a:latin typeface="Calibri" panose="020F0502020204030204" pitchFamily="34" charset="0"/>
                        </a:rPr>
                        <a:t>Entrate di parte corrente destinate a spese di investimento in base a specifiche disposizioni di legge o dei principi contabili</a:t>
                      </a:r>
                    </a:p>
                  </a:txBody>
                  <a:tcPr marL="0" marR="0" marT="0" marB="0" anchor="b"/>
                </a:tc>
                <a:tc>
                  <a:txBody>
                    <a:bodyPr/>
                    <a:lstStyle/>
                    <a:p>
                      <a:pPr algn="ctr" fontAlgn="b"/>
                      <a:r>
                        <a:rPr lang="it-IT" sz="12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1735322341"/>
                  </a:ext>
                </a:extLst>
              </a:tr>
              <a:tr h="370840">
                <a:tc>
                  <a:txBody>
                    <a:bodyPr/>
                    <a:lstStyle/>
                    <a:p>
                      <a:pPr algn="l" fontAlgn="b"/>
                      <a:r>
                        <a:rPr lang="it-IT" sz="1400" b="0" i="0" u="none" strike="noStrike">
                          <a:solidFill>
                            <a:srgbClr val="000000"/>
                          </a:solidFill>
                          <a:effectLst/>
                          <a:latin typeface="Calibri" panose="020F0502020204030204" pitchFamily="34" charset="0"/>
                        </a:rPr>
                        <a:t>Entrate da accensione di prestiti destinate a estinzione anticipata dei prestiti</a:t>
                      </a:r>
                    </a:p>
                  </a:txBody>
                  <a:tcPr marL="0" marR="0" marT="0" marB="0" anchor="b"/>
                </a:tc>
                <a:tc>
                  <a:txBody>
                    <a:bodyPr/>
                    <a:lstStyle/>
                    <a:p>
                      <a:pPr algn="ctr" fontAlgn="b"/>
                      <a:r>
                        <a:rPr lang="it-IT" sz="12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1842937522"/>
                  </a:ext>
                </a:extLst>
              </a:tr>
              <a:tr h="370840">
                <a:tc>
                  <a:txBody>
                    <a:bodyPr/>
                    <a:lstStyle/>
                    <a:p>
                      <a:pPr algn="l" fontAlgn="b"/>
                      <a:r>
                        <a:rPr lang="it-IT" sz="1400" b="0" i="0" u="none" strike="noStrike">
                          <a:solidFill>
                            <a:srgbClr val="000000"/>
                          </a:solidFill>
                          <a:effectLst/>
                          <a:latin typeface="Calibri" panose="020F0502020204030204" pitchFamily="34" charset="0"/>
                        </a:rPr>
                        <a:t>Spese Titolo 2.00 - Spese in conto capitale</a:t>
                      </a:r>
                    </a:p>
                  </a:txBody>
                  <a:tcPr marL="0" marR="0" marT="0" marB="0" anchor="b"/>
                </a:tc>
                <a:tc>
                  <a:txBody>
                    <a:bodyPr/>
                    <a:lstStyle/>
                    <a:p>
                      <a:pPr algn="ctr" fontAlgn="b"/>
                      <a:r>
                        <a:rPr lang="it-IT" sz="12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2180115145"/>
                  </a:ext>
                </a:extLst>
              </a:tr>
              <a:tr h="370840">
                <a:tc>
                  <a:txBody>
                    <a:bodyPr/>
                    <a:lstStyle/>
                    <a:p>
                      <a:pPr algn="l" fontAlgn="b"/>
                      <a:r>
                        <a:rPr lang="it-IT" sz="1400" b="0" i="0" u="none" strike="noStrike">
                          <a:solidFill>
                            <a:srgbClr val="000000"/>
                          </a:solidFill>
                          <a:effectLst/>
                          <a:latin typeface="Calibri" panose="020F0502020204030204" pitchFamily="34" charset="0"/>
                        </a:rPr>
                        <a:t>Fondo pluriennale vincolato in c/capitale (di spesa)</a:t>
                      </a:r>
                    </a:p>
                  </a:txBody>
                  <a:tcPr marL="0" marR="0" marT="0" marB="0" anchor="b"/>
                </a:tc>
                <a:tc>
                  <a:txBody>
                    <a:bodyPr/>
                    <a:lstStyle/>
                    <a:p>
                      <a:pPr algn="ctr" fontAlgn="b"/>
                      <a:r>
                        <a:rPr lang="it-IT" sz="12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2544392178"/>
                  </a:ext>
                </a:extLst>
              </a:tr>
              <a:tr h="370840">
                <a:tc>
                  <a:txBody>
                    <a:bodyPr/>
                    <a:lstStyle/>
                    <a:p>
                      <a:pPr algn="l" fontAlgn="b"/>
                      <a:r>
                        <a:rPr lang="it-IT" sz="1400" b="0" i="0" u="none" strike="noStrike">
                          <a:solidFill>
                            <a:srgbClr val="000000"/>
                          </a:solidFill>
                          <a:effectLst/>
                          <a:latin typeface="Calibri" panose="020F0502020204030204" pitchFamily="34" charset="0"/>
                        </a:rPr>
                        <a:t>Spese Titolo 3.01 per Acquisizioni di attività finanziarie</a:t>
                      </a:r>
                    </a:p>
                  </a:txBody>
                  <a:tcPr marL="0" marR="0" marT="0" marB="0" anchor="b"/>
                </a:tc>
                <a:tc>
                  <a:txBody>
                    <a:bodyPr/>
                    <a:lstStyle/>
                    <a:p>
                      <a:pPr algn="ctr" fontAlgn="b"/>
                      <a:r>
                        <a:rPr lang="it-IT" sz="12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116264891"/>
                  </a:ext>
                </a:extLst>
              </a:tr>
              <a:tr h="370840">
                <a:tc>
                  <a:txBody>
                    <a:bodyPr/>
                    <a:lstStyle/>
                    <a:p>
                      <a:pPr algn="l" fontAlgn="b"/>
                      <a:r>
                        <a:rPr lang="it-IT" sz="1400" b="0" i="0" u="none" strike="noStrike" dirty="0">
                          <a:solidFill>
                            <a:srgbClr val="000000"/>
                          </a:solidFill>
                          <a:effectLst/>
                          <a:latin typeface="Calibri" panose="020F0502020204030204" pitchFamily="34" charset="0"/>
                        </a:rPr>
                        <a:t>Spese Titolo 2.04 -  Altri trasferimenti in conto capitale</a:t>
                      </a:r>
                    </a:p>
                  </a:txBody>
                  <a:tcPr marL="0" marR="0" marT="0" marB="0" anchor="b"/>
                </a:tc>
                <a:tc>
                  <a:txBody>
                    <a:bodyPr/>
                    <a:lstStyle/>
                    <a:p>
                      <a:pPr algn="ctr" fontAlgn="b"/>
                      <a:r>
                        <a:rPr lang="it-IT" sz="12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367050883"/>
                  </a:ext>
                </a:extLst>
              </a:tr>
              <a:tr h="370840">
                <a:tc>
                  <a:txBody>
                    <a:bodyPr/>
                    <a:lstStyle/>
                    <a:p>
                      <a:pPr algn="l" fontAlgn="b"/>
                      <a:r>
                        <a:rPr lang="it-IT" sz="1200" b="1" i="0" u="none" strike="noStrike">
                          <a:solidFill>
                            <a:srgbClr val="000000"/>
                          </a:solidFill>
                          <a:effectLst/>
                          <a:latin typeface="Calibri" panose="020F0502020204030204" pitchFamily="34" charset="0"/>
                        </a:rPr>
                        <a:t>RISULTATO DI COMPETENZA IN C/CAPITALE  </a:t>
                      </a:r>
                    </a:p>
                  </a:txBody>
                  <a:tcPr marL="0" marR="0" marT="0" marB="0" anchor="b"/>
                </a:tc>
                <a:tc>
                  <a:txBody>
                    <a:bodyPr/>
                    <a:lstStyle/>
                    <a:p>
                      <a:pPr algn="ctr" fontAlgn="b"/>
                      <a:r>
                        <a:rPr lang="it-IT" sz="1200" b="0" i="0" u="none" strike="noStrike" dirty="0">
                          <a:solidFill>
                            <a:srgbClr val="000000"/>
                          </a:solidFill>
                          <a:effectLst/>
                          <a:latin typeface="Calibri" panose="020F0502020204030204" pitchFamily="34" charset="0"/>
                        </a:rPr>
                        <a:t> </a:t>
                      </a:r>
                    </a:p>
                  </a:txBody>
                  <a:tcPr marL="0" marR="0" marT="0" marB="0" anchor="b"/>
                </a:tc>
                <a:extLst>
                  <a:ext uri="{0D108BD9-81ED-4DB2-BD59-A6C34878D82A}">
                    <a16:rowId xmlns="" xmlns:a16="http://schemas.microsoft.com/office/drawing/2014/main" val="765049982"/>
                  </a:ext>
                </a:extLst>
              </a:tr>
            </a:tbl>
          </a:graphicData>
        </a:graphic>
      </p:graphicFrame>
    </p:spTree>
    <p:extLst>
      <p:ext uri="{BB962C8B-B14F-4D97-AF65-F5344CB8AC3E}">
        <p14:creationId xmlns="" xmlns:p14="http://schemas.microsoft.com/office/powerpoint/2010/main" val="320495291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371918"/>
            <a:ext cx="8229600" cy="45719"/>
          </a:xfrm>
        </p:spPr>
        <p:txBody>
          <a:bodyPr>
            <a:normAutofit fontScale="90000"/>
          </a:bodyPr>
          <a:lstStyle/>
          <a:p>
            <a:r>
              <a:rPr lang="it-IT" dirty="0"/>
              <a:t>EQUILIBRI DI BILANCIO 	</a:t>
            </a:r>
            <a:br>
              <a:rPr lang="it-IT" dirty="0"/>
            </a:br>
            <a:r>
              <a:rPr lang="it-IT" dirty="0"/>
              <a:t>EQUILIBRI COMPLESSIVI DI BILANCIO	</a:t>
            </a:r>
            <a:br>
              <a:rPr lang="it-IT" dirty="0"/>
            </a:br>
            <a:endParaRPr lang="it-IT"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3473142792"/>
              </p:ext>
            </p:extLst>
          </p:nvPr>
        </p:nvGraphicFramePr>
        <p:xfrm>
          <a:off x="457200" y="1600200"/>
          <a:ext cx="8229600" cy="5191760"/>
        </p:xfrm>
        <a:graphic>
          <a:graphicData uri="http://schemas.openxmlformats.org/drawingml/2006/table">
            <a:tbl>
              <a:tblPr firstRow="1" bandRow="1">
                <a:tableStyleId>{5C22544A-7EE6-4342-B048-85BDC9FD1C3A}</a:tableStyleId>
              </a:tblPr>
              <a:tblGrid>
                <a:gridCol w="7211144">
                  <a:extLst>
                    <a:ext uri="{9D8B030D-6E8A-4147-A177-3AD203B41FA5}">
                      <a16:colId xmlns="" xmlns:a16="http://schemas.microsoft.com/office/drawing/2014/main" val="3853582111"/>
                    </a:ext>
                  </a:extLst>
                </a:gridCol>
                <a:gridCol w="1018456">
                  <a:extLst>
                    <a:ext uri="{9D8B030D-6E8A-4147-A177-3AD203B41FA5}">
                      <a16:colId xmlns="" xmlns:a16="http://schemas.microsoft.com/office/drawing/2014/main" val="2902143907"/>
                    </a:ext>
                  </a:extLst>
                </a:gridCol>
              </a:tblGrid>
              <a:tr h="370840">
                <a:tc>
                  <a:txBody>
                    <a:bodyPr/>
                    <a:lstStyle/>
                    <a:p>
                      <a:pPr algn="l" fontAlgn="b"/>
                      <a:r>
                        <a:rPr lang="it-IT" sz="1800" b="1" i="0" u="none" strike="noStrike" dirty="0">
                          <a:solidFill>
                            <a:schemeClr val="bg1"/>
                          </a:solidFill>
                          <a:effectLst/>
                          <a:latin typeface="Calibri" panose="020F0502020204030204" pitchFamily="34" charset="0"/>
                        </a:rPr>
                        <a:t>RISULTATO DI COMPETENZA DI PARTE CORRENTE</a:t>
                      </a:r>
                    </a:p>
                  </a:txBody>
                  <a:tcPr marL="0" marR="0" marT="0" marB="0" anchor="b"/>
                </a:tc>
                <a:tc>
                  <a:txBody>
                    <a:bodyPr/>
                    <a:lstStyle/>
                    <a:p>
                      <a:pPr algn="ctr" fontAlgn="b"/>
                      <a:r>
                        <a:rPr lang="it-IT" sz="1800" b="0" i="0" u="none" strike="noStrike">
                          <a:solidFill>
                            <a:srgbClr val="000000"/>
                          </a:solidFill>
                          <a:effectLst/>
                          <a:latin typeface="Calibri" panose="020F0502020204030204" pitchFamily="34" charset="0"/>
                        </a:rPr>
                        <a:t> </a:t>
                      </a:r>
                    </a:p>
                  </a:txBody>
                  <a:tcPr marL="0" marR="0" marT="0" marB="0" anchor="b"/>
                </a:tc>
                <a:extLst>
                  <a:ext uri="{0D108BD9-81ED-4DB2-BD59-A6C34878D82A}">
                    <a16:rowId xmlns="" xmlns:a16="http://schemas.microsoft.com/office/drawing/2014/main" val="2061876350"/>
                  </a:ext>
                </a:extLst>
              </a:tr>
              <a:tr h="370840">
                <a:tc>
                  <a:txBody>
                    <a:bodyPr/>
                    <a:lstStyle/>
                    <a:p>
                      <a:pPr algn="l" fontAlgn="b"/>
                      <a:r>
                        <a:rPr lang="it-IT" sz="1800" b="1" i="0" u="none" strike="noStrike">
                          <a:solidFill>
                            <a:srgbClr val="000000"/>
                          </a:solidFill>
                          <a:effectLst/>
                          <a:latin typeface="Calibri" panose="020F0502020204030204" pitchFamily="34" charset="0"/>
                        </a:rPr>
                        <a:t>RISULTATO DI COMPETENZA IN C/CAPITALE  </a:t>
                      </a:r>
                    </a:p>
                  </a:txBody>
                  <a:tcPr marL="0" marR="0" marT="0" marB="0" anchor="b"/>
                </a:tc>
                <a:tc>
                  <a:txBody>
                    <a:bodyPr/>
                    <a:lstStyle/>
                    <a:p>
                      <a:pPr algn="ctr" fontAlgn="b"/>
                      <a:r>
                        <a:rPr lang="it-IT" sz="18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3515033913"/>
                  </a:ext>
                </a:extLst>
              </a:tr>
              <a:tr h="370840">
                <a:tc>
                  <a:txBody>
                    <a:bodyPr/>
                    <a:lstStyle/>
                    <a:p>
                      <a:pPr algn="l" fontAlgn="b"/>
                      <a:r>
                        <a:rPr lang="it-IT" sz="1800" b="0" i="0" u="none" strike="noStrike">
                          <a:solidFill>
                            <a:srgbClr val="000000"/>
                          </a:solidFill>
                          <a:effectLst/>
                          <a:latin typeface="Calibri" panose="020F0502020204030204" pitchFamily="34" charset="0"/>
                        </a:rPr>
                        <a:t> Entrate Titolo 5.02 per Riscossione crediti di breve termine</a:t>
                      </a:r>
                    </a:p>
                  </a:txBody>
                  <a:tcPr marL="0" marR="0" marT="0" marB="0" anchor="b"/>
                </a:tc>
                <a:tc>
                  <a:txBody>
                    <a:bodyPr/>
                    <a:lstStyle/>
                    <a:p>
                      <a:pPr algn="ctr" fontAlgn="b"/>
                      <a:r>
                        <a:rPr lang="it-IT" sz="18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1239758771"/>
                  </a:ext>
                </a:extLst>
              </a:tr>
              <a:tr h="370840">
                <a:tc>
                  <a:txBody>
                    <a:bodyPr/>
                    <a:lstStyle/>
                    <a:p>
                      <a:pPr algn="l" fontAlgn="b"/>
                      <a:r>
                        <a:rPr lang="it-IT" sz="1800" b="0" i="0" u="none" strike="noStrike">
                          <a:solidFill>
                            <a:srgbClr val="000000"/>
                          </a:solidFill>
                          <a:effectLst/>
                          <a:latin typeface="Calibri" panose="020F0502020204030204" pitchFamily="34" charset="0"/>
                        </a:rPr>
                        <a:t>Entrate Titolo 5.03 per Riscossione crediti di medio-lungo termine</a:t>
                      </a:r>
                    </a:p>
                  </a:txBody>
                  <a:tcPr marL="0" marR="0" marT="0" marB="0" anchor="b"/>
                </a:tc>
                <a:tc>
                  <a:txBody>
                    <a:bodyPr/>
                    <a:lstStyle/>
                    <a:p>
                      <a:pPr algn="ctr" fontAlgn="b"/>
                      <a:r>
                        <a:rPr lang="it-IT" sz="18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480220759"/>
                  </a:ext>
                </a:extLst>
              </a:tr>
              <a:tr h="370840">
                <a:tc>
                  <a:txBody>
                    <a:bodyPr/>
                    <a:lstStyle/>
                    <a:p>
                      <a:pPr algn="l" fontAlgn="b"/>
                      <a:r>
                        <a:rPr lang="it-IT" sz="1800" b="0" i="0" u="none" strike="noStrike">
                          <a:solidFill>
                            <a:srgbClr val="000000"/>
                          </a:solidFill>
                          <a:effectLst/>
                          <a:latin typeface="Calibri" panose="020F0502020204030204" pitchFamily="34" charset="0"/>
                        </a:rPr>
                        <a:t>Entrate Titolo 5.04 relative a Altre entrate per riduzioni di attività finanziarie</a:t>
                      </a:r>
                    </a:p>
                  </a:txBody>
                  <a:tcPr marL="0" marR="0" marT="0" marB="0" anchor="b"/>
                </a:tc>
                <a:tc>
                  <a:txBody>
                    <a:bodyPr/>
                    <a:lstStyle/>
                    <a:p>
                      <a:pPr algn="ctr" fontAlgn="b"/>
                      <a:r>
                        <a:rPr lang="it-IT" sz="18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806165681"/>
                  </a:ext>
                </a:extLst>
              </a:tr>
              <a:tr h="370840">
                <a:tc>
                  <a:txBody>
                    <a:bodyPr/>
                    <a:lstStyle/>
                    <a:p>
                      <a:pPr algn="l" fontAlgn="b"/>
                      <a:r>
                        <a:rPr lang="it-IT" sz="1800" b="0" i="0" u="none" strike="noStrike">
                          <a:solidFill>
                            <a:srgbClr val="000000"/>
                          </a:solidFill>
                          <a:effectLst/>
                          <a:latin typeface="Calibri" panose="020F0502020204030204" pitchFamily="34" charset="0"/>
                        </a:rPr>
                        <a:t>Spese Titolo 3.02 per Concessione crediti di breve termine</a:t>
                      </a:r>
                    </a:p>
                  </a:txBody>
                  <a:tcPr marL="0" marR="0" marT="0" marB="0" anchor="b"/>
                </a:tc>
                <a:tc>
                  <a:txBody>
                    <a:bodyPr/>
                    <a:lstStyle/>
                    <a:p>
                      <a:pPr algn="ctr" fontAlgn="b"/>
                      <a:r>
                        <a:rPr lang="it-IT" sz="18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3001707906"/>
                  </a:ext>
                </a:extLst>
              </a:tr>
              <a:tr h="370840">
                <a:tc>
                  <a:txBody>
                    <a:bodyPr/>
                    <a:lstStyle/>
                    <a:p>
                      <a:pPr algn="l" fontAlgn="b"/>
                      <a:r>
                        <a:rPr lang="it-IT" sz="1800" b="0" i="0" u="none" strike="noStrike">
                          <a:solidFill>
                            <a:srgbClr val="000000"/>
                          </a:solidFill>
                          <a:effectLst/>
                          <a:latin typeface="Calibri" panose="020F0502020204030204" pitchFamily="34" charset="0"/>
                        </a:rPr>
                        <a:t>Spese Titolo 3.03 per Concessione crediti di medio-lungo termine</a:t>
                      </a:r>
                    </a:p>
                  </a:txBody>
                  <a:tcPr marL="0" marR="0" marT="0" marB="0" anchor="b"/>
                </a:tc>
                <a:tc>
                  <a:txBody>
                    <a:bodyPr/>
                    <a:lstStyle/>
                    <a:p>
                      <a:pPr algn="ctr" fontAlgn="b"/>
                      <a:r>
                        <a:rPr lang="it-IT" sz="18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1104728657"/>
                  </a:ext>
                </a:extLst>
              </a:tr>
              <a:tr h="370840">
                <a:tc>
                  <a:txBody>
                    <a:bodyPr/>
                    <a:lstStyle/>
                    <a:p>
                      <a:pPr algn="l" fontAlgn="b"/>
                      <a:r>
                        <a:rPr lang="it-IT" sz="1800" b="0" i="0" u="none" strike="noStrike">
                          <a:solidFill>
                            <a:srgbClr val="000000"/>
                          </a:solidFill>
                          <a:effectLst/>
                          <a:latin typeface="Calibri" panose="020F0502020204030204" pitchFamily="34" charset="0"/>
                        </a:rPr>
                        <a:t>Spese Titolo 3.04 per Altre spese per incremento di attività finanziarie</a:t>
                      </a:r>
                    </a:p>
                  </a:txBody>
                  <a:tcPr marL="0" marR="0" marT="0" marB="0" anchor="b"/>
                </a:tc>
                <a:tc>
                  <a:txBody>
                    <a:bodyPr/>
                    <a:lstStyle/>
                    <a:p>
                      <a:pPr algn="ctr" fontAlgn="b"/>
                      <a:r>
                        <a:rPr lang="it-IT" sz="18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1209209796"/>
                  </a:ext>
                </a:extLst>
              </a:tr>
              <a:tr h="370840">
                <a:tc>
                  <a:txBody>
                    <a:bodyPr/>
                    <a:lstStyle/>
                    <a:p>
                      <a:pPr algn="l" fontAlgn="ctr"/>
                      <a:r>
                        <a:rPr lang="it-IT" sz="1800" b="1" i="0" u="none" strike="noStrike">
                          <a:solidFill>
                            <a:srgbClr val="000000"/>
                          </a:solidFill>
                          <a:effectLst/>
                          <a:latin typeface="Calibri" panose="020F0502020204030204" pitchFamily="34" charset="0"/>
                        </a:rPr>
                        <a:t>RISULTATO DI COMPETENZA </a:t>
                      </a:r>
                    </a:p>
                  </a:txBody>
                  <a:tcPr marL="0" marR="0" marT="0" marB="0" anchor="ctr"/>
                </a:tc>
                <a:tc>
                  <a:txBody>
                    <a:bodyPr/>
                    <a:lstStyle/>
                    <a:p>
                      <a:pPr algn="l" fontAlgn="b"/>
                      <a:r>
                        <a:rPr lang="it-IT" sz="1800" b="0" i="0" u="none" strike="noStrike">
                          <a:solidFill>
                            <a:srgbClr val="000000"/>
                          </a:solidFill>
                          <a:effectLst/>
                          <a:latin typeface="Calibri" panose="020F0502020204030204" pitchFamily="34" charset="0"/>
                        </a:rPr>
                        <a:t> </a:t>
                      </a:r>
                    </a:p>
                  </a:txBody>
                  <a:tcPr marL="0" marR="0" marT="0" marB="0" anchor="b"/>
                </a:tc>
                <a:extLst>
                  <a:ext uri="{0D108BD9-81ED-4DB2-BD59-A6C34878D82A}">
                    <a16:rowId xmlns="" xmlns:a16="http://schemas.microsoft.com/office/drawing/2014/main" val="825621108"/>
                  </a:ext>
                </a:extLst>
              </a:tr>
              <a:tr h="370840">
                <a:tc>
                  <a:txBody>
                    <a:bodyPr/>
                    <a:lstStyle/>
                    <a:p>
                      <a:pPr algn="l" fontAlgn="b"/>
                      <a:r>
                        <a:rPr lang="it-IT" sz="1800" b="0" i="0" u="none" strike="noStrike">
                          <a:solidFill>
                            <a:srgbClr val="000000"/>
                          </a:solidFill>
                          <a:effectLst/>
                          <a:latin typeface="Calibri" panose="020F0502020204030204" pitchFamily="34" charset="0"/>
                        </a:rPr>
                        <a:t>Risorse accantonate  stanziate nel bilancio dell'esercizio N </a:t>
                      </a:r>
                    </a:p>
                  </a:txBody>
                  <a:tcPr marL="0" marR="0" marT="0" marB="0" anchor="b"/>
                </a:tc>
                <a:tc>
                  <a:txBody>
                    <a:bodyPr/>
                    <a:lstStyle/>
                    <a:p>
                      <a:pPr algn="ctr" fontAlgn="b"/>
                      <a:r>
                        <a:rPr lang="it-IT" sz="18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4278332651"/>
                  </a:ext>
                </a:extLst>
              </a:tr>
              <a:tr h="370840">
                <a:tc>
                  <a:txBody>
                    <a:bodyPr/>
                    <a:lstStyle/>
                    <a:p>
                      <a:pPr algn="l" fontAlgn="b"/>
                      <a:r>
                        <a:rPr lang="it-IT" sz="1800" b="0" i="0" u="none" strike="noStrike">
                          <a:solidFill>
                            <a:srgbClr val="000000"/>
                          </a:solidFill>
                          <a:effectLst/>
                          <a:latin typeface="Calibri" panose="020F0502020204030204" pitchFamily="34" charset="0"/>
                        </a:rPr>
                        <a:t>Risorse vincolate nel bilancio </a:t>
                      </a:r>
                    </a:p>
                  </a:txBody>
                  <a:tcPr marL="0" marR="0" marT="0" marB="0" anchor="b"/>
                </a:tc>
                <a:tc>
                  <a:txBody>
                    <a:bodyPr/>
                    <a:lstStyle/>
                    <a:p>
                      <a:pPr algn="ctr" fontAlgn="b"/>
                      <a:r>
                        <a:rPr lang="it-IT" sz="18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4167724422"/>
                  </a:ext>
                </a:extLst>
              </a:tr>
              <a:tr h="370840">
                <a:tc>
                  <a:txBody>
                    <a:bodyPr/>
                    <a:lstStyle/>
                    <a:p>
                      <a:pPr algn="l" fontAlgn="b"/>
                      <a:r>
                        <a:rPr lang="it-IT" sz="1800" b="1" i="0" u="none" strike="noStrike">
                          <a:solidFill>
                            <a:srgbClr val="000000"/>
                          </a:solidFill>
                          <a:effectLst/>
                          <a:latin typeface="Calibri" panose="020F0502020204030204" pitchFamily="34" charset="0"/>
                        </a:rPr>
                        <a:t>EQUILIBRIO DI BILANCIO</a:t>
                      </a:r>
                    </a:p>
                  </a:txBody>
                  <a:tcPr marL="0" marR="0" marT="0" marB="0" anchor="b"/>
                </a:tc>
                <a:tc>
                  <a:txBody>
                    <a:bodyPr/>
                    <a:lstStyle/>
                    <a:p>
                      <a:pPr algn="l" fontAlgn="b"/>
                      <a:r>
                        <a:rPr lang="it-IT" sz="1800" b="0" i="0" u="none" strike="noStrike">
                          <a:solidFill>
                            <a:srgbClr val="000000"/>
                          </a:solidFill>
                          <a:effectLst/>
                          <a:latin typeface="Calibri" panose="020F0502020204030204" pitchFamily="34" charset="0"/>
                        </a:rPr>
                        <a:t> </a:t>
                      </a:r>
                    </a:p>
                  </a:txBody>
                  <a:tcPr marL="0" marR="0" marT="0" marB="0" anchor="b"/>
                </a:tc>
                <a:extLst>
                  <a:ext uri="{0D108BD9-81ED-4DB2-BD59-A6C34878D82A}">
                    <a16:rowId xmlns="" xmlns:a16="http://schemas.microsoft.com/office/drawing/2014/main" val="4135885853"/>
                  </a:ext>
                </a:extLst>
              </a:tr>
              <a:tr h="370840">
                <a:tc>
                  <a:txBody>
                    <a:bodyPr/>
                    <a:lstStyle/>
                    <a:p>
                      <a:pPr algn="l" fontAlgn="b"/>
                      <a:r>
                        <a:rPr lang="it-IT" sz="1800" b="0" i="0" u="none" strike="noStrike">
                          <a:solidFill>
                            <a:srgbClr val="000000"/>
                          </a:solidFill>
                          <a:effectLst/>
                          <a:latin typeface="Calibri" panose="020F0502020204030204" pitchFamily="34" charset="0"/>
                        </a:rPr>
                        <a:t>Variazione accantonamenti effettuata in sede di rendiconto</a:t>
                      </a:r>
                    </a:p>
                  </a:txBody>
                  <a:tcPr marL="0" marR="0" marT="0" marB="0" anchor="b"/>
                </a:tc>
                <a:tc>
                  <a:txBody>
                    <a:bodyPr/>
                    <a:lstStyle/>
                    <a:p>
                      <a:pPr algn="ctr" fontAlgn="b"/>
                      <a:r>
                        <a:rPr lang="it-IT" sz="1800" b="0" i="0" u="none" strike="noStrike">
                          <a:solidFill>
                            <a:srgbClr val="000000"/>
                          </a:solidFill>
                          <a:effectLst/>
                          <a:latin typeface="Calibri" panose="020F0502020204030204" pitchFamily="34" charset="0"/>
                        </a:rPr>
                        <a:t>(+/-)</a:t>
                      </a:r>
                    </a:p>
                  </a:txBody>
                  <a:tcPr marL="0" marR="0" marT="0" marB="0" anchor="b"/>
                </a:tc>
                <a:extLst>
                  <a:ext uri="{0D108BD9-81ED-4DB2-BD59-A6C34878D82A}">
                    <a16:rowId xmlns="" xmlns:a16="http://schemas.microsoft.com/office/drawing/2014/main" val="515382181"/>
                  </a:ext>
                </a:extLst>
              </a:tr>
              <a:tr h="370840">
                <a:tc>
                  <a:txBody>
                    <a:bodyPr/>
                    <a:lstStyle/>
                    <a:p>
                      <a:pPr algn="l" fontAlgn="b"/>
                      <a:r>
                        <a:rPr lang="it-IT" sz="1800" b="1" i="0" u="none" strike="noStrike">
                          <a:solidFill>
                            <a:srgbClr val="000000"/>
                          </a:solidFill>
                          <a:effectLst/>
                          <a:latin typeface="Calibri" panose="020F0502020204030204" pitchFamily="34" charset="0"/>
                        </a:rPr>
                        <a:t>EQUILIBRIO COMPLESSIVO</a:t>
                      </a:r>
                    </a:p>
                  </a:txBody>
                  <a:tcPr marL="0" marR="0" marT="0" marB="0" anchor="b"/>
                </a:tc>
                <a:tc>
                  <a:txBody>
                    <a:bodyPr/>
                    <a:lstStyle/>
                    <a:p>
                      <a:pPr algn="l" fontAlgn="b"/>
                      <a:r>
                        <a:rPr lang="it-IT" sz="1800" b="0" i="0" u="none" strike="noStrike" dirty="0">
                          <a:solidFill>
                            <a:srgbClr val="000000"/>
                          </a:solidFill>
                          <a:effectLst/>
                          <a:latin typeface="Calibri" panose="020F0502020204030204" pitchFamily="34" charset="0"/>
                        </a:rPr>
                        <a:t> </a:t>
                      </a:r>
                    </a:p>
                  </a:txBody>
                  <a:tcPr marL="0" marR="0" marT="0" marB="0" anchor="b"/>
                </a:tc>
                <a:extLst>
                  <a:ext uri="{0D108BD9-81ED-4DB2-BD59-A6C34878D82A}">
                    <a16:rowId xmlns="" xmlns:a16="http://schemas.microsoft.com/office/drawing/2014/main" val="3749750989"/>
                  </a:ext>
                </a:extLst>
              </a:tr>
            </a:tbl>
          </a:graphicData>
        </a:graphic>
      </p:graphicFrame>
    </p:spTree>
    <p:extLst>
      <p:ext uri="{BB962C8B-B14F-4D97-AF65-F5344CB8AC3E}">
        <p14:creationId xmlns="" xmlns:p14="http://schemas.microsoft.com/office/powerpoint/2010/main" val="377718168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t>RISPOSTA ARCONET SU EQUILIBRI DI BILANCIO</a:t>
            </a:r>
            <a:r>
              <a:rPr lang="it-IT" dirty="0"/>
              <a:t> </a:t>
            </a:r>
          </a:p>
        </p:txBody>
      </p:sp>
      <p:sp>
        <p:nvSpPr>
          <p:cNvPr id="3" name="Segnaposto contenuto 2"/>
          <p:cNvSpPr>
            <a:spLocks noGrp="1"/>
          </p:cNvSpPr>
          <p:nvPr>
            <p:ph idx="1"/>
          </p:nvPr>
        </p:nvSpPr>
        <p:spPr/>
        <p:txBody>
          <a:bodyPr>
            <a:normAutofit fontScale="32500" lnSpcReduction="20000"/>
          </a:bodyPr>
          <a:lstStyle/>
          <a:p>
            <a:pPr algn="just"/>
            <a:r>
              <a:rPr lang="it-IT" sz="6200" dirty="0" smtClean="0"/>
              <a:t>“In merito al quesito posto, con riferimento alle modifiche apportate dal DM del Ministero dell'economia e finanze del 1 agosto 2019 al prospetto degli equilibri di cui all’allegato 10 del decreto legislativo 23 giugno 2011, n. 118, si rappresenta  che, il Risultato di competenza (W1) e l’Equilibrio di bilancio (W2) sono stati individuati per rappresentare gli equilibri che dipendono dalla gestione del bilancio, mentre l’Equilibrio complessivo (W3) svolge la funzione di rappresentare gli effetti della gestione complessiva  dell’esercizio  e la relazione con  il risultato di amministrazione Pertanto,  fermo restando l’obbligo di conseguire un Risultato di competenza (W1) non negativo, gli enti devono tendere al rispetto dell’Equilibrio di bilancio”(W2) che  rappresenta l’effettiva capacità dell’ente di garantire, anche a consuntivo, la copertura integrale, oltre che agli impegni e al ripiano del disavanzo, anche ai vincoli di destinazione e agli accantonamenti di bilancio. Ciò premesso, si segnala, in ogni caso, che a legislazione vigente non sono previste specifiche sanzioni in merito al mancato rispetto”. </a:t>
            </a:r>
          </a:p>
          <a:p>
            <a:endParaRPr lang="it-IT" dirty="0"/>
          </a:p>
        </p:txBody>
      </p:sp>
    </p:spTree>
    <p:extLst>
      <p:ext uri="{BB962C8B-B14F-4D97-AF65-F5344CB8AC3E}">
        <p14:creationId xmlns="" xmlns:p14="http://schemas.microsoft.com/office/powerpoint/2010/main" val="396058614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PRONUNCE GIURISPRUDENZIALI</a:t>
            </a:r>
            <a:endParaRPr lang="it-IT" dirty="0"/>
          </a:p>
        </p:txBody>
      </p:sp>
      <p:sp>
        <p:nvSpPr>
          <p:cNvPr id="3" name="Sottotitolo 2"/>
          <p:cNvSpPr>
            <a:spLocks noGrp="1"/>
          </p:cNvSpPr>
          <p:nvPr>
            <p:ph type="subTitle" idx="1"/>
          </p:nvPr>
        </p:nvSpPr>
        <p:spPr/>
        <p:txBody>
          <a:bodyPr>
            <a:normAutofit lnSpcReduction="10000"/>
          </a:bodyPr>
          <a:lstStyle/>
          <a:p>
            <a:r>
              <a:rPr lang="it-IT" sz="4000" b="1" cap="all" dirty="0">
                <a:solidFill>
                  <a:prstClr val="black"/>
                </a:solidFill>
                <a:ea typeface="+mj-ea"/>
                <a:cs typeface="+mj-cs"/>
              </a:rPr>
              <a:t>Le novità da applicare in sede di redazione del preventivo</a:t>
            </a:r>
            <a:endParaRPr lang="it-IT" dirty="0"/>
          </a:p>
        </p:txBody>
      </p:sp>
    </p:spTree>
    <p:extLst>
      <p:ext uri="{BB962C8B-B14F-4D97-AF65-F5344CB8AC3E}">
        <p14:creationId xmlns="" xmlns:p14="http://schemas.microsoft.com/office/powerpoint/2010/main" val="210392439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t>SENTENZA CORTE COSTITUZIONALE 4/2020</a:t>
            </a:r>
            <a:r>
              <a:rPr lang="it-IT" dirty="0"/>
              <a:t> </a:t>
            </a:r>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3396416781"/>
              </p:ext>
            </p:extLst>
          </p:nvPr>
        </p:nvGraphicFramePr>
        <p:xfrm>
          <a:off x="457200" y="1600200"/>
          <a:ext cx="8229600" cy="4267200"/>
        </p:xfrm>
        <a:graphic>
          <a:graphicData uri="http://schemas.openxmlformats.org/drawingml/2006/table">
            <a:tbl>
              <a:tblPr firstRow="1" bandRow="1">
                <a:tableStyleId>{5C22544A-7EE6-4342-B048-85BDC9FD1C3A}</a:tableStyleId>
              </a:tblPr>
              <a:tblGrid>
                <a:gridCol w="8229600">
                  <a:extLst>
                    <a:ext uri="{9D8B030D-6E8A-4147-A177-3AD203B41FA5}">
                      <a16:colId xmlns="" xmlns:a16="http://schemas.microsoft.com/office/drawing/2014/main" val="564579202"/>
                    </a:ext>
                  </a:extLst>
                </a:gridCol>
              </a:tblGrid>
              <a:tr h="370840">
                <a:tc>
                  <a:txBody>
                    <a:bodyPr/>
                    <a:lstStyle/>
                    <a:p>
                      <a:pPr algn="just" fontAlgn="b"/>
                      <a:r>
                        <a:rPr lang="it-IT" sz="2000" b="0" i="0" u="none" strike="noStrike" dirty="0">
                          <a:solidFill>
                            <a:schemeClr val="bg1"/>
                          </a:solidFill>
                          <a:effectLst/>
                          <a:latin typeface="Calibri" panose="020F0502020204030204" pitchFamily="34" charset="0"/>
                        </a:rPr>
                        <a:t>Illegittimità costituzionale degli articoli 25 del decreto legge 78/2015 e 1, comma 814, della legge 205/2017, per contrasto con gli articoli 81, 97, primo comma, e 119, sesto comma, della Costituzione </a:t>
                      </a:r>
                    </a:p>
                  </a:txBody>
                  <a:tcPr marL="0" marR="0" marT="0" marB="0" anchor="b"/>
                </a:tc>
                <a:extLst>
                  <a:ext uri="{0D108BD9-81ED-4DB2-BD59-A6C34878D82A}">
                    <a16:rowId xmlns="" xmlns:a16="http://schemas.microsoft.com/office/drawing/2014/main" val="1070531544"/>
                  </a:ext>
                </a:extLst>
              </a:tr>
              <a:tr h="370840">
                <a:tc>
                  <a:txBody>
                    <a:bodyPr/>
                    <a:lstStyle/>
                    <a:p>
                      <a:pPr algn="just" fontAlgn="b"/>
                      <a:r>
                        <a:rPr lang="it-IT" sz="2000" b="0" i="0" u="none" strike="noStrike">
                          <a:solidFill>
                            <a:srgbClr val="000000"/>
                          </a:solidFill>
                          <a:effectLst/>
                          <a:latin typeface="Calibri" panose="020F0502020204030204" pitchFamily="34" charset="0"/>
                        </a:rPr>
                        <a:t>Divieto per gli enti di utilizzare le anticipazioni di liquidità (Fal) per attenuare il peso dell'accantonamento Fcde e migliorare il risultato di amministrazione</a:t>
                      </a:r>
                    </a:p>
                  </a:txBody>
                  <a:tcPr marL="0" marR="0" marT="0" marB="0" anchor="b"/>
                </a:tc>
                <a:extLst>
                  <a:ext uri="{0D108BD9-81ED-4DB2-BD59-A6C34878D82A}">
                    <a16:rowId xmlns="" xmlns:a16="http://schemas.microsoft.com/office/drawing/2014/main" val="2446612521"/>
                  </a:ext>
                </a:extLst>
              </a:tr>
              <a:tr h="370840">
                <a:tc>
                  <a:txBody>
                    <a:bodyPr/>
                    <a:lstStyle/>
                    <a:p>
                      <a:pPr algn="just" fontAlgn="b"/>
                      <a:r>
                        <a:rPr lang="it-IT" sz="2000" b="0" i="0" u="none" strike="noStrike">
                          <a:solidFill>
                            <a:srgbClr val="000000"/>
                          </a:solidFill>
                          <a:effectLst/>
                          <a:latin typeface="Calibri" panose="020F0502020204030204" pitchFamily="34" charset="0"/>
                        </a:rPr>
                        <a:t>Deve essere riconteggiato il disavanzo tenendo distinti, con autonomi e separati accantonamenti, il fondo anticipazione di liquidità (Fal) e il fondo crediti dubbia esigibilità (Fcde) </a:t>
                      </a:r>
                    </a:p>
                  </a:txBody>
                  <a:tcPr marL="0" marR="0" marT="0" marB="0" anchor="b"/>
                </a:tc>
                <a:extLst>
                  <a:ext uri="{0D108BD9-81ED-4DB2-BD59-A6C34878D82A}">
                    <a16:rowId xmlns="" xmlns:a16="http://schemas.microsoft.com/office/drawing/2014/main" val="3073490035"/>
                  </a:ext>
                </a:extLst>
              </a:tr>
              <a:tr h="370840">
                <a:tc>
                  <a:txBody>
                    <a:bodyPr/>
                    <a:lstStyle/>
                    <a:p>
                      <a:pPr algn="just" fontAlgn="b"/>
                      <a:r>
                        <a:rPr lang="it-IT" sz="2000" b="0" i="0" u="none" strike="noStrike">
                          <a:solidFill>
                            <a:srgbClr val="000000"/>
                          </a:solidFill>
                          <a:effectLst/>
                          <a:latin typeface="Calibri" panose="020F0502020204030204" pitchFamily="34" charset="0"/>
                        </a:rPr>
                        <a:t>Riaccertamento straordinario dei residui attivi e passivi di cui all'articolo 3, comma 16, del Dlgs 118/2011, il disavanzo di amministrazione rideterminato per la costituzione del FAL  attraverso il riaccertamento straordinario dei residui potrà essere ripianato fino al limite dei trenta esercizi consentiti dalla norma</a:t>
                      </a:r>
                    </a:p>
                  </a:txBody>
                  <a:tcPr marL="0" marR="0" marT="0" marB="0" anchor="b"/>
                </a:tc>
                <a:extLst>
                  <a:ext uri="{0D108BD9-81ED-4DB2-BD59-A6C34878D82A}">
                    <a16:rowId xmlns="" xmlns:a16="http://schemas.microsoft.com/office/drawing/2014/main" val="1251977094"/>
                  </a:ext>
                </a:extLst>
              </a:tr>
              <a:tr h="370840">
                <a:tc>
                  <a:txBody>
                    <a:bodyPr/>
                    <a:lstStyle/>
                    <a:p>
                      <a:pPr algn="just" fontAlgn="b"/>
                      <a:r>
                        <a:rPr lang="it-IT" sz="2000" b="0" i="0" u="none" strike="noStrike" dirty="0">
                          <a:solidFill>
                            <a:srgbClr val="000000"/>
                          </a:solidFill>
                          <a:effectLst/>
                          <a:latin typeface="Calibri" panose="020F0502020204030204" pitchFamily="34" charset="0"/>
                        </a:rPr>
                        <a:t>Ai deficit ulteriormente maturato saranno applicate invece le norme vigenti nel corso dell'esercizio in cui tali ulteriori disavanzi sono maturati.</a:t>
                      </a:r>
                    </a:p>
                  </a:txBody>
                  <a:tcPr marL="0" marR="0" marT="0" marB="0" anchor="b"/>
                </a:tc>
                <a:extLst>
                  <a:ext uri="{0D108BD9-81ED-4DB2-BD59-A6C34878D82A}">
                    <a16:rowId xmlns="" xmlns:a16="http://schemas.microsoft.com/office/drawing/2014/main" val="1083385129"/>
                  </a:ext>
                </a:extLst>
              </a:tr>
            </a:tbl>
          </a:graphicData>
        </a:graphic>
      </p:graphicFrame>
    </p:spTree>
    <p:extLst>
      <p:ext uri="{BB962C8B-B14F-4D97-AF65-F5344CB8AC3E}">
        <p14:creationId xmlns="" xmlns:p14="http://schemas.microsoft.com/office/powerpoint/2010/main" val="117300854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t>SENTENZA CORTE COSTITUZIONALE 4/2020</a:t>
            </a:r>
            <a:r>
              <a:rPr lang="it-IT" dirty="0"/>
              <a:t> </a:t>
            </a:r>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2477626027"/>
              </p:ext>
            </p:extLst>
          </p:nvPr>
        </p:nvGraphicFramePr>
        <p:xfrm>
          <a:off x="457200" y="1600200"/>
          <a:ext cx="8229600" cy="2743200"/>
        </p:xfrm>
        <a:graphic>
          <a:graphicData uri="http://schemas.openxmlformats.org/drawingml/2006/table">
            <a:tbl>
              <a:tblPr firstRow="1" bandRow="1">
                <a:tableStyleId>{5C22544A-7EE6-4342-B048-85BDC9FD1C3A}</a:tableStyleId>
              </a:tblPr>
              <a:tblGrid>
                <a:gridCol w="8229600">
                  <a:extLst>
                    <a:ext uri="{9D8B030D-6E8A-4147-A177-3AD203B41FA5}">
                      <a16:colId xmlns="" xmlns:a16="http://schemas.microsoft.com/office/drawing/2014/main" val="2263906690"/>
                    </a:ext>
                  </a:extLst>
                </a:gridCol>
              </a:tblGrid>
              <a:tr h="370840">
                <a:tc>
                  <a:txBody>
                    <a:bodyPr/>
                    <a:lstStyle/>
                    <a:p>
                      <a:pPr algn="just" fontAlgn="b"/>
                      <a:r>
                        <a:rPr lang="it-IT" sz="2000" b="0" i="0" u="none" strike="noStrike" dirty="0">
                          <a:solidFill>
                            <a:schemeClr val="bg1"/>
                          </a:solidFill>
                          <a:effectLst/>
                          <a:latin typeface="Calibri" panose="020F0502020204030204" pitchFamily="34" charset="0"/>
                        </a:rPr>
                        <a:t>Rideterminazione del disavanzo di amministrazione confluirà nel rendiconto dell'esercizio 2019</a:t>
                      </a:r>
                    </a:p>
                  </a:txBody>
                  <a:tcPr marL="0" marR="0" marT="0" marB="0" anchor="b"/>
                </a:tc>
                <a:extLst>
                  <a:ext uri="{0D108BD9-81ED-4DB2-BD59-A6C34878D82A}">
                    <a16:rowId xmlns="" xmlns:a16="http://schemas.microsoft.com/office/drawing/2014/main" val="3645255295"/>
                  </a:ext>
                </a:extLst>
              </a:tr>
              <a:tr h="370840">
                <a:tc>
                  <a:txBody>
                    <a:bodyPr/>
                    <a:lstStyle/>
                    <a:p>
                      <a:pPr algn="just" fontAlgn="b"/>
                      <a:r>
                        <a:rPr lang="it-IT" sz="2000" b="0" i="0" u="none" strike="noStrike">
                          <a:solidFill>
                            <a:srgbClr val="000000"/>
                          </a:solidFill>
                          <a:effectLst/>
                          <a:latin typeface="Calibri" panose="020F0502020204030204" pitchFamily="34" charset="0"/>
                        </a:rPr>
                        <a:t>Per varare il bilancio di previsione 2020/22, occorre rideterminare il risultato di amministrazione presunto</a:t>
                      </a:r>
                    </a:p>
                  </a:txBody>
                  <a:tcPr marL="0" marR="0" marT="0" marB="0" anchor="b"/>
                </a:tc>
                <a:extLst>
                  <a:ext uri="{0D108BD9-81ED-4DB2-BD59-A6C34878D82A}">
                    <a16:rowId xmlns="" xmlns:a16="http://schemas.microsoft.com/office/drawing/2014/main" val="2027209028"/>
                  </a:ext>
                </a:extLst>
              </a:tr>
              <a:tr h="370840">
                <a:tc>
                  <a:txBody>
                    <a:bodyPr/>
                    <a:lstStyle/>
                    <a:p>
                      <a:pPr algn="just" fontAlgn="ctr"/>
                      <a:r>
                        <a:rPr lang="it-IT" sz="2000" b="0" i="0" u="none" strike="noStrike" dirty="0">
                          <a:solidFill>
                            <a:srgbClr val="000000"/>
                          </a:solidFill>
                          <a:effectLst/>
                          <a:latin typeface="Calibri" panose="020F0502020204030204" pitchFamily="34" charset="0"/>
                        </a:rPr>
                        <a:t>Se nel corso dell'esercizio provvisorio, il prospetto aggiornato del risultato di amministrazione presunto evidenzia un disavanzo di amministrazione, l'ente è tenuto a osservare le regole della gestione provvisoria e deve procedere all'immediata approvazione del bilancio di previsione, iscrivendo tra le spese il disavanzo.</a:t>
                      </a:r>
                    </a:p>
                  </a:txBody>
                  <a:tcPr marL="0" marR="0" marT="0" marB="0" anchor="ctr"/>
                </a:tc>
                <a:extLst>
                  <a:ext uri="{0D108BD9-81ED-4DB2-BD59-A6C34878D82A}">
                    <a16:rowId xmlns="" xmlns:a16="http://schemas.microsoft.com/office/drawing/2014/main" val="636828327"/>
                  </a:ext>
                </a:extLst>
              </a:tr>
            </a:tbl>
          </a:graphicData>
        </a:graphic>
      </p:graphicFrame>
    </p:spTree>
    <p:extLst>
      <p:ext uri="{BB962C8B-B14F-4D97-AF65-F5344CB8AC3E}">
        <p14:creationId xmlns="" xmlns:p14="http://schemas.microsoft.com/office/powerpoint/2010/main" val="13508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t>SEZIONI RIUNITE CORTE CONTI 20/2019</a:t>
            </a:r>
            <a:r>
              <a:rPr lang="it-IT" dirty="0"/>
              <a:t> </a:t>
            </a:r>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3963360603"/>
              </p:ext>
            </p:extLst>
          </p:nvPr>
        </p:nvGraphicFramePr>
        <p:xfrm>
          <a:off x="457200" y="1600200"/>
          <a:ext cx="8229600" cy="3352800"/>
        </p:xfrm>
        <a:graphic>
          <a:graphicData uri="http://schemas.openxmlformats.org/drawingml/2006/table">
            <a:tbl>
              <a:tblPr firstRow="1" bandRow="1">
                <a:tableStyleId>{5C22544A-7EE6-4342-B048-85BDC9FD1C3A}</a:tableStyleId>
              </a:tblPr>
              <a:tblGrid>
                <a:gridCol w="8229600">
                  <a:extLst>
                    <a:ext uri="{9D8B030D-6E8A-4147-A177-3AD203B41FA5}">
                      <a16:colId xmlns="" xmlns:a16="http://schemas.microsoft.com/office/drawing/2014/main" val="3609092611"/>
                    </a:ext>
                  </a:extLst>
                </a:gridCol>
              </a:tblGrid>
              <a:tr h="370840">
                <a:tc>
                  <a:txBody>
                    <a:bodyPr/>
                    <a:lstStyle/>
                    <a:p>
                      <a:pPr algn="just" fontAlgn="b"/>
                      <a:r>
                        <a:rPr lang="it-IT" sz="2000" b="0" i="0" u="none" strike="noStrike" dirty="0">
                          <a:solidFill>
                            <a:schemeClr val="bg1"/>
                          </a:solidFill>
                          <a:effectLst/>
                          <a:latin typeface="Calibri" panose="020F0502020204030204" pitchFamily="34" charset="0"/>
                        </a:rPr>
                        <a:t>il comma 821 della legge 145/2018 ha abrogato i commi 1 e 1-bis dell’articolo 9 della legge 243/2012 </a:t>
                      </a:r>
                    </a:p>
                  </a:txBody>
                  <a:tcPr marL="0" marR="0" marT="0" marB="0" anchor="b"/>
                </a:tc>
                <a:extLst>
                  <a:ext uri="{0D108BD9-81ED-4DB2-BD59-A6C34878D82A}">
                    <a16:rowId xmlns="" xmlns:a16="http://schemas.microsoft.com/office/drawing/2014/main" val="459091531"/>
                  </a:ext>
                </a:extLst>
              </a:tr>
              <a:tr h="370840">
                <a:tc>
                  <a:txBody>
                    <a:bodyPr/>
                    <a:lstStyle/>
                    <a:p>
                      <a:pPr algn="just" fontAlgn="b"/>
                      <a:r>
                        <a:rPr lang="it-IT" sz="2000" b="0" i="0" u="none" strike="noStrike">
                          <a:solidFill>
                            <a:srgbClr val="000000"/>
                          </a:solidFill>
                          <a:effectLst/>
                          <a:latin typeface="Calibri" panose="020F0502020204030204" pitchFamily="34" charset="0"/>
                        </a:rPr>
                        <a:t>E' cessato l’obbligo di rispettare il pareggio di bilancio come vincolo di finanza pubblica</a:t>
                      </a:r>
                    </a:p>
                  </a:txBody>
                  <a:tcPr marL="0" marR="0" marT="0" marB="0" anchor="b"/>
                </a:tc>
                <a:extLst>
                  <a:ext uri="{0D108BD9-81ED-4DB2-BD59-A6C34878D82A}">
                    <a16:rowId xmlns="" xmlns:a16="http://schemas.microsoft.com/office/drawing/2014/main" val="2758904731"/>
                  </a:ext>
                </a:extLst>
              </a:tr>
              <a:tr h="370840">
                <a:tc>
                  <a:txBody>
                    <a:bodyPr/>
                    <a:lstStyle/>
                    <a:p>
                      <a:pPr algn="just" fontAlgn="b"/>
                      <a:r>
                        <a:rPr lang="it-IT" sz="2000" b="0" i="0" u="none" strike="noStrike" dirty="0">
                          <a:solidFill>
                            <a:srgbClr val="000000"/>
                          </a:solidFill>
                          <a:effectLst/>
                          <a:latin typeface="Calibri" panose="020F0502020204030204" pitchFamily="34" charset="0"/>
                        </a:rPr>
                        <a:t>Pareggio di bilancio abrogato era  determinato da entrate e spese finali, senza considerare avanzo di amministrazione ed </a:t>
                      </a:r>
                      <a:r>
                        <a:rPr lang="it-IT" sz="2000" b="0" i="0" u="none" strike="noStrike" dirty="0" err="1">
                          <a:solidFill>
                            <a:srgbClr val="000000"/>
                          </a:solidFill>
                          <a:effectLst/>
                          <a:latin typeface="Calibri" panose="020F0502020204030204" pitchFamily="34" charset="0"/>
                        </a:rPr>
                        <a:t>fpv</a:t>
                      </a:r>
                      <a:r>
                        <a:rPr lang="it-IT" sz="2000" b="0" i="0" u="none" strike="noStrike" dirty="0">
                          <a:solidFill>
                            <a:srgbClr val="000000"/>
                          </a:solidFill>
                          <a:effectLst/>
                          <a:latin typeface="Calibri" panose="020F0502020204030204" pitchFamily="34" charset="0"/>
                        </a:rPr>
                        <a:t> finanziato da avanzo di amministrazione </a:t>
                      </a:r>
                    </a:p>
                  </a:txBody>
                  <a:tcPr marL="0" marR="0" marT="0" marB="0" anchor="b"/>
                </a:tc>
                <a:extLst>
                  <a:ext uri="{0D108BD9-81ED-4DB2-BD59-A6C34878D82A}">
                    <a16:rowId xmlns="" xmlns:a16="http://schemas.microsoft.com/office/drawing/2014/main" val="1183565113"/>
                  </a:ext>
                </a:extLst>
              </a:tr>
              <a:tr h="370840">
                <a:tc>
                  <a:txBody>
                    <a:bodyPr/>
                    <a:lstStyle/>
                    <a:p>
                      <a:pPr algn="just" fontAlgn="b"/>
                      <a:r>
                        <a:rPr lang="it-IT" sz="2000" b="0" i="0" u="none" strike="noStrike" dirty="0">
                          <a:solidFill>
                            <a:srgbClr val="000000"/>
                          </a:solidFill>
                          <a:effectLst/>
                          <a:latin typeface="Calibri" panose="020F0502020204030204" pitchFamily="34" charset="0"/>
                        </a:rPr>
                        <a:t>Per indebitarsi si devono ancora osservare le prescrizioni dell’articolo 10 della legge 243/2012, che fa espresso richiamo al saldo di competenza non negativo</a:t>
                      </a:r>
                    </a:p>
                  </a:txBody>
                  <a:tcPr marL="0" marR="0" marT="0" marB="0" anchor="b"/>
                </a:tc>
                <a:extLst>
                  <a:ext uri="{0D108BD9-81ED-4DB2-BD59-A6C34878D82A}">
                    <a16:rowId xmlns="" xmlns:a16="http://schemas.microsoft.com/office/drawing/2014/main" val="2896037809"/>
                  </a:ext>
                </a:extLst>
              </a:tr>
              <a:tr h="370840">
                <a:tc>
                  <a:txBody>
                    <a:bodyPr/>
                    <a:lstStyle/>
                    <a:p>
                      <a:pPr algn="just" fontAlgn="b"/>
                      <a:r>
                        <a:rPr lang="it-IT" sz="2000" b="0" i="0" u="none" strike="noStrike" dirty="0">
                          <a:solidFill>
                            <a:srgbClr val="000000"/>
                          </a:solidFill>
                          <a:effectLst/>
                          <a:latin typeface="Calibri" panose="020F0502020204030204" pitchFamily="34" charset="0"/>
                        </a:rPr>
                        <a:t>Nuovo saldo di competenza comprende l'utilizzo dell'avanzo di amministrazione e del </a:t>
                      </a:r>
                      <a:r>
                        <a:rPr lang="it-IT" sz="2000" b="0" i="0" u="none" strike="noStrike" dirty="0" err="1">
                          <a:solidFill>
                            <a:srgbClr val="000000"/>
                          </a:solidFill>
                          <a:effectLst/>
                          <a:latin typeface="Calibri" panose="020F0502020204030204" pitchFamily="34" charset="0"/>
                        </a:rPr>
                        <a:t>fpv</a:t>
                      </a:r>
                      <a:endParaRPr lang="it-IT" sz="20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 xmlns:a16="http://schemas.microsoft.com/office/drawing/2014/main" val="3142325680"/>
                  </a:ext>
                </a:extLst>
              </a:tr>
            </a:tbl>
          </a:graphicData>
        </a:graphic>
      </p:graphicFrame>
    </p:spTree>
    <p:extLst>
      <p:ext uri="{BB962C8B-B14F-4D97-AF65-F5344CB8AC3E}">
        <p14:creationId xmlns="" xmlns:p14="http://schemas.microsoft.com/office/powerpoint/2010/main" val="394076266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t>SEZIONI RIUNITE CORTE CONTI 20/2019</a:t>
            </a:r>
            <a:r>
              <a:rPr lang="it-IT" dirty="0"/>
              <a:t> </a:t>
            </a:r>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1540922722"/>
              </p:ext>
            </p:extLst>
          </p:nvPr>
        </p:nvGraphicFramePr>
        <p:xfrm>
          <a:off x="457200" y="1600200"/>
          <a:ext cx="8229600" cy="3352800"/>
        </p:xfrm>
        <a:graphic>
          <a:graphicData uri="http://schemas.openxmlformats.org/drawingml/2006/table">
            <a:tbl>
              <a:tblPr firstRow="1" bandRow="1">
                <a:tableStyleId>{5C22544A-7EE6-4342-B048-85BDC9FD1C3A}</a:tableStyleId>
              </a:tblPr>
              <a:tblGrid>
                <a:gridCol w="8229600">
                  <a:extLst>
                    <a:ext uri="{9D8B030D-6E8A-4147-A177-3AD203B41FA5}">
                      <a16:colId xmlns="" xmlns:a16="http://schemas.microsoft.com/office/drawing/2014/main" val="1629944824"/>
                    </a:ext>
                  </a:extLst>
                </a:gridCol>
              </a:tblGrid>
              <a:tr h="370840">
                <a:tc>
                  <a:txBody>
                    <a:bodyPr/>
                    <a:lstStyle/>
                    <a:p>
                      <a:pPr algn="just" fontAlgn="b"/>
                      <a:r>
                        <a:rPr lang="it-IT" sz="2000" b="0" i="0" u="none" strike="noStrike" dirty="0">
                          <a:solidFill>
                            <a:schemeClr val="bg1"/>
                          </a:solidFill>
                          <a:effectLst/>
                          <a:latin typeface="Calibri" panose="020F0502020204030204" pitchFamily="34" charset="0"/>
                        </a:rPr>
                        <a:t>La legge 243/2012 chiede per l’anno di riferimento il rispetto del saldo indicato all’articolo 9, comma 1, da parte del complesso degli enti territoriali della regione interessata. In assenza di intese regionali o nazionali che permettano all’ente di acquisire “spazi finanziari”, l’onere del pareggio ricade per intero sul singolo ente territoriale (e su tutti gli altri enti territoriali della regione</a:t>
                      </a:r>
                      <a:r>
                        <a:rPr lang="it-IT" sz="2000" b="0" i="0" u="none" strike="noStrike" dirty="0" smtClean="0">
                          <a:solidFill>
                            <a:schemeClr val="bg1"/>
                          </a:solidFill>
                          <a:effectLst/>
                          <a:latin typeface="Calibri" panose="020F0502020204030204" pitchFamily="34" charset="0"/>
                        </a:rPr>
                        <a:t>) </a:t>
                      </a:r>
                      <a:endParaRPr lang="it-IT" sz="2000" b="0" i="0" u="none" strike="noStrike" dirty="0">
                        <a:solidFill>
                          <a:schemeClr val="bg1"/>
                        </a:solidFill>
                        <a:effectLst/>
                        <a:latin typeface="Calibri" panose="020F0502020204030204" pitchFamily="34" charset="0"/>
                      </a:endParaRPr>
                    </a:p>
                  </a:txBody>
                  <a:tcPr marL="0" marR="0" marT="0" marB="0" anchor="b"/>
                </a:tc>
                <a:extLst>
                  <a:ext uri="{0D108BD9-81ED-4DB2-BD59-A6C34878D82A}">
                    <a16:rowId xmlns="" xmlns:a16="http://schemas.microsoft.com/office/drawing/2014/main" val="1204496858"/>
                  </a:ext>
                </a:extLst>
              </a:tr>
              <a:tr h="370840">
                <a:tc>
                  <a:txBody>
                    <a:bodyPr/>
                    <a:lstStyle/>
                    <a:p>
                      <a:pPr algn="just" fontAlgn="ctr"/>
                      <a:r>
                        <a:rPr lang="it-IT" sz="2000" b="0" i="0" u="none" strike="noStrike" dirty="0">
                          <a:solidFill>
                            <a:srgbClr val="000000"/>
                          </a:solidFill>
                          <a:effectLst/>
                          <a:latin typeface="Calibri" panose="020F0502020204030204" pitchFamily="34" charset="0"/>
                        </a:rPr>
                        <a:t>Possibilità di utilizzare, in aderenza ai principi affermati dalla Corte costituzionale, il risultato di amministrazione e il fondo pluriennale vincolato, in cui confluiscono anche le entrate da indebitamento (non impegnate o non imputate) nel medesimo esercizio a copertura di spese di investimento. Quindi se il debito è contratto e utilizzato nell’anno è assoggettato al doppio binario, mentre se transita in avanzo il suo utilizzo è libero.</a:t>
                      </a:r>
                    </a:p>
                  </a:txBody>
                  <a:tcPr marL="0" marR="0" marT="0" marB="0" anchor="ctr"/>
                </a:tc>
                <a:extLst>
                  <a:ext uri="{0D108BD9-81ED-4DB2-BD59-A6C34878D82A}">
                    <a16:rowId xmlns="" xmlns:a16="http://schemas.microsoft.com/office/drawing/2014/main" val="1233867665"/>
                  </a:ext>
                </a:extLst>
              </a:tr>
            </a:tbl>
          </a:graphicData>
        </a:graphic>
      </p:graphicFrame>
    </p:spTree>
    <p:extLst>
      <p:ext uri="{BB962C8B-B14F-4D97-AF65-F5344CB8AC3E}">
        <p14:creationId xmlns="" xmlns:p14="http://schemas.microsoft.com/office/powerpoint/2010/main" val="9558180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365126"/>
            <a:ext cx="7886700" cy="1280794"/>
          </a:xfrm>
        </p:spPr>
        <p:txBody>
          <a:bodyPr>
            <a:normAutofit fontScale="90000"/>
          </a:bodyPr>
          <a:lstStyle/>
          <a:p>
            <a:pPr algn="just"/>
            <a:r>
              <a:rPr lang="it-IT" sz="1800" dirty="0" smtClean="0"/>
              <a:t>Un ente locale richiede ed ottiene un'anticipazione di liquidità ad opera del decreto legge n. 35/2013 (e/o del successivo decreto legge n. 66/2014)  </a:t>
            </a:r>
            <a:r>
              <a:rPr lang="it-IT" sz="1800" dirty="0" err="1" smtClean="0"/>
              <a:t>ﬁno</a:t>
            </a:r>
            <a:r>
              <a:rPr lang="it-IT" sz="1800" dirty="0" smtClean="0"/>
              <a:t> a 30 anni. Il tasso di interesse annuo da applicare alla suddetta anticipazione </a:t>
            </a:r>
            <a:r>
              <a:rPr lang="it-IT" sz="1800" dirty="0" err="1" smtClean="0"/>
              <a:t>e’</a:t>
            </a:r>
            <a:r>
              <a:rPr lang="it-IT" sz="1800" dirty="0" smtClean="0"/>
              <a:t> determinato sulla base del rendimento di mercato dei Buoni poliennali del tesoro a 5 anni (0,50%). Importo dell'anticipazione € 2.500.000,00. Metodo Corte dei Conti </a:t>
            </a:r>
            <a:r>
              <a:rPr lang="it-IT" sz="1800" dirty="0" err="1" smtClean="0"/>
              <a:t>Sez.Autonomie</a:t>
            </a:r>
            <a:r>
              <a:rPr lang="it-IT" sz="1800" dirty="0" smtClean="0"/>
              <a:t> 28/2017</a:t>
            </a:r>
            <a:endParaRPr lang="it-IT" sz="1400"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2656792433"/>
              </p:ext>
            </p:extLst>
          </p:nvPr>
        </p:nvGraphicFramePr>
        <p:xfrm>
          <a:off x="628650" y="1825625"/>
          <a:ext cx="7886700" cy="3108960"/>
        </p:xfrm>
        <a:graphic>
          <a:graphicData uri="http://schemas.openxmlformats.org/drawingml/2006/table">
            <a:tbl>
              <a:tblPr firstRow="1" bandRow="1">
                <a:tableStyleId>{5C22544A-7EE6-4342-B048-85BDC9FD1C3A}</a:tableStyleId>
              </a:tblPr>
              <a:tblGrid>
                <a:gridCol w="7886700">
                  <a:extLst>
                    <a:ext uri="{9D8B030D-6E8A-4147-A177-3AD203B41FA5}">
                      <a16:colId xmlns="" xmlns:a16="http://schemas.microsoft.com/office/drawing/2014/main" val="419913171"/>
                    </a:ext>
                  </a:extLst>
                </a:gridCol>
              </a:tblGrid>
              <a:tr h="370840">
                <a:tc>
                  <a:txBody>
                    <a:bodyPr/>
                    <a:lstStyle/>
                    <a:p>
                      <a:r>
                        <a:rPr lang="it-IT" dirty="0" smtClean="0"/>
                        <a:t>anno n</a:t>
                      </a:r>
                    </a:p>
                    <a:p>
                      <a:r>
                        <a:rPr lang="it-IT" dirty="0" smtClean="0"/>
                        <a:t>parte entrata</a:t>
                      </a:r>
                    </a:p>
                    <a:p>
                      <a:r>
                        <a:rPr lang="it-IT" dirty="0" smtClean="0"/>
                        <a:t>stanziamento ed accertamento Anticipazioni onerose da altri soggetti E.6.02.02.01.999</a:t>
                      </a:r>
                    </a:p>
                    <a:p>
                      <a:r>
                        <a:rPr lang="it-IT" dirty="0" smtClean="0"/>
                        <a:t>€ 2.500.000,00</a:t>
                      </a:r>
                    </a:p>
                    <a:p>
                      <a:r>
                        <a:rPr lang="it-IT" dirty="0" smtClean="0"/>
                        <a:t>parte spesa</a:t>
                      </a:r>
                    </a:p>
                    <a:p>
                      <a:r>
                        <a:rPr lang="it-IT" dirty="0" smtClean="0"/>
                        <a:t>stanziamento non impegnato Fondo per il D.L. n. 35/2013 e successive modificazioni e rifinanziamenti  U.4.05.01.01.001</a:t>
                      </a:r>
                    </a:p>
                    <a:p>
                      <a:r>
                        <a:rPr lang="it-IT" dirty="0" smtClean="0"/>
                        <a:t>€ 2.500.000,00</a:t>
                      </a:r>
                    </a:p>
                    <a:p>
                      <a:r>
                        <a:rPr lang="it-IT" dirty="0" smtClean="0"/>
                        <a:t>chiusura gestione 31/12/n</a:t>
                      </a:r>
                    </a:p>
                    <a:p>
                      <a:r>
                        <a:rPr lang="it-IT" dirty="0" smtClean="0"/>
                        <a:t>avanzo accantonato € 2.500.000,00</a:t>
                      </a:r>
                      <a:endParaRPr lang="it-IT" dirty="0"/>
                    </a:p>
                  </a:txBody>
                  <a:tcPr marL="68580" marR="68580"/>
                </a:tc>
                <a:extLst>
                  <a:ext uri="{0D108BD9-81ED-4DB2-BD59-A6C34878D82A}">
                    <a16:rowId xmlns="" xmlns:a16="http://schemas.microsoft.com/office/drawing/2014/main" val="3546052236"/>
                  </a:ext>
                </a:extLst>
              </a:tr>
            </a:tbl>
          </a:graphicData>
        </a:graphic>
      </p:graphicFrame>
    </p:spTree>
    <p:extLst>
      <p:ext uri="{BB962C8B-B14F-4D97-AF65-F5344CB8AC3E}">
        <p14:creationId xmlns="" xmlns:p14="http://schemas.microsoft.com/office/powerpoint/2010/main" val="114680870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AGGIORNAMENTI NORMATIVI</a:t>
            </a:r>
            <a:endParaRPr lang="it-IT" dirty="0"/>
          </a:p>
        </p:txBody>
      </p:sp>
      <p:sp>
        <p:nvSpPr>
          <p:cNvPr id="3" name="Sottotitolo 2"/>
          <p:cNvSpPr>
            <a:spLocks noGrp="1"/>
          </p:cNvSpPr>
          <p:nvPr>
            <p:ph type="subTitle" idx="1"/>
          </p:nvPr>
        </p:nvSpPr>
        <p:spPr/>
        <p:txBody>
          <a:bodyPr>
            <a:normAutofit lnSpcReduction="10000"/>
          </a:bodyPr>
          <a:lstStyle/>
          <a:p>
            <a:r>
              <a:rPr lang="it-IT" sz="4000" b="1" cap="all" dirty="0">
                <a:solidFill>
                  <a:prstClr val="black"/>
                </a:solidFill>
                <a:ea typeface="+mj-ea"/>
                <a:cs typeface="+mj-cs"/>
              </a:rPr>
              <a:t>Le novità da applicare in sede di redazione del preventivo</a:t>
            </a:r>
            <a:endParaRPr lang="it-IT" dirty="0"/>
          </a:p>
        </p:txBody>
      </p:sp>
    </p:spTree>
    <p:extLst>
      <p:ext uri="{BB962C8B-B14F-4D97-AF65-F5344CB8AC3E}">
        <p14:creationId xmlns="" xmlns:p14="http://schemas.microsoft.com/office/powerpoint/2010/main" val="239822476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a:t>CONTABILITA' ECONOMICO-PATRIMONIALE NEI COMUNI CON MENO DI 5.000 ABITANTI</a:t>
            </a:r>
            <a:r>
              <a:rPr lang="it-IT" sz="3200" dirty="0"/>
              <a:t> </a:t>
            </a:r>
          </a:p>
        </p:txBody>
      </p:sp>
      <p:graphicFrame>
        <p:nvGraphicFramePr>
          <p:cNvPr id="5" name="Segnaposto contenuto 4"/>
          <p:cNvGraphicFramePr>
            <a:graphicFrameLocks noGrp="1"/>
          </p:cNvGraphicFramePr>
          <p:nvPr>
            <p:ph idx="1"/>
            <p:extLst>
              <p:ext uri="{D42A27DB-BD31-4B8C-83A1-F6EECF244321}">
                <p14:modId xmlns="" xmlns:p14="http://schemas.microsoft.com/office/powerpoint/2010/main" val="3115699518"/>
              </p:ext>
            </p:extLst>
          </p:nvPr>
        </p:nvGraphicFramePr>
        <p:xfrm>
          <a:off x="457200" y="1600200"/>
          <a:ext cx="8229600" cy="2926080"/>
        </p:xfrm>
        <a:graphic>
          <a:graphicData uri="http://schemas.openxmlformats.org/drawingml/2006/table">
            <a:tbl>
              <a:tblPr firstRow="1" bandRow="1">
                <a:tableStyleId>{5C22544A-7EE6-4342-B048-85BDC9FD1C3A}</a:tableStyleId>
              </a:tblPr>
              <a:tblGrid>
                <a:gridCol w="8229600">
                  <a:extLst>
                    <a:ext uri="{9D8B030D-6E8A-4147-A177-3AD203B41FA5}">
                      <a16:colId xmlns="" xmlns:a16="http://schemas.microsoft.com/office/drawing/2014/main" val="2709052580"/>
                    </a:ext>
                  </a:extLst>
                </a:gridCol>
              </a:tblGrid>
              <a:tr h="370840">
                <a:tc>
                  <a:txBody>
                    <a:bodyPr/>
                    <a:lstStyle/>
                    <a:p>
                      <a:pPr algn="l" fontAlgn="b"/>
                      <a:r>
                        <a:rPr lang="it-IT" sz="3200" b="0" i="0" u="none" strike="noStrike" dirty="0">
                          <a:solidFill>
                            <a:schemeClr val="bg1"/>
                          </a:solidFill>
                          <a:effectLst/>
                          <a:latin typeface="Calibri" panose="020F0502020204030204" pitchFamily="34" charset="0"/>
                        </a:rPr>
                        <a:t>Art.57, comma 2-ter DL 124/2019 convertito nella Legge 157/2019</a:t>
                      </a:r>
                    </a:p>
                  </a:txBody>
                  <a:tcPr marL="0" marR="0" marT="0" marB="0" anchor="b"/>
                </a:tc>
                <a:extLst>
                  <a:ext uri="{0D108BD9-81ED-4DB2-BD59-A6C34878D82A}">
                    <a16:rowId xmlns="" xmlns:a16="http://schemas.microsoft.com/office/drawing/2014/main" val="3076326280"/>
                  </a:ext>
                </a:extLst>
              </a:tr>
              <a:tr h="370840">
                <a:tc>
                  <a:txBody>
                    <a:bodyPr/>
                    <a:lstStyle/>
                    <a:p>
                      <a:pPr algn="just" fontAlgn="b"/>
                      <a:r>
                        <a:rPr lang="it-IT" sz="3200" b="0" i="0" u="none" strike="noStrike" dirty="0">
                          <a:solidFill>
                            <a:srgbClr val="000000"/>
                          </a:solidFill>
                          <a:effectLst/>
                          <a:latin typeface="Calibri" panose="020F0502020204030204" pitchFamily="34" charset="0"/>
                        </a:rPr>
                        <a:t>Viene sancita la facoltatività–a regime–della contabilità  economico-patrimoniale (CEP) per i Comuni con popolazione inferiore a 5.000 abitanti</a:t>
                      </a:r>
                    </a:p>
                  </a:txBody>
                  <a:tcPr marL="0" marR="0" marT="0" marB="0" anchor="b"/>
                </a:tc>
                <a:extLst>
                  <a:ext uri="{0D108BD9-81ED-4DB2-BD59-A6C34878D82A}">
                    <a16:rowId xmlns="" xmlns:a16="http://schemas.microsoft.com/office/drawing/2014/main" val="1773777152"/>
                  </a:ext>
                </a:extLst>
              </a:tr>
            </a:tbl>
          </a:graphicData>
        </a:graphic>
      </p:graphicFrame>
    </p:spTree>
    <p:extLst>
      <p:ext uri="{BB962C8B-B14F-4D97-AF65-F5344CB8AC3E}">
        <p14:creationId xmlns="" xmlns:p14="http://schemas.microsoft.com/office/powerpoint/2010/main" val="35016567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ABROGAZIONE LIMITI DI SPESA</a:t>
            </a:r>
            <a:endParaRPr lang="it-IT"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656970234"/>
              </p:ext>
            </p:extLst>
          </p:nvPr>
        </p:nvGraphicFramePr>
        <p:xfrm>
          <a:off x="457200" y="1600200"/>
          <a:ext cx="8229600" cy="4572000"/>
        </p:xfrm>
        <a:graphic>
          <a:graphicData uri="http://schemas.openxmlformats.org/drawingml/2006/table">
            <a:tbl>
              <a:tblPr firstRow="1" bandRow="1">
                <a:tableStyleId>{5C22544A-7EE6-4342-B048-85BDC9FD1C3A}</a:tableStyleId>
              </a:tblPr>
              <a:tblGrid>
                <a:gridCol w="8229600">
                  <a:extLst>
                    <a:ext uri="{9D8B030D-6E8A-4147-A177-3AD203B41FA5}">
                      <a16:colId xmlns="" xmlns:a16="http://schemas.microsoft.com/office/drawing/2014/main" val="3289358086"/>
                    </a:ext>
                  </a:extLst>
                </a:gridCol>
              </a:tblGrid>
              <a:tr h="370840">
                <a:tc>
                  <a:txBody>
                    <a:bodyPr/>
                    <a:lstStyle/>
                    <a:p>
                      <a:r>
                        <a:rPr lang="it-IT" sz="1800" b="1" kern="1200" dirty="0" smtClean="0">
                          <a:solidFill>
                            <a:schemeClr val="lt1"/>
                          </a:solidFill>
                          <a:effectLst/>
                          <a:latin typeface="+mn-lt"/>
                          <a:ea typeface="+mn-ea"/>
                          <a:cs typeface="+mn-cs"/>
                        </a:rPr>
                        <a:t>D.L. 26/10/2019 n.124 </a:t>
                      </a:r>
                      <a:r>
                        <a:rPr lang="it-IT" sz="1800" b="1" kern="1200" dirty="0" err="1" smtClean="0">
                          <a:solidFill>
                            <a:schemeClr val="lt1"/>
                          </a:solidFill>
                          <a:effectLst/>
                          <a:latin typeface="+mn-lt"/>
                          <a:ea typeface="+mn-ea"/>
                          <a:cs typeface="+mn-cs"/>
                        </a:rPr>
                        <a:t>conv</a:t>
                      </a:r>
                      <a:r>
                        <a:rPr lang="it-IT" sz="1800" b="1" kern="1200" dirty="0" smtClean="0">
                          <a:solidFill>
                            <a:schemeClr val="lt1"/>
                          </a:solidFill>
                          <a:effectLst/>
                          <a:latin typeface="+mn-lt"/>
                          <a:ea typeface="+mn-ea"/>
                          <a:cs typeface="+mn-cs"/>
                        </a:rPr>
                        <a:t>. Legge 157/2019</a:t>
                      </a:r>
                    </a:p>
                    <a:p>
                      <a:r>
                        <a:rPr lang="it-IT" sz="1800" b="1" kern="1200" dirty="0" smtClean="0">
                          <a:solidFill>
                            <a:schemeClr val="lt1"/>
                          </a:solidFill>
                          <a:effectLst/>
                          <a:latin typeface="+mn-lt"/>
                          <a:ea typeface="+mn-ea"/>
                          <a:cs typeface="+mn-cs"/>
                        </a:rPr>
                        <a:t>Art.57 –comma 2 -Abolizione limiti riduzione e contenimento spese</a:t>
                      </a:r>
                    </a:p>
                    <a:p>
                      <a:endParaRPr lang="it-IT" dirty="0"/>
                    </a:p>
                  </a:txBody>
                  <a:tcPr/>
                </a:tc>
                <a:extLst>
                  <a:ext uri="{0D108BD9-81ED-4DB2-BD59-A6C34878D82A}">
                    <a16:rowId xmlns="" xmlns:a16="http://schemas.microsoft.com/office/drawing/2014/main" val="811504732"/>
                  </a:ext>
                </a:extLst>
              </a:tr>
              <a:tr h="370840">
                <a:tc>
                  <a:txBody>
                    <a:bodyPr/>
                    <a:lstStyle/>
                    <a:p>
                      <a:r>
                        <a:rPr lang="it-IT" sz="1800" kern="1200" dirty="0" smtClean="0">
                          <a:solidFill>
                            <a:schemeClr val="dk1"/>
                          </a:solidFill>
                          <a:effectLst/>
                          <a:latin typeface="+mn-lt"/>
                          <a:ea typeface="+mn-ea"/>
                          <a:cs typeface="+mn-cs"/>
                        </a:rPr>
                        <a:t>Abrogazione dei limiti delle spese per missioni per un ammontare superiore al 50 % della spesa sostenuta nell'anno 2009 (art.6, comma 12 del Dl 78/2010)</a:t>
                      </a:r>
                    </a:p>
                    <a:p>
                      <a:endParaRPr lang="it-IT" sz="1800" kern="1200" dirty="0" smtClean="0">
                        <a:solidFill>
                          <a:schemeClr val="dk1"/>
                        </a:solidFill>
                        <a:effectLst/>
                        <a:latin typeface="+mn-lt"/>
                        <a:ea typeface="+mn-ea"/>
                        <a:cs typeface="+mn-cs"/>
                      </a:endParaRPr>
                    </a:p>
                    <a:p>
                      <a:r>
                        <a:rPr lang="it-IT" sz="1800" kern="1200" dirty="0" smtClean="0">
                          <a:solidFill>
                            <a:schemeClr val="dk1"/>
                          </a:solidFill>
                          <a:effectLst/>
                          <a:latin typeface="+mn-lt"/>
                          <a:ea typeface="+mn-ea"/>
                          <a:cs typeface="+mn-cs"/>
                        </a:rPr>
                        <a:t>Abrogazione dell’obbligo di riduzione del 50 % rispetto a quella sostenuta nel 2007, della spesa per la stampa di relazioni e pubblicazioni distribuite gratuitamente o inviate ad altre amministrazioni (art.27,comma1 </a:t>
                      </a:r>
                      <a:r>
                        <a:rPr lang="it-IT" sz="1800" kern="1200" dirty="0" err="1" smtClean="0">
                          <a:solidFill>
                            <a:schemeClr val="dk1"/>
                          </a:solidFill>
                          <a:effectLst/>
                          <a:latin typeface="+mn-lt"/>
                          <a:ea typeface="+mn-ea"/>
                          <a:cs typeface="+mn-cs"/>
                        </a:rPr>
                        <a:t>delD.L</a:t>
                      </a:r>
                      <a:r>
                        <a:rPr lang="it-IT" sz="1800" kern="1200" dirty="0" smtClean="0">
                          <a:solidFill>
                            <a:schemeClr val="dk1"/>
                          </a:solidFill>
                          <a:effectLst/>
                          <a:latin typeface="+mn-lt"/>
                          <a:ea typeface="+mn-ea"/>
                          <a:cs typeface="+mn-cs"/>
                        </a:rPr>
                        <a:t>. 112/2008)</a:t>
                      </a:r>
                    </a:p>
                    <a:p>
                      <a:endParaRPr lang="it-IT" sz="1800" kern="1200" dirty="0" smtClean="0">
                        <a:solidFill>
                          <a:schemeClr val="dk1"/>
                        </a:solidFill>
                        <a:effectLst/>
                        <a:latin typeface="+mn-lt"/>
                        <a:ea typeface="+mn-ea"/>
                        <a:cs typeface="+mn-cs"/>
                      </a:endParaRPr>
                    </a:p>
                    <a:p>
                      <a:r>
                        <a:rPr lang="it-IT" sz="1800" kern="1200" dirty="0" smtClean="0">
                          <a:solidFill>
                            <a:schemeClr val="dk1"/>
                          </a:solidFill>
                          <a:effectLst/>
                          <a:latin typeface="+mn-lt"/>
                          <a:ea typeface="+mn-ea"/>
                          <a:cs typeface="+mn-cs"/>
                        </a:rPr>
                        <a:t>Abrogazione dei vincoli procedurali per l’acquisto di immobili da parte degli enti territoriali (art.12,comma1ter del DL98/2011)</a:t>
                      </a:r>
                    </a:p>
                    <a:p>
                      <a:endParaRPr lang="it-IT" sz="1800" kern="1200" dirty="0" smtClean="0">
                        <a:solidFill>
                          <a:schemeClr val="dk1"/>
                        </a:solidFill>
                        <a:effectLst/>
                        <a:latin typeface="+mn-lt"/>
                        <a:ea typeface="+mn-ea"/>
                        <a:cs typeface="+mn-cs"/>
                      </a:endParaRPr>
                    </a:p>
                    <a:p>
                      <a:r>
                        <a:rPr lang="it-IT" sz="1800" kern="1200" dirty="0" smtClean="0">
                          <a:solidFill>
                            <a:schemeClr val="dk1"/>
                          </a:solidFill>
                          <a:effectLst/>
                          <a:latin typeface="+mn-lt"/>
                          <a:ea typeface="+mn-ea"/>
                          <a:cs typeface="+mn-cs"/>
                        </a:rPr>
                        <a:t>Abrogazioni di limiti di spesa per acquisto ,manutenzione ,noleggio ed  esercizio di autovetture ,nonché per l’acquisto di buoni taxi per un ammontare superiore al 30 per cento della spesa sostenuta nell'anno 2011 (art.5,comma2  delDl95/2012)</a:t>
                      </a:r>
                      <a:endParaRPr lang="it-IT" sz="1800" kern="1200" dirty="0">
                        <a:solidFill>
                          <a:schemeClr val="dk1"/>
                        </a:solidFill>
                        <a:effectLst/>
                        <a:latin typeface="+mn-lt"/>
                        <a:ea typeface="+mn-ea"/>
                        <a:cs typeface="+mn-cs"/>
                      </a:endParaRPr>
                    </a:p>
                  </a:txBody>
                  <a:tcPr/>
                </a:tc>
                <a:extLst>
                  <a:ext uri="{0D108BD9-81ED-4DB2-BD59-A6C34878D82A}">
                    <a16:rowId xmlns="" xmlns:a16="http://schemas.microsoft.com/office/drawing/2014/main" val="815495506"/>
                  </a:ext>
                </a:extLst>
              </a:tr>
            </a:tbl>
          </a:graphicData>
        </a:graphic>
      </p:graphicFrame>
    </p:spTree>
    <p:extLst>
      <p:ext uri="{BB962C8B-B14F-4D97-AF65-F5344CB8AC3E}">
        <p14:creationId xmlns="" xmlns:p14="http://schemas.microsoft.com/office/powerpoint/2010/main" val="91880922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ABROGAZIONE LIMITI DI SPESA</a:t>
            </a:r>
            <a:endParaRPr lang="it-IT"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3032708870"/>
              </p:ext>
            </p:extLst>
          </p:nvPr>
        </p:nvGraphicFramePr>
        <p:xfrm>
          <a:off x="457200" y="1600200"/>
          <a:ext cx="8229600" cy="4846320"/>
        </p:xfrm>
        <a:graphic>
          <a:graphicData uri="http://schemas.openxmlformats.org/drawingml/2006/table">
            <a:tbl>
              <a:tblPr firstRow="1" bandRow="1">
                <a:tableStyleId>{5C22544A-7EE6-4342-B048-85BDC9FD1C3A}</a:tableStyleId>
              </a:tblPr>
              <a:tblGrid>
                <a:gridCol w="8229600">
                  <a:extLst>
                    <a:ext uri="{9D8B030D-6E8A-4147-A177-3AD203B41FA5}">
                      <a16:colId xmlns="" xmlns:a16="http://schemas.microsoft.com/office/drawing/2014/main" val="53246136"/>
                    </a:ext>
                  </a:extLst>
                </a:gridCol>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800" b="1" kern="1200" dirty="0" smtClean="0">
                          <a:solidFill>
                            <a:schemeClr val="lt1"/>
                          </a:solidFill>
                          <a:effectLst/>
                          <a:latin typeface="+mn-lt"/>
                          <a:ea typeface="+mn-ea"/>
                          <a:cs typeface="+mn-cs"/>
                        </a:rPr>
                        <a:t>D.L. 26/10/2019 n.124 </a:t>
                      </a:r>
                      <a:r>
                        <a:rPr lang="it-IT" sz="1800" b="1" kern="1200" dirty="0" err="1" smtClean="0">
                          <a:solidFill>
                            <a:schemeClr val="lt1"/>
                          </a:solidFill>
                          <a:effectLst/>
                          <a:latin typeface="+mn-lt"/>
                          <a:ea typeface="+mn-ea"/>
                          <a:cs typeface="+mn-cs"/>
                        </a:rPr>
                        <a:t>conv</a:t>
                      </a:r>
                      <a:r>
                        <a:rPr lang="it-IT" sz="1800" b="1" kern="1200" dirty="0" smtClean="0">
                          <a:solidFill>
                            <a:schemeClr val="lt1"/>
                          </a:solidFill>
                          <a:effectLst/>
                          <a:latin typeface="+mn-lt"/>
                          <a:ea typeface="+mn-ea"/>
                          <a:cs typeface="+mn-cs"/>
                        </a:rPr>
                        <a:t>. Legge 157/2019</a:t>
                      </a:r>
                    </a:p>
                    <a:p>
                      <a:pPr marL="0" marR="0" indent="0" algn="l" defTabSz="914400" rtl="0" eaLnBrk="1" fontAlgn="auto" latinLnBrk="0" hangingPunct="1">
                        <a:lnSpc>
                          <a:spcPct val="100000"/>
                        </a:lnSpc>
                        <a:spcBef>
                          <a:spcPts val="0"/>
                        </a:spcBef>
                        <a:spcAft>
                          <a:spcPts val="0"/>
                        </a:spcAft>
                        <a:buClrTx/>
                        <a:buSzTx/>
                        <a:buFontTx/>
                        <a:buNone/>
                        <a:tabLst/>
                        <a:defRPr/>
                      </a:pPr>
                      <a:r>
                        <a:rPr lang="it-IT" sz="1800" b="1" kern="1200" dirty="0" smtClean="0">
                          <a:solidFill>
                            <a:schemeClr val="lt1"/>
                          </a:solidFill>
                          <a:effectLst/>
                          <a:latin typeface="+mn-lt"/>
                          <a:ea typeface="+mn-ea"/>
                          <a:cs typeface="+mn-cs"/>
                        </a:rPr>
                        <a:t>Art.57 –comma 2 -Abolizione limiti riduzione e contenimento spese</a:t>
                      </a:r>
                    </a:p>
                    <a:p>
                      <a:endParaRPr lang="it-IT" dirty="0"/>
                    </a:p>
                  </a:txBody>
                  <a:tcPr/>
                </a:tc>
                <a:extLst>
                  <a:ext uri="{0D108BD9-81ED-4DB2-BD59-A6C34878D82A}">
                    <a16:rowId xmlns="" xmlns:a16="http://schemas.microsoft.com/office/drawing/2014/main" val="2448432609"/>
                  </a:ext>
                </a:extLst>
              </a:tr>
              <a:tr h="370840">
                <a:tc>
                  <a:txBody>
                    <a:bodyPr/>
                    <a:lstStyle/>
                    <a:p>
                      <a:r>
                        <a:rPr lang="it-IT" sz="1800" kern="1200" dirty="0" smtClean="0">
                          <a:solidFill>
                            <a:schemeClr val="dk1"/>
                          </a:solidFill>
                          <a:effectLst/>
                          <a:latin typeface="+mn-lt"/>
                          <a:ea typeface="+mn-ea"/>
                          <a:cs typeface="+mn-cs"/>
                        </a:rPr>
                        <a:t>abrogazione–per i Comuni che gestiscono servizi per più di 40 mila abitanti -dell’obbligo di comunicazione ,anche se negativa ,al Garante delle telecomunicazioni delle spese pubblicitarie effettuate nel corso di ogni esercizio finanziario ,con deposito di riepilogo analitico(articolo 5 commi 4 e 5 della leggen.67/1987).</a:t>
                      </a:r>
                    </a:p>
                    <a:p>
                      <a:endParaRPr lang="it-IT" sz="1800" kern="1200" dirty="0" smtClean="0">
                        <a:solidFill>
                          <a:schemeClr val="dk1"/>
                        </a:solidFill>
                        <a:effectLst/>
                        <a:latin typeface="+mn-lt"/>
                        <a:ea typeface="+mn-ea"/>
                        <a:cs typeface="+mn-cs"/>
                      </a:endParaRPr>
                    </a:p>
                    <a:p>
                      <a:r>
                        <a:rPr lang="it-IT" sz="1800" kern="1200" dirty="0" smtClean="0">
                          <a:solidFill>
                            <a:schemeClr val="dk1"/>
                          </a:solidFill>
                          <a:effectLst/>
                          <a:latin typeface="+mn-lt"/>
                          <a:ea typeface="+mn-ea"/>
                          <a:cs typeface="+mn-cs"/>
                        </a:rPr>
                        <a:t>Abrogazione dell’obbligo di adozione dei piani triennali per l’individuazione di misure finalizzate alla razionalizzazione dell’utilizzo delle dotazioni strumentali ,anche informatiche ,delle autovetture di servizio, dei beni immobili ad uso abitativo o di servizio, con esclusione dei beni  infrastrutturali (art.2,comma 594, della legge n.244/2007)</a:t>
                      </a:r>
                    </a:p>
                    <a:p>
                      <a:endParaRPr lang="it-IT" sz="1800" kern="1200" dirty="0" smtClean="0">
                        <a:solidFill>
                          <a:schemeClr val="dk1"/>
                        </a:solidFill>
                        <a:effectLst/>
                        <a:latin typeface="+mn-lt"/>
                        <a:ea typeface="+mn-ea"/>
                        <a:cs typeface="+mn-cs"/>
                      </a:endParaRPr>
                    </a:p>
                    <a:p>
                      <a:r>
                        <a:rPr lang="it-IT" sz="1800" kern="1200" dirty="0" smtClean="0">
                          <a:solidFill>
                            <a:schemeClr val="dk1"/>
                          </a:solidFill>
                          <a:effectLst/>
                          <a:latin typeface="+mn-lt"/>
                          <a:ea typeface="+mn-ea"/>
                          <a:cs typeface="+mn-cs"/>
                        </a:rPr>
                        <a:t>Abrogazione dei vincoli procedurali concernenti la locazione e la manutenzione degli immobili </a:t>
                      </a:r>
                      <a:r>
                        <a:rPr lang="it-IT" sz="1800" kern="1200" smtClean="0">
                          <a:solidFill>
                            <a:schemeClr val="dk1"/>
                          </a:solidFill>
                          <a:effectLst/>
                          <a:latin typeface="+mn-lt"/>
                          <a:ea typeface="+mn-ea"/>
                          <a:cs typeface="+mn-cs"/>
                        </a:rPr>
                        <a:t>(articolo 24 del Dl 66/2014</a:t>
                      </a:r>
                      <a:r>
                        <a:rPr lang="it-IT" sz="1800" kern="1200" dirty="0" smtClean="0">
                          <a:solidFill>
                            <a:schemeClr val="dk1"/>
                          </a:solidFill>
                          <a:effectLst/>
                          <a:latin typeface="+mn-lt"/>
                          <a:ea typeface="+mn-ea"/>
                          <a:cs typeface="+mn-cs"/>
                        </a:rPr>
                        <a:t>)</a:t>
                      </a:r>
                    </a:p>
                    <a:p>
                      <a:endParaRPr lang="it-IT" dirty="0"/>
                    </a:p>
                  </a:txBody>
                  <a:tcPr/>
                </a:tc>
                <a:extLst>
                  <a:ext uri="{0D108BD9-81ED-4DB2-BD59-A6C34878D82A}">
                    <a16:rowId xmlns="" xmlns:a16="http://schemas.microsoft.com/office/drawing/2014/main" val="1592074149"/>
                  </a:ext>
                </a:extLst>
              </a:tr>
            </a:tbl>
          </a:graphicData>
        </a:graphic>
      </p:graphicFrame>
    </p:spTree>
    <p:extLst>
      <p:ext uri="{BB962C8B-B14F-4D97-AF65-F5344CB8AC3E}">
        <p14:creationId xmlns="" xmlns:p14="http://schemas.microsoft.com/office/powerpoint/2010/main" val="6347540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FCDE</a:t>
            </a:r>
            <a:r>
              <a:rPr lang="it-IT" dirty="0"/>
              <a:t> </a:t>
            </a:r>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473934970"/>
              </p:ext>
            </p:extLst>
          </p:nvPr>
        </p:nvGraphicFramePr>
        <p:xfrm>
          <a:off x="457200" y="1600200"/>
          <a:ext cx="8229600" cy="3296920"/>
        </p:xfrm>
        <a:graphic>
          <a:graphicData uri="http://schemas.openxmlformats.org/drawingml/2006/table">
            <a:tbl>
              <a:tblPr firstRow="1" bandRow="1">
                <a:tableStyleId>{5C22544A-7EE6-4342-B048-85BDC9FD1C3A}</a:tableStyleId>
              </a:tblPr>
              <a:tblGrid>
                <a:gridCol w="8229600">
                  <a:extLst>
                    <a:ext uri="{9D8B030D-6E8A-4147-A177-3AD203B41FA5}">
                      <a16:colId xmlns="" xmlns:a16="http://schemas.microsoft.com/office/drawing/2014/main" val="427625678"/>
                    </a:ext>
                  </a:extLst>
                </a:gridCol>
              </a:tblGrid>
              <a:tr h="370840">
                <a:tc>
                  <a:txBody>
                    <a:bodyPr/>
                    <a:lstStyle/>
                    <a:p>
                      <a:pPr algn="l" fontAlgn="b"/>
                      <a:r>
                        <a:rPr lang="it-IT" sz="2400" b="0" i="0" u="none" strike="noStrike" dirty="0">
                          <a:solidFill>
                            <a:schemeClr val="bg1"/>
                          </a:solidFill>
                          <a:effectLst/>
                          <a:latin typeface="Calibri" panose="020F0502020204030204" pitchFamily="34" charset="0"/>
                        </a:rPr>
                        <a:t>Art.1 comma 80  Legge 160/2019</a:t>
                      </a:r>
                    </a:p>
                  </a:txBody>
                  <a:tcPr marL="0" marR="0" marT="0" marB="0" anchor="b"/>
                </a:tc>
                <a:extLst>
                  <a:ext uri="{0D108BD9-81ED-4DB2-BD59-A6C34878D82A}">
                    <a16:rowId xmlns="" xmlns:a16="http://schemas.microsoft.com/office/drawing/2014/main" val="869922"/>
                  </a:ext>
                </a:extLst>
              </a:tr>
              <a:tr h="370840">
                <a:tc>
                  <a:txBody>
                    <a:bodyPr/>
                    <a:lstStyle/>
                    <a:p>
                      <a:pPr algn="just" fontAlgn="b"/>
                      <a:r>
                        <a:rPr lang="it-IT" sz="2400" b="0" i="0" u="none" strike="noStrike" dirty="0">
                          <a:solidFill>
                            <a:srgbClr val="000000"/>
                          </a:solidFill>
                          <a:effectLst/>
                          <a:latin typeface="Calibri" panose="020F0502020204030204" pitchFamily="34" charset="0"/>
                        </a:rPr>
                        <a:t>Nel corso degli esercizi dal 2020 al 2022, a seguito di una verifica dell’accelerazione delle riscossioni in conto competenza e in conto residui delle entrate IMU ,previo parere dell’organo di </a:t>
                      </a:r>
                      <a:r>
                        <a:rPr lang="it-IT" sz="2400" b="0" i="0" u="none" strike="noStrike" dirty="0" smtClean="0">
                          <a:solidFill>
                            <a:srgbClr val="000000"/>
                          </a:solidFill>
                          <a:effectLst/>
                          <a:latin typeface="Calibri" panose="020F0502020204030204" pitchFamily="34" charset="0"/>
                        </a:rPr>
                        <a:t>revisione , gli </a:t>
                      </a:r>
                      <a:r>
                        <a:rPr lang="it-IT" sz="2400" b="0" i="0" u="none" strike="noStrike" dirty="0">
                          <a:solidFill>
                            <a:srgbClr val="000000"/>
                          </a:solidFill>
                          <a:effectLst/>
                          <a:latin typeface="Calibri" panose="020F0502020204030204" pitchFamily="34" charset="0"/>
                        </a:rPr>
                        <a:t>enti locali possono ridurre il fondo crediti di dubbia esigibilità accantonato nel bilancio di previsione relativo alle medesime entrate sulla base del rapporto che si prevede di realizzare alla fine dell’esercizio di riferimento tra gli incassi complessivi in conto competenza e in conto residui e gli accertamenti.</a:t>
                      </a:r>
                    </a:p>
                  </a:txBody>
                  <a:tcPr marL="0" marR="0" marT="0" marB="0" anchor="b"/>
                </a:tc>
                <a:extLst>
                  <a:ext uri="{0D108BD9-81ED-4DB2-BD59-A6C34878D82A}">
                    <a16:rowId xmlns="" xmlns:a16="http://schemas.microsoft.com/office/drawing/2014/main" val="2306559298"/>
                  </a:ext>
                </a:extLst>
              </a:tr>
            </a:tbl>
          </a:graphicData>
        </a:graphic>
      </p:graphicFrame>
    </p:spTree>
    <p:extLst>
      <p:ext uri="{BB962C8B-B14F-4D97-AF65-F5344CB8AC3E}">
        <p14:creationId xmlns="" xmlns:p14="http://schemas.microsoft.com/office/powerpoint/2010/main" val="239629680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ANTICIPAZIONI DI LIQUIDITA'</a:t>
            </a:r>
            <a:r>
              <a:rPr lang="it-IT" dirty="0"/>
              <a:t> </a:t>
            </a:r>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983909700"/>
              </p:ext>
            </p:extLst>
          </p:nvPr>
        </p:nvGraphicFramePr>
        <p:xfrm>
          <a:off x="457200" y="1600200"/>
          <a:ext cx="8229600" cy="2570480"/>
        </p:xfrm>
        <a:graphic>
          <a:graphicData uri="http://schemas.openxmlformats.org/drawingml/2006/table">
            <a:tbl>
              <a:tblPr firstRow="1" bandRow="1">
                <a:tableStyleId>{5C22544A-7EE6-4342-B048-85BDC9FD1C3A}</a:tableStyleId>
              </a:tblPr>
              <a:tblGrid>
                <a:gridCol w="8229600">
                  <a:extLst>
                    <a:ext uri="{9D8B030D-6E8A-4147-A177-3AD203B41FA5}">
                      <a16:colId xmlns="" xmlns:a16="http://schemas.microsoft.com/office/drawing/2014/main" val="3771105472"/>
                    </a:ext>
                  </a:extLst>
                </a:gridCol>
              </a:tblGrid>
              <a:tr h="370840">
                <a:tc>
                  <a:txBody>
                    <a:bodyPr/>
                    <a:lstStyle/>
                    <a:p>
                      <a:pPr algn="l" fontAlgn="b"/>
                      <a:r>
                        <a:rPr lang="it-IT" sz="2400" b="0" i="0" u="none" strike="noStrike" dirty="0">
                          <a:solidFill>
                            <a:schemeClr val="bg1"/>
                          </a:solidFill>
                          <a:effectLst/>
                          <a:latin typeface="Calibri" panose="020F0502020204030204" pitchFamily="34" charset="0"/>
                        </a:rPr>
                        <a:t>Art.1 comma 555 Legge 160/2019</a:t>
                      </a:r>
                    </a:p>
                  </a:txBody>
                  <a:tcPr marL="0" marR="0" marT="0" marB="0" anchor="b"/>
                </a:tc>
                <a:extLst>
                  <a:ext uri="{0D108BD9-81ED-4DB2-BD59-A6C34878D82A}">
                    <a16:rowId xmlns="" xmlns:a16="http://schemas.microsoft.com/office/drawing/2014/main" val="1472924196"/>
                  </a:ext>
                </a:extLst>
              </a:tr>
              <a:tr h="370840">
                <a:tc>
                  <a:txBody>
                    <a:bodyPr/>
                    <a:lstStyle/>
                    <a:p>
                      <a:pPr algn="just" fontAlgn="b"/>
                      <a:r>
                        <a:rPr lang="it-IT" sz="2400" b="0" i="0" u="none" strike="noStrike" dirty="0">
                          <a:solidFill>
                            <a:srgbClr val="000000"/>
                          </a:solidFill>
                          <a:effectLst/>
                          <a:latin typeface="Calibri" panose="020F0502020204030204" pitchFamily="34" charset="0"/>
                        </a:rPr>
                        <a:t>Il limite massimo di ricorso da parte degli enti locali ad anticipazioni di tesoreria è elevato da tre a cinque dodicesimi per ciascuno degli anni dal 2020 al 2022.</a:t>
                      </a:r>
                    </a:p>
                  </a:txBody>
                  <a:tcPr marL="0" marR="0" marT="0" marB="0" anchor="b"/>
                </a:tc>
                <a:extLst>
                  <a:ext uri="{0D108BD9-81ED-4DB2-BD59-A6C34878D82A}">
                    <a16:rowId xmlns="" xmlns:a16="http://schemas.microsoft.com/office/drawing/2014/main" val="2423676912"/>
                  </a:ext>
                </a:extLst>
              </a:tr>
              <a:tr h="370840">
                <a:tc>
                  <a:txBody>
                    <a:bodyPr/>
                    <a:lstStyle/>
                    <a:p>
                      <a:pPr algn="l" fontAlgn="b"/>
                      <a:r>
                        <a:rPr lang="it-IT" sz="2400" b="0" i="0" u="none" strike="noStrike">
                          <a:solidFill>
                            <a:srgbClr val="000000"/>
                          </a:solidFill>
                          <a:effectLst/>
                          <a:latin typeface="Calibri" panose="020F0502020204030204" pitchFamily="34" charset="0"/>
                        </a:rPr>
                        <a:t>Art. 1 commi 854-855 Legge 160/2019</a:t>
                      </a:r>
                    </a:p>
                  </a:txBody>
                  <a:tcPr marL="0" marR="0" marT="0" marB="0" anchor="b"/>
                </a:tc>
                <a:extLst>
                  <a:ext uri="{0D108BD9-81ED-4DB2-BD59-A6C34878D82A}">
                    <a16:rowId xmlns="" xmlns:a16="http://schemas.microsoft.com/office/drawing/2014/main" val="4158403943"/>
                  </a:ext>
                </a:extLst>
              </a:tr>
              <a:tr h="370840">
                <a:tc>
                  <a:txBody>
                    <a:bodyPr/>
                    <a:lstStyle/>
                    <a:p>
                      <a:pPr algn="l" fontAlgn="b"/>
                      <a:r>
                        <a:rPr lang="it-IT" sz="2400" b="0" i="0" u="none" strike="noStrike" dirty="0">
                          <a:solidFill>
                            <a:srgbClr val="000000"/>
                          </a:solidFill>
                          <a:effectLst/>
                          <a:latin typeface="Calibri" panose="020F0502020204030204" pitchFamily="34" charset="0"/>
                        </a:rPr>
                        <a:t>Rinvio al 2021 del Fondo di garanzia per i ritardi nel pagamento dei debiti commerciali</a:t>
                      </a:r>
                    </a:p>
                  </a:txBody>
                  <a:tcPr marL="0" marR="0" marT="0" marB="0" anchor="b"/>
                </a:tc>
                <a:extLst>
                  <a:ext uri="{0D108BD9-81ED-4DB2-BD59-A6C34878D82A}">
                    <a16:rowId xmlns="" xmlns:a16="http://schemas.microsoft.com/office/drawing/2014/main" val="4138612861"/>
                  </a:ext>
                </a:extLst>
              </a:tr>
            </a:tbl>
          </a:graphicData>
        </a:graphic>
      </p:graphicFrame>
    </p:spTree>
    <p:extLst>
      <p:ext uri="{BB962C8B-B14F-4D97-AF65-F5344CB8AC3E}">
        <p14:creationId xmlns="" xmlns:p14="http://schemas.microsoft.com/office/powerpoint/2010/main" val="264896878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ANTICIPAZIONI DI LIQUIDITA'</a:t>
            </a:r>
            <a:r>
              <a:rPr lang="it-IT" dirty="0"/>
              <a:t> </a:t>
            </a:r>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625688403"/>
              </p:ext>
            </p:extLst>
          </p:nvPr>
        </p:nvGraphicFramePr>
        <p:xfrm>
          <a:off x="457200" y="1600200"/>
          <a:ext cx="8229600" cy="3484880"/>
        </p:xfrm>
        <a:graphic>
          <a:graphicData uri="http://schemas.openxmlformats.org/drawingml/2006/table">
            <a:tbl>
              <a:tblPr firstRow="1" bandRow="1">
                <a:tableStyleId>{5C22544A-7EE6-4342-B048-85BDC9FD1C3A}</a:tableStyleId>
              </a:tblPr>
              <a:tblGrid>
                <a:gridCol w="8229600">
                  <a:extLst>
                    <a:ext uri="{9D8B030D-6E8A-4147-A177-3AD203B41FA5}">
                      <a16:colId xmlns="" xmlns:a16="http://schemas.microsoft.com/office/drawing/2014/main" val="3732147904"/>
                    </a:ext>
                  </a:extLst>
                </a:gridCol>
              </a:tblGrid>
              <a:tr h="370840">
                <a:tc>
                  <a:txBody>
                    <a:bodyPr/>
                    <a:lstStyle/>
                    <a:p>
                      <a:pPr algn="l" fontAlgn="b"/>
                      <a:r>
                        <a:rPr lang="it-IT" sz="2000" b="0" i="0" u="none" strike="noStrike" dirty="0" smtClean="0">
                          <a:solidFill>
                            <a:schemeClr val="bg1"/>
                          </a:solidFill>
                          <a:effectLst/>
                          <a:latin typeface="Calibri" panose="020F0502020204030204" pitchFamily="34" charset="0"/>
                        </a:rPr>
                        <a:t>Art. 1 comma 556 Legge 160/2019</a:t>
                      </a:r>
                      <a:endParaRPr lang="it-IT" sz="2000" b="0" i="0" u="none" strike="noStrike" dirty="0">
                        <a:solidFill>
                          <a:schemeClr val="bg1"/>
                        </a:solidFill>
                        <a:effectLst/>
                        <a:latin typeface="Calibri" panose="020F0502020204030204" pitchFamily="34" charset="0"/>
                      </a:endParaRPr>
                    </a:p>
                  </a:txBody>
                  <a:tcPr marL="0" marR="0" marT="0" marB="0" anchor="b"/>
                </a:tc>
                <a:extLst>
                  <a:ext uri="{0D108BD9-81ED-4DB2-BD59-A6C34878D82A}">
                    <a16:rowId xmlns="" xmlns:a16="http://schemas.microsoft.com/office/drawing/2014/main" val="591430864"/>
                  </a:ext>
                </a:extLst>
              </a:tr>
              <a:tr h="370840">
                <a:tc>
                  <a:txBody>
                    <a:bodyPr/>
                    <a:lstStyle/>
                    <a:p>
                      <a:pPr algn="just" fontAlgn="b"/>
                      <a:r>
                        <a:rPr lang="it-IT" sz="2000" b="0" i="0" u="none" strike="noStrike" dirty="0">
                          <a:solidFill>
                            <a:srgbClr val="000000"/>
                          </a:solidFill>
                          <a:effectLst/>
                          <a:latin typeface="Calibri" panose="020F0502020204030204" pitchFamily="34" charset="0"/>
                        </a:rPr>
                        <a:t>Le </a:t>
                      </a:r>
                      <a:r>
                        <a:rPr lang="it-IT" sz="2000" b="0" i="0" u="none" strike="noStrike" dirty="0" smtClean="0">
                          <a:solidFill>
                            <a:srgbClr val="000000"/>
                          </a:solidFill>
                          <a:effectLst/>
                          <a:latin typeface="Calibri" panose="020F0502020204030204" pitchFamily="34" charset="0"/>
                        </a:rPr>
                        <a:t>banche , gli </a:t>
                      </a:r>
                      <a:r>
                        <a:rPr lang="it-IT" sz="2000" b="0" i="0" u="none" strike="noStrike" dirty="0">
                          <a:solidFill>
                            <a:srgbClr val="000000"/>
                          </a:solidFill>
                          <a:effectLst/>
                          <a:latin typeface="Calibri" panose="020F0502020204030204" pitchFamily="34" charset="0"/>
                        </a:rPr>
                        <a:t>intermediari </a:t>
                      </a:r>
                      <a:r>
                        <a:rPr lang="it-IT" sz="2000" b="0" i="0" u="none" strike="noStrike" dirty="0" smtClean="0">
                          <a:solidFill>
                            <a:srgbClr val="000000"/>
                          </a:solidFill>
                          <a:effectLst/>
                          <a:latin typeface="Calibri" panose="020F0502020204030204" pitchFamily="34" charset="0"/>
                        </a:rPr>
                        <a:t>finanziari , la </a:t>
                      </a:r>
                      <a:r>
                        <a:rPr lang="it-IT" sz="2000" b="0" i="0" u="none" strike="noStrike" dirty="0">
                          <a:solidFill>
                            <a:srgbClr val="000000"/>
                          </a:solidFill>
                          <a:effectLst/>
                          <a:latin typeface="Calibri" panose="020F0502020204030204" pitchFamily="34" charset="0"/>
                        </a:rPr>
                        <a:t>Cassa depositi e prestiti S.p.A. e le istituzioni finanziarie dell’Unione europea possono concedere ai </a:t>
                      </a:r>
                      <a:r>
                        <a:rPr lang="it-IT" sz="2000" b="0" i="0" u="none" strike="noStrike" dirty="0" smtClean="0">
                          <a:solidFill>
                            <a:srgbClr val="000000"/>
                          </a:solidFill>
                          <a:effectLst/>
                          <a:latin typeface="Calibri" panose="020F0502020204030204" pitchFamily="34" charset="0"/>
                        </a:rPr>
                        <a:t>comuni , alle province , alle </a:t>
                      </a:r>
                      <a:r>
                        <a:rPr lang="it-IT" sz="2000" b="0" i="0" u="none" strike="noStrike" dirty="0">
                          <a:solidFill>
                            <a:srgbClr val="000000"/>
                          </a:solidFill>
                          <a:effectLst/>
                          <a:latin typeface="Calibri" panose="020F0502020204030204" pitchFamily="34" charset="0"/>
                        </a:rPr>
                        <a:t>città metropolitane, anticipazioni di liquidità da destinare al pagamento di debiti </a:t>
                      </a:r>
                      <a:r>
                        <a:rPr lang="it-IT" sz="2000" b="0" i="0" u="none" strike="noStrike" dirty="0" smtClean="0">
                          <a:solidFill>
                            <a:srgbClr val="000000"/>
                          </a:solidFill>
                          <a:effectLst/>
                          <a:latin typeface="Calibri" panose="020F0502020204030204" pitchFamily="34" charset="0"/>
                        </a:rPr>
                        <a:t>certi , liquidi </a:t>
                      </a:r>
                      <a:r>
                        <a:rPr lang="it-IT" sz="2000" b="0" i="0" u="none" strike="noStrike" dirty="0">
                          <a:solidFill>
                            <a:srgbClr val="000000"/>
                          </a:solidFill>
                          <a:effectLst/>
                          <a:latin typeface="Calibri" panose="020F0502020204030204" pitchFamily="34" charset="0"/>
                        </a:rPr>
                        <a:t>ed </a:t>
                      </a:r>
                      <a:r>
                        <a:rPr lang="it-IT" sz="2000" b="0" i="0" u="none" strike="noStrike" dirty="0" smtClean="0">
                          <a:solidFill>
                            <a:srgbClr val="000000"/>
                          </a:solidFill>
                          <a:effectLst/>
                          <a:latin typeface="Calibri" panose="020F0502020204030204" pitchFamily="34" charset="0"/>
                        </a:rPr>
                        <a:t>esigibili , maturati </a:t>
                      </a:r>
                      <a:r>
                        <a:rPr lang="it-IT" sz="2000" b="0" i="0" u="none" strike="noStrike" dirty="0">
                          <a:solidFill>
                            <a:srgbClr val="000000"/>
                          </a:solidFill>
                          <a:effectLst/>
                          <a:latin typeface="Calibri" panose="020F0502020204030204" pitchFamily="34" charset="0"/>
                        </a:rPr>
                        <a:t>alla data del 31 dicembre 2019,relativi a </a:t>
                      </a:r>
                      <a:r>
                        <a:rPr lang="it-IT" sz="2000" b="0" i="0" u="none" strike="noStrike" dirty="0" smtClean="0">
                          <a:solidFill>
                            <a:srgbClr val="000000"/>
                          </a:solidFill>
                          <a:effectLst/>
                          <a:latin typeface="Calibri" panose="020F0502020204030204" pitchFamily="34" charset="0"/>
                        </a:rPr>
                        <a:t>somministrazioni , </a:t>
                      </a:r>
                      <a:r>
                        <a:rPr lang="it-IT" sz="2000" b="0" i="0" u="none" strike="noStrike" dirty="0" err="1" smtClean="0">
                          <a:solidFill>
                            <a:srgbClr val="000000"/>
                          </a:solidFill>
                          <a:effectLst/>
                          <a:latin typeface="Calibri" panose="020F0502020204030204" pitchFamily="34" charset="0"/>
                        </a:rPr>
                        <a:t>forniture,appalti</a:t>
                      </a:r>
                      <a:r>
                        <a:rPr lang="it-IT" sz="2000" b="0" i="0" u="none" strike="noStrike" dirty="0" smtClean="0">
                          <a:solidFill>
                            <a:srgbClr val="000000"/>
                          </a:solidFill>
                          <a:effectLst/>
                          <a:latin typeface="Calibri" panose="020F0502020204030204" pitchFamily="34" charset="0"/>
                        </a:rPr>
                        <a:t> </a:t>
                      </a:r>
                      <a:r>
                        <a:rPr lang="it-IT" sz="2000" b="0" i="0" u="none" strike="noStrike" dirty="0">
                          <a:solidFill>
                            <a:srgbClr val="000000"/>
                          </a:solidFill>
                          <a:effectLst/>
                          <a:latin typeface="Calibri" panose="020F0502020204030204" pitchFamily="34" charset="0"/>
                        </a:rPr>
                        <a:t>e a obbligazioni per prestazioni professionali. L’anticipazione di liquidità per il pagamento di debiti fuori bilancio è subordinata al relativo riconoscimento</a:t>
                      </a:r>
                    </a:p>
                  </a:txBody>
                  <a:tcPr marL="0" marR="0" marT="0" marB="0" anchor="b"/>
                </a:tc>
                <a:extLst>
                  <a:ext uri="{0D108BD9-81ED-4DB2-BD59-A6C34878D82A}">
                    <a16:rowId xmlns="" xmlns:a16="http://schemas.microsoft.com/office/drawing/2014/main" val="1335578377"/>
                  </a:ext>
                </a:extLst>
              </a:tr>
              <a:tr h="370840">
                <a:tc>
                  <a:txBody>
                    <a:bodyPr/>
                    <a:lstStyle/>
                    <a:p>
                      <a:pPr algn="l" fontAlgn="b"/>
                      <a:r>
                        <a:rPr lang="it-IT" sz="2000" b="0" i="0" u="none" strike="noStrike" dirty="0" smtClean="0">
                          <a:solidFill>
                            <a:srgbClr val="000000"/>
                          </a:solidFill>
                          <a:effectLst/>
                          <a:latin typeface="Calibri" panose="020F0502020204030204" pitchFamily="34" charset="0"/>
                        </a:rPr>
                        <a:t>Entro il </a:t>
                      </a:r>
                      <a:r>
                        <a:rPr lang="it-IT" sz="2000" b="0" i="0" u="none" strike="noStrike" dirty="0">
                          <a:solidFill>
                            <a:srgbClr val="000000"/>
                          </a:solidFill>
                          <a:effectLst/>
                          <a:latin typeface="Calibri" panose="020F0502020204030204" pitchFamily="34" charset="0"/>
                        </a:rPr>
                        <a:t>limite massimo di tre dodicesimi delle entrate accertate nell’anno 2018</a:t>
                      </a:r>
                    </a:p>
                  </a:txBody>
                  <a:tcPr marL="0" marR="0" marT="0" marB="0" anchor="b"/>
                </a:tc>
                <a:extLst>
                  <a:ext uri="{0D108BD9-81ED-4DB2-BD59-A6C34878D82A}">
                    <a16:rowId xmlns="" xmlns:a16="http://schemas.microsoft.com/office/drawing/2014/main" val="1751640080"/>
                  </a:ext>
                </a:extLst>
              </a:tr>
              <a:tr h="370840">
                <a:tc>
                  <a:txBody>
                    <a:bodyPr/>
                    <a:lstStyle/>
                    <a:p>
                      <a:pPr algn="l" fontAlgn="b"/>
                      <a:r>
                        <a:rPr lang="it-IT" sz="2000" b="0" i="0" u="none" strike="noStrike" dirty="0">
                          <a:solidFill>
                            <a:srgbClr val="000000"/>
                          </a:solidFill>
                          <a:effectLst/>
                          <a:latin typeface="Calibri" panose="020F0502020204030204" pitchFamily="34" charset="0"/>
                        </a:rPr>
                        <a:t>Le anticipazioni di liquidità sono rimborsate entro il termine del 30 dicembre 2020</a:t>
                      </a:r>
                    </a:p>
                  </a:txBody>
                  <a:tcPr marL="0" marR="0" marT="0" marB="0" anchor="b"/>
                </a:tc>
                <a:extLst>
                  <a:ext uri="{0D108BD9-81ED-4DB2-BD59-A6C34878D82A}">
                    <a16:rowId xmlns="" xmlns:a16="http://schemas.microsoft.com/office/drawing/2014/main" val="2503167701"/>
                  </a:ext>
                </a:extLst>
              </a:tr>
            </a:tbl>
          </a:graphicData>
        </a:graphic>
      </p:graphicFrame>
    </p:spTree>
    <p:extLst>
      <p:ext uri="{BB962C8B-B14F-4D97-AF65-F5344CB8AC3E}">
        <p14:creationId xmlns="" xmlns:p14="http://schemas.microsoft.com/office/powerpoint/2010/main" val="1610399844"/>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RISTRUTTURAZIONE DEL DEBITO</a:t>
            </a:r>
            <a:r>
              <a:rPr lang="it-IT" dirty="0"/>
              <a:t> </a:t>
            </a:r>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190021597"/>
              </p:ext>
            </p:extLst>
          </p:nvPr>
        </p:nvGraphicFramePr>
        <p:xfrm>
          <a:off x="457200" y="1268760"/>
          <a:ext cx="8229600" cy="5486400"/>
        </p:xfrm>
        <a:graphic>
          <a:graphicData uri="http://schemas.openxmlformats.org/drawingml/2006/table">
            <a:tbl>
              <a:tblPr firstRow="1" bandRow="1">
                <a:tableStyleId>{5C22544A-7EE6-4342-B048-85BDC9FD1C3A}</a:tableStyleId>
              </a:tblPr>
              <a:tblGrid>
                <a:gridCol w="8229600">
                  <a:extLst>
                    <a:ext uri="{9D8B030D-6E8A-4147-A177-3AD203B41FA5}">
                      <a16:colId xmlns="" xmlns:a16="http://schemas.microsoft.com/office/drawing/2014/main" val="3143784009"/>
                    </a:ext>
                  </a:extLst>
                </a:gridCol>
              </a:tblGrid>
              <a:tr h="244624">
                <a:tc>
                  <a:txBody>
                    <a:bodyPr/>
                    <a:lstStyle/>
                    <a:p>
                      <a:pPr algn="l" fontAlgn="b"/>
                      <a:r>
                        <a:rPr lang="it-IT" sz="1800" b="0" i="0" u="none" strike="noStrike" dirty="0">
                          <a:solidFill>
                            <a:schemeClr val="bg1"/>
                          </a:solidFill>
                          <a:effectLst/>
                          <a:latin typeface="Calibri" panose="020F0502020204030204" pitchFamily="34" charset="0"/>
                        </a:rPr>
                        <a:t>Art. 1 comma 557 Legge 160/2019</a:t>
                      </a:r>
                    </a:p>
                  </a:txBody>
                  <a:tcPr marL="0" marR="0" marT="0" marB="0" anchor="b"/>
                </a:tc>
                <a:extLst>
                  <a:ext uri="{0D108BD9-81ED-4DB2-BD59-A6C34878D82A}">
                    <a16:rowId xmlns="" xmlns:a16="http://schemas.microsoft.com/office/drawing/2014/main" val="4086976339"/>
                  </a:ext>
                </a:extLst>
              </a:tr>
              <a:tr h="370840">
                <a:tc>
                  <a:txBody>
                    <a:bodyPr/>
                    <a:lstStyle/>
                    <a:p>
                      <a:pPr algn="just" fontAlgn="b"/>
                      <a:r>
                        <a:rPr lang="it-IT" sz="1800" b="0" i="0" u="none" strike="noStrike" dirty="0" smtClean="0">
                          <a:solidFill>
                            <a:srgbClr val="000000"/>
                          </a:solidFill>
                          <a:effectLst/>
                          <a:latin typeface="Calibri" panose="020F0502020204030204" pitchFamily="34" charset="0"/>
                        </a:rPr>
                        <a:t>Con </a:t>
                      </a:r>
                      <a:r>
                        <a:rPr lang="it-IT" sz="1800" b="0" i="0" u="none" strike="noStrike" dirty="0">
                          <a:solidFill>
                            <a:srgbClr val="000000"/>
                          </a:solidFill>
                          <a:effectLst/>
                          <a:latin typeface="Calibri" panose="020F0502020204030204" pitchFamily="34" charset="0"/>
                        </a:rPr>
                        <a:t>decreto del Ministro dell’economia e delle </a:t>
                      </a:r>
                      <a:r>
                        <a:rPr lang="it-IT" sz="1800" b="0" i="0" u="none" strike="noStrike" dirty="0" smtClean="0">
                          <a:solidFill>
                            <a:srgbClr val="000000"/>
                          </a:solidFill>
                          <a:effectLst/>
                          <a:latin typeface="Calibri" panose="020F0502020204030204" pitchFamily="34" charset="0"/>
                        </a:rPr>
                        <a:t>finanze , da </a:t>
                      </a:r>
                      <a:r>
                        <a:rPr lang="it-IT" sz="1800" b="0" i="0" u="none" strike="noStrike" dirty="0">
                          <a:solidFill>
                            <a:srgbClr val="000000"/>
                          </a:solidFill>
                          <a:effectLst/>
                          <a:latin typeface="Calibri" panose="020F0502020204030204" pitchFamily="34" charset="0"/>
                        </a:rPr>
                        <a:t>adottare entro il 28 febbraio 2020,d’intesa con la Conferenza Stato-città ed autonomie </a:t>
                      </a:r>
                      <a:r>
                        <a:rPr lang="it-IT" sz="1800" b="0" i="0" u="none" strike="noStrike" dirty="0" smtClean="0">
                          <a:solidFill>
                            <a:srgbClr val="000000"/>
                          </a:solidFill>
                          <a:effectLst/>
                          <a:latin typeface="Calibri" panose="020F0502020204030204" pitchFamily="34" charset="0"/>
                        </a:rPr>
                        <a:t>locali , sono </a:t>
                      </a:r>
                      <a:r>
                        <a:rPr lang="it-IT" sz="1800" b="0" i="0" u="none" strike="noStrike" dirty="0">
                          <a:solidFill>
                            <a:srgbClr val="000000"/>
                          </a:solidFill>
                          <a:effectLst/>
                          <a:latin typeface="Calibri" panose="020F0502020204030204" pitchFamily="34" charset="0"/>
                        </a:rPr>
                        <a:t>stabiliti modalità e criteri per la riduzione della spesa </a:t>
                      </a:r>
                      <a:r>
                        <a:rPr lang="it-IT" sz="1800" b="0" i="0" u="none" strike="noStrike" dirty="0" smtClean="0">
                          <a:solidFill>
                            <a:srgbClr val="000000"/>
                          </a:solidFill>
                          <a:effectLst/>
                          <a:latin typeface="Calibri" panose="020F0502020204030204" pitchFamily="34" charset="0"/>
                        </a:rPr>
                        <a:t>per interessi </a:t>
                      </a:r>
                      <a:r>
                        <a:rPr lang="it-IT" sz="1800" b="0" i="0" u="none" strike="noStrike" dirty="0">
                          <a:solidFill>
                            <a:srgbClr val="000000"/>
                          </a:solidFill>
                          <a:effectLst/>
                          <a:latin typeface="Calibri" panose="020F0502020204030204" pitchFamily="34" charset="0"/>
                        </a:rPr>
                        <a:t>dei mutui a carico degli enti </a:t>
                      </a:r>
                      <a:r>
                        <a:rPr lang="it-IT" sz="1800" b="0" i="0" u="none" strike="noStrike" dirty="0" smtClean="0">
                          <a:solidFill>
                            <a:srgbClr val="000000"/>
                          </a:solidFill>
                          <a:effectLst/>
                          <a:latin typeface="Calibri" panose="020F0502020204030204" pitchFamily="34" charset="0"/>
                        </a:rPr>
                        <a:t>locali , anche </a:t>
                      </a:r>
                      <a:r>
                        <a:rPr lang="it-IT" sz="1800" b="0" i="0" u="none" strike="noStrike" dirty="0">
                          <a:solidFill>
                            <a:srgbClr val="000000"/>
                          </a:solidFill>
                          <a:effectLst/>
                          <a:latin typeface="Calibri" panose="020F0502020204030204" pitchFamily="34" charset="0"/>
                        </a:rPr>
                        <a:t>attraverso accollo e ristrutturazione degli stessi da parte dello </a:t>
                      </a:r>
                      <a:r>
                        <a:rPr lang="it-IT" sz="1800" b="0" i="0" u="none" strike="noStrike" dirty="0" smtClean="0">
                          <a:solidFill>
                            <a:srgbClr val="000000"/>
                          </a:solidFill>
                          <a:effectLst/>
                          <a:latin typeface="Calibri" panose="020F0502020204030204" pitchFamily="34" charset="0"/>
                        </a:rPr>
                        <a:t>Stato , senza </a:t>
                      </a:r>
                      <a:r>
                        <a:rPr lang="it-IT" sz="1800" b="0" i="0" u="none" strike="noStrike" dirty="0">
                          <a:solidFill>
                            <a:srgbClr val="000000"/>
                          </a:solidFill>
                          <a:effectLst/>
                          <a:latin typeface="Calibri" panose="020F0502020204030204" pitchFamily="34" charset="0"/>
                        </a:rPr>
                        <a:t>nuovi o maggiori oneri per la finanza </a:t>
                      </a:r>
                      <a:r>
                        <a:rPr lang="it-IT" sz="1800" b="0" i="0" u="none" strike="noStrike" dirty="0" smtClean="0">
                          <a:solidFill>
                            <a:srgbClr val="000000"/>
                          </a:solidFill>
                          <a:effectLst/>
                          <a:latin typeface="Calibri" panose="020F0502020204030204" pitchFamily="34" charset="0"/>
                        </a:rPr>
                        <a:t>pubblica , al </a:t>
                      </a:r>
                      <a:r>
                        <a:rPr lang="it-IT" sz="1800" b="0" i="0" u="none" strike="noStrike" dirty="0">
                          <a:solidFill>
                            <a:srgbClr val="000000"/>
                          </a:solidFill>
                          <a:effectLst/>
                          <a:latin typeface="Calibri" panose="020F0502020204030204" pitchFamily="34" charset="0"/>
                        </a:rPr>
                        <a:t>fine di conseguire una riduzione totale del valore finanziario delle passività totali a carico delle finanze pubbliche</a:t>
                      </a:r>
                    </a:p>
                  </a:txBody>
                  <a:tcPr marL="0" marR="0" marT="0" marB="0" anchor="b"/>
                </a:tc>
                <a:extLst>
                  <a:ext uri="{0D108BD9-81ED-4DB2-BD59-A6C34878D82A}">
                    <a16:rowId xmlns="" xmlns:a16="http://schemas.microsoft.com/office/drawing/2014/main" val="148451459"/>
                  </a:ext>
                </a:extLst>
              </a:tr>
              <a:tr h="193536">
                <a:tc>
                  <a:txBody>
                    <a:bodyPr/>
                    <a:lstStyle/>
                    <a:p>
                      <a:pPr algn="l" fontAlgn="b"/>
                      <a:r>
                        <a:rPr lang="it-IT" sz="1800" b="0" i="0" u="none" strike="noStrike">
                          <a:solidFill>
                            <a:srgbClr val="000000"/>
                          </a:solidFill>
                          <a:effectLst/>
                          <a:latin typeface="Calibri" panose="020F0502020204030204" pitchFamily="34" charset="0"/>
                        </a:rPr>
                        <a:t>Art. 39 DL.162/2019</a:t>
                      </a:r>
                    </a:p>
                  </a:txBody>
                  <a:tcPr marL="0" marR="0" marT="0" marB="0" anchor="b"/>
                </a:tc>
                <a:extLst>
                  <a:ext uri="{0D108BD9-81ED-4DB2-BD59-A6C34878D82A}">
                    <a16:rowId xmlns="" xmlns:a16="http://schemas.microsoft.com/office/drawing/2014/main" val="4090784615"/>
                  </a:ext>
                </a:extLst>
              </a:tr>
              <a:tr h="370840">
                <a:tc>
                  <a:txBody>
                    <a:bodyPr/>
                    <a:lstStyle/>
                    <a:p>
                      <a:pPr algn="just" fontAlgn="b"/>
                      <a:r>
                        <a:rPr lang="it-IT" sz="1800" b="0" i="0" u="none" strike="noStrike" dirty="0">
                          <a:solidFill>
                            <a:srgbClr val="000000"/>
                          </a:solidFill>
                          <a:effectLst/>
                          <a:latin typeface="Calibri" panose="020F0502020204030204" pitchFamily="34" charset="0"/>
                        </a:rPr>
                        <a:t>I </a:t>
                      </a:r>
                      <a:r>
                        <a:rPr lang="it-IT" sz="1800" b="0" i="0" u="none" strike="noStrike" dirty="0" smtClean="0">
                          <a:solidFill>
                            <a:srgbClr val="000000"/>
                          </a:solidFill>
                          <a:effectLst/>
                          <a:latin typeface="Calibri" panose="020F0502020204030204" pitchFamily="34" charset="0"/>
                        </a:rPr>
                        <a:t>comuni , le </a:t>
                      </a:r>
                      <a:r>
                        <a:rPr lang="it-IT" sz="1800" b="0" i="0" u="none" strike="noStrike" dirty="0">
                          <a:solidFill>
                            <a:srgbClr val="000000"/>
                          </a:solidFill>
                          <a:effectLst/>
                          <a:latin typeface="Calibri" panose="020F0502020204030204" pitchFamily="34" charset="0"/>
                        </a:rPr>
                        <a:t>province e le </a:t>
                      </a:r>
                      <a:r>
                        <a:rPr lang="it-IT" sz="1800" b="0" i="0" u="none" strike="noStrike" dirty="0" err="1" smtClean="0">
                          <a:solidFill>
                            <a:srgbClr val="000000"/>
                          </a:solidFill>
                          <a:effectLst/>
                          <a:latin typeface="Calibri" panose="020F0502020204030204" pitchFamily="34" charset="0"/>
                        </a:rPr>
                        <a:t>citta‘</a:t>
                      </a:r>
                      <a:r>
                        <a:rPr lang="it-IT" sz="1800" b="0" i="0" u="none" strike="noStrike" dirty="0" smtClean="0">
                          <a:solidFill>
                            <a:srgbClr val="000000"/>
                          </a:solidFill>
                          <a:effectLst/>
                          <a:latin typeface="Calibri" panose="020F0502020204030204" pitchFamily="34" charset="0"/>
                        </a:rPr>
                        <a:t> metropolitane </a:t>
                      </a:r>
                      <a:r>
                        <a:rPr lang="it-IT" sz="1800" b="0" i="0" u="none" strike="noStrike" dirty="0">
                          <a:solidFill>
                            <a:srgbClr val="000000"/>
                          </a:solidFill>
                          <a:effectLst/>
                          <a:latin typeface="Calibri" panose="020F0502020204030204" pitchFamily="34" charset="0"/>
                        </a:rPr>
                        <a:t>che abbiano contratto con banche o intermediari finanziari mutui in essere alla data del 30 giugno 2019, con scadenza successiva al 31 dicembre 2024 e con debito residuo superiore a 50.000 </a:t>
                      </a:r>
                      <a:r>
                        <a:rPr lang="it-IT" sz="1800" b="0" i="0" u="none" strike="noStrike" dirty="0" smtClean="0">
                          <a:solidFill>
                            <a:srgbClr val="000000"/>
                          </a:solidFill>
                          <a:effectLst/>
                          <a:latin typeface="Calibri" panose="020F0502020204030204" pitchFamily="34" charset="0"/>
                        </a:rPr>
                        <a:t>euro , o </a:t>
                      </a:r>
                      <a:r>
                        <a:rPr lang="it-IT" sz="1800" b="0" i="0" u="none" strike="noStrike" dirty="0">
                          <a:solidFill>
                            <a:srgbClr val="000000"/>
                          </a:solidFill>
                          <a:effectLst/>
                          <a:latin typeface="Calibri" panose="020F0502020204030204" pitchFamily="34" charset="0"/>
                        </a:rPr>
                        <a:t>di valore inferiore nei casi di enti con un'incidenza degli oneri complessivi </a:t>
                      </a:r>
                      <a:r>
                        <a:rPr lang="it-IT" sz="1800" b="0" i="0" u="none" strike="noStrike" dirty="0" smtClean="0">
                          <a:solidFill>
                            <a:srgbClr val="000000"/>
                          </a:solidFill>
                          <a:effectLst/>
                          <a:latin typeface="Calibri" panose="020F0502020204030204" pitchFamily="34" charset="0"/>
                        </a:rPr>
                        <a:t>per rimborso </a:t>
                      </a:r>
                      <a:r>
                        <a:rPr lang="it-IT" sz="1800" b="0" i="0" u="none" strike="noStrike" dirty="0">
                          <a:solidFill>
                            <a:srgbClr val="000000"/>
                          </a:solidFill>
                          <a:effectLst/>
                          <a:latin typeface="Calibri" panose="020F0502020204030204" pitchFamily="34" charset="0"/>
                        </a:rPr>
                        <a:t>prestiti e interessi sulla spesa corrente media del triennio 2016-2018 superiore all'8 per </a:t>
                      </a:r>
                      <a:r>
                        <a:rPr lang="it-IT" sz="1800" b="0" i="0" u="none" strike="noStrike" dirty="0" smtClean="0">
                          <a:solidFill>
                            <a:srgbClr val="000000"/>
                          </a:solidFill>
                          <a:effectLst/>
                          <a:latin typeface="Calibri" panose="020F0502020204030204" pitchFamily="34" charset="0"/>
                        </a:rPr>
                        <a:t>cento , possono </a:t>
                      </a:r>
                      <a:r>
                        <a:rPr lang="it-IT" sz="1800" b="0" i="0" u="none" strike="noStrike" dirty="0">
                          <a:solidFill>
                            <a:srgbClr val="000000"/>
                          </a:solidFill>
                          <a:effectLst/>
                          <a:latin typeface="Calibri" panose="020F0502020204030204" pitchFamily="34" charset="0"/>
                        </a:rPr>
                        <a:t>presentare al Ministero dell'economia e delle </a:t>
                      </a:r>
                      <a:r>
                        <a:rPr lang="it-IT" sz="1800" b="0" i="0" u="none" strike="noStrike" dirty="0" smtClean="0">
                          <a:solidFill>
                            <a:srgbClr val="000000"/>
                          </a:solidFill>
                          <a:effectLst/>
                          <a:latin typeface="Calibri" panose="020F0502020204030204" pitchFamily="34" charset="0"/>
                        </a:rPr>
                        <a:t>finanze , con </a:t>
                      </a:r>
                      <a:r>
                        <a:rPr lang="it-IT" sz="1800" b="0" i="0" u="none" strike="noStrike" dirty="0">
                          <a:solidFill>
                            <a:srgbClr val="000000"/>
                          </a:solidFill>
                          <a:effectLst/>
                          <a:latin typeface="Calibri" panose="020F0502020204030204" pitchFamily="34" charset="0"/>
                        </a:rPr>
                        <a:t>le modalità e nei termini stabiliti con decreto del Ministro dell'economia e delle finanze da </a:t>
                      </a:r>
                      <a:r>
                        <a:rPr lang="it-IT" sz="1800" b="0" i="0" u="none" strike="noStrike" dirty="0" smtClean="0">
                          <a:solidFill>
                            <a:srgbClr val="000000"/>
                          </a:solidFill>
                          <a:effectLst/>
                          <a:latin typeface="Calibri" panose="020F0502020204030204" pitchFamily="34" charset="0"/>
                        </a:rPr>
                        <a:t>adottare , previa </a:t>
                      </a:r>
                      <a:r>
                        <a:rPr lang="it-IT" sz="1800" b="0" i="0" u="none" strike="noStrike" dirty="0">
                          <a:solidFill>
                            <a:srgbClr val="000000"/>
                          </a:solidFill>
                          <a:effectLst/>
                          <a:latin typeface="Calibri" panose="020F0502020204030204" pitchFamily="34" charset="0"/>
                        </a:rPr>
                        <a:t>intesa in Conferenza Stato-città ed autonomie </a:t>
                      </a:r>
                      <a:r>
                        <a:rPr lang="it-IT" sz="1800" b="0" i="0" u="none" strike="noStrike" dirty="0" smtClean="0">
                          <a:solidFill>
                            <a:srgbClr val="000000"/>
                          </a:solidFill>
                          <a:effectLst/>
                          <a:latin typeface="Calibri" panose="020F0502020204030204" pitchFamily="34" charset="0"/>
                        </a:rPr>
                        <a:t>locali , entro </a:t>
                      </a:r>
                      <a:r>
                        <a:rPr lang="it-IT" sz="1800" b="0" i="0" u="none" strike="noStrike" dirty="0">
                          <a:solidFill>
                            <a:srgbClr val="000000"/>
                          </a:solidFill>
                          <a:effectLst/>
                          <a:latin typeface="Calibri" panose="020F0502020204030204" pitchFamily="34" charset="0"/>
                        </a:rPr>
                        <a:t>novanta giorni dall'entrata in vigore del presente </a:t>
                      </a:r>
                      <a:r>
                        <a:rPr lang="it-IT" sz="1800" b="0" i="0" u="none" strike="noStrike" dirty="0" smtClean="0">
                          <a:solidFill>
                            <a:srgbClr val="000000"/>
                          </a:solidFill>
                          <a:effectLst/>
                          <a:latin typeface="Calibri" panose="020F0502020204030204" pitchFamily="34" charset="0"/>
                        </a:rPr>
                        <a:t>decreto , apposita </a:t>
                      </a:r>
                      <a:r>
                        <a:rPr lang="it-IT" sz="1800" b="0" i="0" u="none" strike="noStrike" dirty="0">
                          <a:solidFill>
                            <a:srgbClr val="000000"/>
                          </a:solidFill>
                          <a:effectLst/>
                          <a:latin typeface="Calibri" panose="020F0502020204030204" pitchFamily="34" charset="0"/>
                        </a:rPr>
                        <a:t>istanza affinché tali mutui vengano ristrutturati dallo stesso </a:t>
                      </a:r>
                      <a:r>
                        <a:rPr lang="it-IT" sz="1800" b="0" i="0" u="none" strike="noStrike" dirty="0" smtClean="0">
                          <a:solidFill>
                            <a:srgbClr val="000000"/>
                          </a:solidFill>
                          <a:effectLst/>
                          <a:latin typeface="Calibri" panose="020F0502020204030204" pitchFamily="34" charset="0"/>
                        </a:rPr>
                        <a:t>Ministero , con </a:t>
                      </a:r>
                      <a:r>
                        <a:rPr lang="it-IT" sz="1800" b="0" i="0" u="none" strike="noStrike" dirty="0">
                          <a:solidFill>
                            <a:srgbClr val="000000"/>
                          </a:solidFill>
                          <a:effectLst/>
                          <a:latin typeface="Calibri" panose="020F0502020204030204" pitchFamily="34" charset="0"/>
                        </a:rPr>
                        <a:t>accollo da parte dello </a:t>
                      </a:r>
                      <a:r>
                        <a:rPr lang="it-IT" sz="1800" b="0" i="0" u="none" strike="noStrike" dirty="0" smtClean="0">
                          <a:solidFill>
                            <a:srgbClr val="000000"/>
                          </a:solidFill>
                          <a:effectLst/>
                          <a:latin typeface="Calibri" panose="020F0502020204030204" pitchFamily="34" charset="0"/>
                        </a:rPr>
                        <a:t>Stato , al </a:t>
                      </a:r>
                      <a:r>
                        <a:rPr lang="it-IT" sz="1800" b="0" i="0" u="none" strike="noStrike" dirty="0">
                          <a:solidFill>
                            <a:srgbClr val="000000"/>
                          </a:solidFill>
                          <a:effectLst/>
                          <a:latin typeface="Calibri" panose="020F0502020204030204" pitchFamily="34" charset="0"/>
                        </a:rPr>
                        <a:t>fine di conseguire una riduzione totale del valore finanziario delle passività totali a carico delle finanze pubbliche</a:t>
                      </a:r>
                    </a:p>
                  </a:txBody>
                  <a:tcPr marL="0" marR="0" marT="0" marB="0" anchor="b"/>
                </a:tc>
                <a:extLst>
                  <a:ext uri="{0D108BD9-81ED-4DB2-BD59-A6C34878D82A}">
                    <a16:rowId xmlns="" xmlns:a16="http://schemas.microsoft.com/office/drawing/2014/main" val="209994532"/>
                  </a:ext>
                </a:extLst>
              </a:tr>
            </a:tbl>
          </a:graphicData>
        </a:graphic>
      </p:graphicFrame>
    </p:spTree>
    <p:extLst>
      <p:ext uri="{BB962C8B-B14F-4D97-AF65-F5344CB8AC3E}">
        <p14:creationId xmlns="" xmlns:p14="http://schemas.microsoft.com/office/powerpoint/2010/main" val="64192387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RIPIANO DEL DISAVANZO</a:t>
            </a:r>
            <a:r>
              <a:rPr lang="it-IT" dirty="0"/>
              <a:t> </a:t>
            </a:r>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3263273769"/>
              </p:ext>
            </p:extLst>
          </p:nvPr>
        </p:nvGraphicFramePr>
        <p:xfrm>
          <a:off x="457200" y="1600200"/>
          <a:ext cx="8229600" cy="4394200"/>
        </p:xfrm>
        <a:graphic>
          <a:graphicData uri="http://schemas.openxmlformats.org/drawingml/2006/table">
            <a:tbl>
              <a:tblPr firstRow="1" bandRow="1">
                <a:tableStyleId>{5C22544A-7EE6-4342-B048-85BDC9FD1C3A}</a:tableStyleId>
              </a:tblPr>
              <a:tblGrid>
                <a:gridCol w="8229600">
                  <a:extLst>
                    <a:ext uri="{9D8B030D-6E8A-4147-A177-3AD203B41FA5}">
                      <a16:colId xmlns="" xmlns:a16="http://schemas.microsoft.com/office/drawing/2014/main" val="2250502469"/>
                    </a:ext>
                  </a:extLst>
                </a:gridCol>
              </a:tblGrid>
              <a:tr h="370840">
                <a:tc>
                  <a:txBody>
                    <a:bodyPr/>
                    <a:lstStyle/>
                    <a:p>
                      <a:pPr algn="l" fontAlgn="b"/>
                      <a:r>
                        <a:rPr lang="it-IT" sz="2400" b="0" i="0" u="none" strike="noStrike" dirty="0">
                          <a:solidFill>
                            <a:schemeClr val="bg1"/>
                          </a:solidFill>
                          <a:effectLst/>
                          <a:latin typeface="Calibri" panose="020F0502020204030204" pitchFamily="34" charset="0"/>
                        </a:rPr>
                        <a:t>Art.1 comma 876 Legge 160/2019</a:t>
                      </a:r>
                    </a:p>
                  </a:txBody>
                  <a:tcPr marL="0" marR="0" marT="0" marB="0" anchor="b"/>
                </a:tc>
                <a:extLst>
                  <a:ext uri="{0D108BD9-81ED-4DB2-BD59-A6C34878D82A}">
                    <a16:rowId xmlns="" xmlns:a16="http://schemas.microsoft.com/office/drawing/2014/main" val="3784500467"/>
                  </a:ext>
                </a:extLst>
              </a:tr>
              <a:tr h="370840">
                <a:tc>
                  <a:txBody>
                    <a:bodyPr/>
                    <a:lstStyle/>
                    <a:p>
                      <a:pPr algn="just" fontAlgn="b"/>
                      <a:r>
                        <a:rPr lang="it-IT" sz="2400" b="0" i="0" u="none" strike="noStrike" dirty="0">
                          <a:solidFill>
                            <a:srgbClr val="000000"/>
                          </a:solidFill>
                          <a:effectLst/>
                          <a:latin typeface="Calibri" panose="020F0502020204030204" pitchFamily="34" charset="0"/>
                        </a:rPr>
                        <a:t>Il </a:t>
                      </a:r>
                      <a:r>
                        <a:rPr lang="it-IT" sz="2400" b="0" i="0" u="none" strike="noStrike" dirty="0" smtClean="0">
                          <a:solidFill>
                            <a:srgbClr val="000000"/>
                          </a:solidFill>
                          <a:effectLst/>
                          <a:latin typeface="Calibri" panose="020F0502020204030204" pitchFamily="34" charset="0"/>
                        </a:rPr>
                        <a:t>disavanzo </a:t>
                      </a:r>
                      <a:r>
                        <a:rPr lang="it-IT" sz="2400" b="0" i="0" u="none" strike="noStrike" dirty="0">
                          <a:solidFill>
                            <a:srgbClr val="000000"/>
                          </a:solidFill>
                          <a:effectLst/>
                          <a:latin typeface="Calibri" panose="020F0502020204030204" pitchFamily="34" charset="0"/>
                        </a:rPr>
                        <a:t>di amministrazione degli enti </a:t>
                      </a:r>
                      <a:r>
                        <a:rPr lang="it-IT" sz="2400" b="0" i="0" u="none" strike="noStrike" dirty="0" err="1">
                          <a:solidFill>
                            <a:srgbClr val="000000"/>
                          </a:solidFill>
                          <a:effectLst/>
                          <a:latin typeface="Calibri" panose="020F0502020204030204" pitchFamily="34" charset="0"/>
                        </a:rPr>
                        <a:t>locali,applicato</a:t>
                      </a:r>
                      <a:r>
                        <a:rPr lang="it-IT" sz="2400" b="0" i="0" u="none" strike="noStrike" dirty="0">
                          <a:solidFill>
                            <a:srgbClr val="000000"/>
                          </a:solidFill>
                          <a:effectLst/>
                          <a:latin typeface="Calibri" panose="020F0502020204030204" pitchFamily="34" charset="0"/>
                        </a:rPr>
                        <a:t> al bilancio nell’esercizio precedente e non ripianato a causa del mancato trasferimento di somme dovute da altri livelli di governo a seguito di sentenze della Corte costituzionale o di sentenze esecutive di altre giurisdizioni può essere ripianato nei tre esercizi </a:t>
                      </a:r>
                      <a:r>
                        <a:rPr lang="it-IT" sz="2400" b="0" i="0" u="none" strike="noStrike" dirty="0" err="1">
                          <a:solidFill>
                            <a:srgbClr val="000000"/>
                          </a:solidFill>
                          <a:effectLst/>
                          <a:latin typeface="Calibri" panose="020F0502020204030204" pitchFamily="34" charset="0"/>
                        </a:rPr>
                        <a:t>successivi,in</a:t>
                      </a:r>
                      <a:r>
                        <a:rPr lang="it-IT" sz="2400" b="0" i="0" u="none" strike="noStrike" dirty="0">
                          <a:solidFill>
                            <a:srgbClr val="000000"/>
                          </a:solidFill>
                          <a:effectLst/>
                          <a:latin typeface="Calibri" panose="020F0502020204030204" pitchFamily="34" charset="0"/>
                        </a:rPr>
                        <a:t> quote </a:t>
                      </a:r>
                      <a:r>
                        <a:rPr lang="it-IT" sz="2400" b="0" i="0" u="none" strike="noStrike" dirty="0" err="1">
                          <a:solidFill>
                            <a:srgbClr val="000000"/>
                          </a:solidFill>
                          <a:effectLst/>
                          <a:latin typeface="Calibri" panose="020F0502020204030204" pitchFamily="34" charset="0"/>
                        </a:rPr>
                        <a:t>costanti,con</a:t>
                      </a:r>
                      <a:r>
                        <a:rPr lang="it-IT" sz="2400" b="0" i="0" u="none" strike="noStrike" dirty="0">
                          <a:solidFill>
                            <a:srgbClr val="000000"/>
                          </a:solidFill>
                          <a:effectLst/>
                          <a:latin typeface="Calibri" panose="020F0502020204030204" pitchFamily="34" charset="0"/>
                        </a:rPr>
                        <a:t> altre risorse dell’ente </a:t>
                      </a:r>
                      <a:r>
                        <a:rPr lang="it-IT" sz="2400" b="0" i="0" u="none" strike="noStrike" dirty="0" err="1">
                          <a:solidFill>
                            <a:srgbClr val="000000"/>
                          </a:solidFill>
                          <a:effectLst/>
                          <a:latin typeface="Calibri" panose="020F0502020204030204" pitchFamily="34" charset="0"/>
                        </a:rPr>
                        <a:t>ovvero,sempre</a:t>
                      </a:r>
                      <a:r>
                        <a:rPr lang="it-IT" sz="2400" b="0" i="0" u="none" strike="noStrike" dirty="0">
                          <a:solidFill>
                            <a:srgbClr val="000000"/>
                          </a:solidFill>
                          <a:effectLst/>
                          <a:latin typeface="Calibri" panose="020F0502020204030204" pitchFamily="34" charset="0"/>
                        </a:rPr>
                        <a:t> nei medesimi tre </a:t>
                      </a:r>
                      <a:r>
                        <a:rPr lang="it-IT" sz="2400" b="0" i="0" u="none" strike="noStrike" dirty="0" err="1">
                          <a:solidFill>
                            <a:srgbClr val="000000"/>
                          </a:solidFill>
                          <a:effectLst/>
                          <a:latin typeface="Calibri" panose="020F0502020204030204" pitchFamily="34" charset="0"/>
                        </a:rPr>
                        <a:t>esercizi,in</a:t>
                      </a:r>
                      <a:r>
                        <a:rPr lang="it-IT" sz="2400" b="0" i="0" u="none" strike="noStrike" dirty="0">
                          <a:solidFill>
                            <a:srgbClr val="000000"/>
                          </a:solidFill>
                          <a:effectLst/>
                          <a:latin typeface="Calibri" panose="020F0502020204030204" pitchFamily="34" charset="0"/>
                        </a:rPr>
                        <a:t> quote determinate in ragione dell’esigibilità dei suddetti trasferimenti secondo il piano di erogazione delle somme comunicato formalmente dall’ente </a:t>
                      </a:r>
                      <a:r>
                        <a:rPr lang="it-IT" sz="2400" b="0" i="0" u="none" strike="noStrike" dirty="0" err="1">
                          <a:solidFill>
                            <a:srgbClr val="000000"/>
                          </a:solidFill>
                          <a:effectLst/>
                          <a:latin typeface="Calibri" panose="020F0502020204030204" pitchFamily="34" charset="0"/>
                        </a:rPr>
                        <a:t>erogatore,anche</a:t>
                      </a:r>
                      <a:r>
                        <a:rPr lang="it-IT" sz="2400" b="0" i="0" u="none" strike="noStrike" dirty="0">
                          <a:solidFill>
                            <a:srgbClr val="000000"/>
                          </a:solidFill>
                          <a:effectLst/>
                          <a:latin typeface="Calibri" panose="020F0502020204030204" pitchFamily="34" charset="0"/>
                        </a:rPr>
                        <a:t> mediante sottoscrizione di apposita intesa con l’ente beneficiario.</a:t>
                      </a:r>
                    </a:p>
                  </a:txBody>
                  <a:tcPr marL="0" marR="0" marT="0" marB="0" anchor="b"/>
                </a:tc>
                <a:extLst>
                  <a:ext uri="{0D108BD9-81ED-4DB2-BD59-A6C34878D82A}">
                    <a16:rowId xmlns="" xmlns:a16="http://schemas.microsoft.com/office/drawing/2014/main" val="3698643229"/>
                  </a:ext>
                </a:extLst>
              </a:tr>
            </a:tbl>
          </a:graphicData>
        </a:graphic>
      </p:graphicFrame>
    </p:spTree>
    <p:extLst>
      <p:ext uri="{BB962C8B-B14F-4D97-AF65-F5344CB8AC3E}">
        <p14:creationId xmlns="" xmlns:p14="http://schemas.microsoft.com/office/powerpoint/2010/main" val="3915895750"/>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PROROGHE DL 162/2019</a:t>
            </a:r>
            <a:r>
              <a:rPr lang="it-IT" dirty="0"/>
              <a:t> </a:t>
            </a:r>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3441594288"/>
              </p:ext>
            </p:extLst>
          </p:nvPr>
        </p:nvGraphicFramePr>
        <p:xfrm>
          <a:off x="457200" y="1600200"/>
          <a:ext cx="8229600" cy="3550920"/>
        </p:xfrm>
        <a:graphic>
          <a:graphicData uri="http://schemas.openxmlformats.org/drawingml/2006/table">
            <a:tbl>
              <a:tblPr firstRow="1" bandRow="1">
                <a:tableStyleId>{5C22544A-7EE6-4342-B048-85BDC9FD1C3A}</a:tableStyleId>
              </a:tblPr>
              <a:tblGrid>
                <a:gridCol w="8229600">
                  <a:extLst>
                    <a:ext uri="{9D8B030D-6E8A-4147-A177-3AD203B41FA5}">
                      <a16:colId xmlns="" xmlns:a16="http://schemas.microsoft.com/office/drawing/2014/main" val="931888915"/>
                    </a:ext>
                  </a:extLst>
                </a:gridCol>
              </a:tblGrid>
              <a:tr h="370840">
                <a:tc>
                  <a:txBody>
                    <a:bodyPr/>
                    <a:lstStyle/>
                    <a:p>
                      <a:pPr algn="l" fontAlgn="b"/>
                      <a:r>
                        <a:rPr lang="it-IT" sz="2000" b="0" i="0" u="none" strike="noStrike" dirty="0">
                          <a:solidFill>
                            <a:schemeClr val="bg1"/>
                          </a:solidFill>
                          <a:effectLst/>
                          <a:latin typeface="Calibri" panose="020F0502020204030204" pitchFamily="34" charset="0"/>
                        </a:rPr>
                        <a:t>ART. 1 COMMA 8</a:t>
                      </a:r>
                    </a:p>
                  </a:txBody>
                  <a:tcPr marL="0" marR="0" marT="0" marB="0" anchor="b"/>
                </a:tc>
                <a:extLst>
                  <a:ext uri="{0D108BD9-81ED-4DB2-BD59-A6C34878D82A}">
                    <a16:rowId xmlns="" xmlns:a16="http://schemas.microsoft.com/office/drawing/2014/main" val="538907614"/>
                  </a:ext>
                </a:extLst>
              </a:tr>
              <a:tr h="370840">
                <a:tc>
                  <a:txBody>
                    <a:bodyPr/>
                    <a:lstStyle/>
                    <a:p>
                      <a:pPr algn="l" fontAlgn="b"/>
                      <a:r>
                        <a:rPr lang="it-IT" sz="2000" b="0" i="0" u="none" strike="noStrike">
                          <a:solidFill>
                            <a:srgbClr val="000000"/>
                          </a:solidFill>
                          <a:effectLst/>
                          <a:latin typeface="Calibri" panose="020F0502020204030204" pitchFamily="34" charset="0"/>
                        </a:rPr>
                        <a:t>Proroga al 30 giugno 2020 obbligo utilizzo PagoPA</a:t>
                      </a:r>
                    </a:p>
                  </a:txBody>
                  <a:tcPr marL="0" marR="0" marT="0" marB="0" anchor="b"/>
                </a:tc>
                <a:extLst>
                  <a:ext uri="{0D108BD9-81ED-4DB2-BD59-A6C34878D82A}">
                    <a16:rowId xmlns="" xmlns:a16="http://schemas.microsoft.com/office/drawing/2014/main" val="3938082958"/>
                  </a:ext>
                </a:extLst>
              </a:tr>
              <a:tr h="370840">
                <a:tc>
                  <a:txBody>
                    <a:bodyPr/>
                    <a:lstStyle/>
                    <a:p>
                      <a:pPr algn="l" fontAlgn="b"/>
                      <a:r>
                        <a:rPr lang="it-IT" sz="2000" b="0" i="0" u="none" strike="noStrike">
                          <a:solidFill>
                            <a:srgbClr val="000000"/>
                          </a:solidFill>
                          <a:effectLst/>
                          <a:latin typeface="Calibri" panose="020F0502020204030204" pitchFamily="34" charset="0"/>
                        </a:rPr>
                        <a:t>ART.38</a:t>
                      </a:r>
                    </a:p>
                  </a:txBody>
                  <a:tcPr marL="0" marR="0" marT="0" marB="0" anchor="b"/>
                </a:tc>
                <a:extLst>
                  <a:ext uri="{0D108BD9-81ED-4DB2-BD59-A6C34878D82A}">
                    <a16:rowId xmlns="" xmlns:a16="http://schemas.microsoft.com/office/drawing/2014/main" val="470690022"/>
                  </a:ext>
                </a:extLst>
              </a:tr>
              <a:tr h="370840">
                <a:tc>
                  <a:txBody>
                    <a:bodyPr/>
                    <a:lstStyle/>
                    <a:p>
                      <a:pPr algn="just" fontAlgn="b"/>
                      <a:r>
                        <a:rPr lang="it-IT" sz="2000" b="0" i="0" u="none" strike="noStrike" dirty="0">
                          <a:solidFill>
                            <a:srgbClr val="000000"/>
                          </a:solidFill>
                          <a:effectLst/>
                          <a:latin typeface="Calibri" panose="020F0502020204030204" pitchFamily="34" charset="0"/>
                        </a:rPr>
                        <a:t>Per l' anno 2020 </a:t>
                      </a:r>
                      <a:r>
                        <a:rPr lang="it-IT" sz="2000" b="0" i="0" u="none" strike="noStrike" dirty="0" smtClean="0">
                          <a:solidFill>
                            <a:srgbClr val="000000"/>
                          </a:solidFill>
                          <a:effectLst/>
                          <a:latin typeface="Calibri" panose="020F0502020204030204" pitchFamily="34" charset="0"/>
                        </a:rPr>
                        <a:t>gli enti </a:t>
                      </a:r>
                      <a:r>
                        <a:rPr lang="it-IT" sz="2000" b="0" i="0" u="none" strike="noStrike" dirty="0">
                          <a:solidFill>
                            <a:srgbClr val="000000"/>
                          </a:solidFill>
                          <a:effectLst/>
                          <a:latin typeface="Calibri" panose="020F0502020204030204" pitchFamily="34" charset="0"/>
                        </a:rPr>
                        <a:t>locali </a:t>
                      </a:r>
                      <a:r>
                        <a:rPr lang="it-IT" sz="2000" b="0" i="0" u="none" strike="noStrike" dirty="0" smtClean="0">
                          <a:solidFill>
                            <a:srgbClr val="000000"/>
                          </a:solidFill>
                          <a:effectLst/>
                          <a:latin typeface="Calibri" panose="020F0502020204030204" pitchFamily="34" charset="0"/>
                        </a:rPr>
                        <a:t>che , a </a:t>
                      </a:r>
                      <a:r>
                        <a:rPr lang="it-IT" sz="2000" b="0" i="0" u="none" strike="noStrike" dirty="0">
                          <a:solidFill>
                            <a:srgbClr val="000000"/>
                          </a:solidFill>
                          <a:effectLst/>
                          <a:latin typeface="Calibri" panose="020F0502020204030204" pitchFamily="34" charset="0"/>
                        </a:rPr>
                        <a:t>seguito della dichiarazione di incostituzionalità dell'articolo 1,comma 714,della legge 28 dicembre 2015,n.208,hanno dovuto incrementare la quota annuale di ripiano prevista dal rispettivo piano di riequilibrio </a:t>
                      </a:r>
                      <a:r>
                        <a:rPr lang="it-IT" sz="2000" b="0" i="0" u="none" strike="noStrike" dirty="0" smtClean="0">
                          <a:solidFill>
                            <a:srgbClr val="000000"/>
                          </a:solidFill>
                          <a:effectLst/>
                          <a:latin typeface="Calibri" panose="020F0502020204030204" pitchFamily="34" charset="0"/>
                        </a:rPr>
                        <a:t>pluriennale , possono </a:t>
                      </a:r>
                      <a:r>
                        <a:rPr lang="it-IT" sz="2000" b="0" i="0" u="none" strike="noStrike" dirty="0">
                          <a:solidFill>
                            <a:srgbClr val="000000"/>
                          </a:solidFill>
                          <a:effectLst/>
                          <a:latin typeface="Calibri" panose="020F0502020204030204" pitchFamily="34" charset="0"/>
                        </a:rPr>
                        <a:t>richiedere al Ministero dell'interno entro il 31 gennaio 2020 un incremento dell'anticipazione già </a:t>
                      </a:r>
                      <a:r>
                        <a:rPr lang="it-IT" sz="2000" b="0" i="0" u="none" strike="noStrike" dirty="0" smtClean="0">
                          <a:solidFill>
                            <a:srgbClr val="000000"/>
                          </a:solidFill>
                          <a:effectLst/>
                          <a:latin typeface="Calibri" panose="020F0502020204030204" pitchFamily="34" charset="0"/>
                        </a:rPr>
                        <a:t>ricevuta , a </a:t>
                      </a:r>
                      <a:r>
                        <a:rPr lang="it-IT" sz="2000" b="0" i="0" u="none" strike="noStrike" dirty="0">
                          <a:solidFill>
                            <a:srgbClr val="000000"/>
                          </a:solidFill>
                          <a:effectLst/>
                          <a:latin typeface="Calibri" panose="020F0502020204030204" pitchFamily="34" charset="0"/>
                        </a:rPr>
                        <a:t>valere sul fondo di cui all'articolo 243-ter del </a:t>
                      </a:r>
                      <a:r>
                        <a:rPr lang="it-IT" sz="2000" b="0" i="0" u="none" strike="noStrike" dirty="0" err="1">
                          <a:solidFill>
                            <a:srgbClr val="000000"/>
                          </a:solidFill>
                          <a:effectLst/>
                          <a:latin typeface="Calibri" panose="020F0502020204030204" pitchFamily="34" charset="0"/>
                        </a:rPr>
                        <a:t>tuel</a:t>
                      </a:r>
                      <a:r>
                        <a:rPr lang="it-IT" sz="2000" b="0" i="0" u="none" strike="noStrike" dirty="0">
                          <a:solidFill>
                            <a:srgbClr val="000000"/>
                          </a:solidFill>
                          <a:effectLst/>
                          <a:latin typeface="Calibri" panose="020F0502020204030204" pitchFamily="34" charset="0"/>
                        </a:rPr>
                        <a:t>.</a:t>
                      </a:r>
                      <a:br>
                        <a:rPr lang="it-IT" sz="2000" b="0" i="0" u="none" strike="noStrike" dirty="0">
                          <a:solidFill>
                            <a:srgbClr val="000000"/>
                          </a:solidFill>
                          <a:effectLst/>
                          <a:latin typeface="Calibri" panose="020F0502020204030204" pitchFamily="34" charset="0"/>
                        </a:rPr>
                      </a:br>
                      <a:r>
                        <a:rPr lang="it-IT" sz="2000" b="0" i="0" u="none" strike="noStrike" dirty="0">
                          <a:solidFill>
                            <a:srgbClr val="000000"/>
                          </a:solidFill>
                          <a:effectLst/>
                          <a:latin typeface="Calibri" panose="020F0502020204030204" pitchFamily="34" charset="0"/>
                        </a:rPr>
                        <a:t>Decreto del Ministero dell'interno da emanarsi entro il 29 febbraio 2020</a:t>
                      </a:r>
                      <a:br>
                        <a:rPr lang="it-IT" sz="2000" b="0" i="0" u="none" strike="noStrike" dirty="0">
                          <a:solidFill>
                            <a:srgbClr val="000000"/>
                          </a:solidFill>
                          <a:effectLst/>
                          <a:latin typeface="Calibri" panose="020F0502020204030204" pitchFamily="34" charset="0"/>
                        </a:rPr>
                      </a:br>
                      <a:r>
                        <a:rPr lang="it-IT" sz="2000" b="0" i="0" u="none" strike="noStrike" dirty="0">
                          <a:solidFill>
                            <a:srgbClr val="000000"/>
                          </a:solidFill>
                          <a:effectLst/>
                          <a:latin typeface="Calibri" panose="020F0502020204030204" pitchFamily="34" charset="0"/>
                        </a:rPr>
                        <a:t>RESTITUZIONE 10 ANNUALITA’ QUOTE COSTANTI</a:t>
                      </a:r>
                    </a:p>
                  </a:txBody>
                  <a:tcPr marL="0" marR="0" marT="0" marB="0" anchor="b"/>
                </a:tc>
                <a:extLst>
                  <a:ext uri="{0D108BD9-81ED-4DB2-BD59-A6C34878D82A}">
                    <a16:rowId xmlns="" xmlns:a16="http://schemas.microsoft.com/office/drawing/2014/main" val="706987257"/>
                  </a:ext>
                </a:extLst>
              </a:tr>
            </a:tbl>
          </a:graphicData>
        </a:graphic>
      </p:graphicFrame>
    </p:spTree>
    <p:extLst>
      <p:ext uri="{BB962C8B-B14F-4D97-AF65-F5344CB8AC3E}">
        <p14:creationId xmlns="" xmlns:p14="http://schemas.microsoft.com/office/powerpoint/2010/main" val="38852346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just"/>
            <a:r>
              <a:rPr lang="it-IT" sz="1800" dirty="0" smtClean="0"/>
              <a:t>Un ente locale richiede ed ottiene un'anticipazione di liquidità ad opera del decreto legge n. 35/2013 (e/o del successivo decreto legge n. 66/2014)  </a:t>
            </a:r>
            <a:r>
              <a:rPr lang="it-IT" sz="1800" dirty="0" err="1" smtClean="0"/>
              <a:t>ﬁno</a:t>
            </a:r>
            <a:r>
              <a:rPr lang="it-IT" sz="1800" dirty="0" smtClean="0"/>
              <a:t> a 30 anni. Il tasso di interesse annuo da applicare alla suddetta anticipazione </a:t>
            </a:r>
            <a:r>
              <a:rPr lang="it-IT" sz="1800" dirty="0" err="1" smtClean="0"/>
              <a:t>e’</a:t>
            </a:r>
            <a:r>
              <a:rPr lang="it-IT" sz="1800" dirty="0" smtClean="0"/>
              <a:t> determinato sulla base del rendimento di mercato dei Buoni poliennali del tesoro a 5 anni (0,50%). Importo dell'anticipazione € 2.500.000,00</a:t>
            </a:r>
            <a:r>
              <a:rPr lang="it-IT" sz="1400" dirty="0" smtClean="0"/>
              <a:t/>
            </a:r>
            <a:br>
              <a:rPr lang="it-IT" sz="1400" dirty="0" smtClean="0"/>
            </a:br>
            <a:endParaRPr lang="it-IT" sz="1400"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3133212956"/>
              </p:ext>
            </p:extLst>
          </p:nvPr>
        </p:nvGraphicFramePr>
        <p:xfrm>
          <a:off x="628650" y="2204864"/>
          <a:ext cx="7886700" cy="2834640"/>
        </p:xfrm>
        <a:graphic>
          <a:graphicData uri="http://schemas.openxmlformats.org/drawingml/2006/table">
            <a:tbl>
              <a:tblPr firstRow="1" bandRow="1">
                <a:tableStyleId>{21E4AEA4-8DFA-4A89-87EB-49C32662AFE0}</a:tableStyleId>
              </a:tblPr>
              <a:tblGrid>
                <a:gridCol w="7886700">
                  <a:extLst>
                    <a:ext uri="{9D8B030D-6E8A-4147-A177-3AD203B41FA5}">
                      <a16:colId xmlns="" xmlns:a16="http://schemas.microsoft.com/office/drawing/2014/main" val="1809228856"/>
                    </a:ext>
                  </a:extLst>
                </a:gridCol>
              </a:tblGrid>
              <a:tr h="370840">
                <a:tc>
                  <a:txBody>
                    <a:bodyPr/>
                    <a:lstStyle/>
                    <a:p>
                      <a:r>
                        <a:rPr lang="it-IT" dirty="0" smtClean="0"/>
                        <a:t>anno n+1</a:t>
                      </a:r>
                    </a:p>
                    <a:p>
                      <a:r>
                        <a:rPr lang="it-IT" dirty="0" smtClean="0"/>
                        <a:t>parte spesa</a:t>
                      </a:r>
                    </a:p>
                    <a:p>
                      <a:r>
                        <a:rPr lang="it-IT" dirty="0" smtClean="0"/>
                        <a:t>stanziamento ed impegno Chiusura Anticipazioni a titolo oneroso ricevute da altri soggetti U.4.02.02.01.999</a:t>
                      </a:r>
                    </a:p>
                    <a:p>
                      <a:r>
                        <a:rPr lang="it-IT" dirty="0" smtClean="0"/>
                        <a:t> € 77.447,30 (rata annua da rimborsare)</a:t>
                      </a:r>
                    </a:p>
                    <a:p>
                      <a:r>
                        <a:rPr lang="it-IT" dirty="0" smtClean="0"/>
                        <a:t>stanziamento ed impegno Interessi passivi a Cassa Depositi e Prestiti SPA su mutui e altri finanziamenti a medio lungo termine U.1.07.05.04.003</a:t>
                      </a:r>
                    </a:p>
                    <a:p>
                      <a:r>
                        <a:rPr lang="it-IT" dirty="0" smtClean="0"/>
                        <a:t>€ 12.500,00</a:t>
                      </a:r>
                    </a:p>
                    <a:p>
                      <a:r>
                        <a:rPr lang="it-IT" dirty="0" smtClean="0"/>
                        <a:t>chiusura gestione 31/12/n+1</a:t>
                      </a:r>
                    </a:p>
                    <a:p>
                      <a:r>
                        <a:rPr lang="it-IT" dirty="0" smtClean="0"/>
                        <a:t>avanzo accantonato € 2.422.552,70</a:t>
                      </a:r>
                      <a:endParaRPr lang="it-IT" dirty="0"/>
                    </a:p>
                  </a:txBody>
                  <a:tcPr marL="68580" marR="68580"/>
                </a:tc>
                <a:extLst>
                  <a:ext uri="{0D108BD9-81ED-4DB2-BD59-A6C34878D82A}">
                    <a16:rowId xmlns="" xmlns:a16="http://schemas.microsoft.com/office/drawing/2014/main" val="1992078356"/>
                  </a:ext>
                </a:extLst>
              </a:tr>
            </a:tbl>
          </a:graphicData>
        </a:graphic>
      </p:graphicFrame>
    </p:spTree>
    <p:extLst>
      <p:ext uri="{BB962C8B-B14F-4D97-AF65-F5344CB8AC3E}">
        <p14:creationId xmlns="" xmlns:p14="http://schemas.microsoft.com/office/powerpoint/2010/main" val="3649392755"/>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Adempimenti per assunzioni</a:t>
            </a:r>
            <a:endParaRPr lang="it-IT" dirty="0"/>
          </a:p>
        </p:txBody>
      </p:sp>
      <p:graphicFrame>
        <p:nvGraphicFramePr>
          <p:cNvPr id="5" name="Segnaposto contenuto 4"/>
          <p:cNvGraphicFramePr>
            <a:graphicFrameLocks noGrp="1"/>
          </p:cNvGraphicFramePr>
          <p:nvPr>
            <p:ph idx="1"/>
            <p:extLst>
              <p:ext uri="{D42A27DB-BD31-4B8C-83A1-F6EECF244321}">
                <p14:modId xmlns="" xmlns:p14="http://schemas.microsoft.com/office/powerpoint/2010/main" val="116517991"/>
              </p:ext>
            </p:extLst>
          </p:nvPr>
        </p:nvGraphicFramePr>
        <p:xfrm>
          <a:off x="457200" y="1600200"/>
          <a:ext cx="8229600" cy="3613785"/>
        </p:xfrm>
        <a:graphic>
          <a:graphicData uri="http://schemas.openxmlformats.org/drawingml/2006/table">
            <a:tbl>
              <a:tblPr firstRow="1" bandRow="1">
                <a:tableStyleId>{21E4AEA4-8DFA-4A89-87EB-49C32662AFE0}</a:tableStyleId>
              </a:tblPr>
              <a:tblGrid>
                <a:gridCol w="8229600">
                  <a:extLst>
                    <a:ext uri="{9D8B030D-6E8A-4147-A177-3AD203B41FA5}">
                      <a16:colId xmlns="" xmlns:a16="http://schemas.microsoft.com/office/drawing/2014/main" val="20000"/>
                    </a:ext>
                  </a:extLst>
                </a:gridCol>
              </a:tblGrid>
              <a:tr h="370840">
                <a:tc>
                  <a:txBody>
                    <a:bodyPr/>
                    <a:lstStyle/>
                    <a:p>
                      <a:pPr algn="l" fontAlgn="b"/>
                      <a:r>
                        <a:rPr lang="it-IT" sz="1800" u="none" strike="noStrike" dirty="0">
                          <a:effectLst/>
                        </a:rPr>
                        <a:t>Spesa del personale inferiore alla media delle spese sostenute mediamente nel triennio 2011/2013 (dl 90/2014)</a:t>
                      </a:r>
                      <a:endParaRPr lang="it-IT" sz="1800" b="0" i="0" u="none" strike="noStrike" dirty="0">
                        <a:solidFill>
                          <a:srgbClr val="000000"/>
                        </a:solidFill>
                        <a:effectLst/>
                        <a:latin typeface="Calibri"/>
                      </a:endParaRPr>
                    </a:p>
                  </a:txBody>
                  <a:tcPr marL="9525" marR="9525" marT="9525" marB="0" anchor="b"/>
                </a:tc>
                <a:extLst>
                  <a:ext uri="{0D108BD9-81ED-4DB2-BD59-A6C34878D82A}">
                    <a16:rowId xmlns="" xmlns:a16="http://schemas.microsoft.com/office/drawing/2014/main" val="10000"/>
                  </a:ext>
                </a:extLst>
              </a:tr>
              <a:tr h="370840">
                <a:tc>
                  <a:txBody>
                    <a:bodyPr/>
                    <a:lstStyle/>
                    <a:p>
                      <a:pPr algn="l" fontAlgn="b"/>
                      <a:r>
                        <a:rPr lang="it-IT" sz="1800" u="none" strike="noStrike" dirty="0">
                          <a:effectLst/>
                        </a:rPr>
                        <a:t>Coerenza con l’organizzazione degli uffici, con la pianificazione pluriennale delle attività e della performance, nonché con le linee di indirizzo emanate ai sensi dell'articolo 6-ter , con la consistenza della dotazione organica e la sua eventuale rimodulazione, e con la preventiva informazione sindacale, ove prevista nei contratti collettivi nazionali(art.6,comma del </a:t>
                      </a:r>
                      <a:r>
                        <a:rPr lang="it-IT" sz="1800" u="none" strike="noStrike" dirty="0" err="1">
                          <a:effectLst/>
                        </a:rPr>
                        <a:t>D.Lgs.</a:t>
                      </a:r>
                      <a:r>
                        <a:rPr lang="it-IT" sz="1800" u="none" strike="noStrike" dirty="0">
                          <a:effectLst/>
                        </a:rPr>
                        <a:t> n.165/2001)</a:t>
                      </a:r>
                      <a:endParaRPr lang="it-IT" sz="1800" b="0" i="0" u="none" strike="noStrike" dirty="0">
                        <a:solidFill>
                          <a:srgbClr val="000000"/>
                        </a:solidFill>
                        <a:effectLst/>
                        <a:latin typeface="Calibri"/>
                      </a:endParaRPr>
                    </a:p>
                  </a:txBody>
                  <a:tcPr marL="9525" marR="9525" marT="9525" marB="0" anchor="b"/>
                </a:tc>
                <a:extLst>
                  <a:ext uri="{0D108BD9-81ED-4DB2-BD59-A6C34878D82A}">
                    <a16:rowId xmlns="" xmlns:a16="http://schemas.microsoft.com/office/drawing/2014/main" val="10001"/>
                  </a:ext>
                </a:extLst>
              </a:tr>
              <a:tr h="370840">
                <a:tc>
                  <a:txBody>
                    <a:bodyPr/>
                    <a:lstStyle/>
                    <a:p>
                      <a:pPr algn="l" fontAlgn="b"/>
                      <a:r>
                        <a:rPr lang="it-IT" sz="1800" u="none" strike="noStrike" dirty="0">
                          <a:effectLst/>
                        </a:rPr>
                        <a:t>Approvazione del programma triennale del fabbisogno del personale (art.6 del </a:t>
                      </a:r>
                      <a:r>
                        <a:rPr lang="it-IT" sz="1800" u="none" strike="noStrike" dirty="0" err="1">
                          <a:effectLst/>
                        </a:rPr>
                        <a:t>D.Lgs.</a:t>
                      </a:r>
                      <a:r>
                        <a:rPr lang="it-IT" sz="1800" u="none" strike="noStrike" dirty="0">
                          <a:effectLst/>
                        </a:rPr>
                        <a:t> n.165/2001 e art.91 del TUEL</a:t>
                      </a:r>
                      <a:r>
                        <a:rPr lang="it-IT" sz="1800" u="none" strike="noStrike" dirty="0" smtClean="0">
                          <a:effectLst/>
                        </a:rPr>
                        <a:t>)</a:t>
                      </a:r>
                      <a:endParaRPr lang="it-IT" sz="1800" b="0" i="0" u="none" strike="noStrike" dirty="0">
                        <a:solidFill>
                          <a:srgbClr val="000000"/>
                        </a:solidFill>
                        <a:effectLst/>
                        <a:latin typeface="Calibri"/>
                      </a:endParaRPr>
                    </a:p>
                  </a:txBody>
                  <a:tcPr marL="9525" marR="9525" marT="9525" marB="0" anchor="b"/>
                </a:tc>
                <a:extLst>
                  <a:ext uri="{0D108BD9-81ED-4DB2-BD59-A6C34878D82A}">
                    <a16:rowId xmlns="" xmlns:a16="http://schemas.microsoft.com/office/drawing/2014/main" val="10002"/>
                  </a:ext>
                </a:extLst>
              </a:tr>
              <a:tr h="370840">
                <a:tc>
                  <a:txBody>
                    <a:bodyPr/>
                    <a:lstStyle/>
                    <a:p>
                      <a:pPr algn="l" fontAlgn="b"/>
                      <a:r>
                        <a:rPr lang="it-IT" sz="1800" u="none" strike="noStrike" dirty="0">
                          <a:effectLst/>
                        </a:rPr>
                        <a:t>Ricognizione annuale delle eventuali eccedenze di personale (art.33 comma 2 del </a:t>
                      </a:r>
                      <a:r>
                        <a:rPr lang="it-IT" sz="1800" u="none" strike="noStrike" dirty="0" err="1">
                          <a:effectLst/>
                        </a:rPr>
                        <a:t>D.Lgs.</a:t>
                      </a:r>
                      <a:r>
                        <a:rPr lang="it-IT" sz="1800" u="none" strike="noStrike" dirty="0">
                          <a:effectLst/>
                        </a:rPr>
                        <a:t> n. 165/2001</a:t>
                      </a:r>
                      <a:r>
                        <a:rPr lang="it-IT" sz="1800" u="none" strike="noStrike" dirty="0" smtClean="0">
                          <a:effectLst/>
                        </a:rPr>
                        <a:t>)</a:t>
                      </a:r>
                      <a:endParaRPr lang="it-IT" sz="1800" b="0" i="0" u="none" strike="noStrike" dirty="0">
                        <a:solidFill>
                          <a:srgbClr val="000000"/>
                        </a:solidFill>
                        <a:effectLst/>
                        <a:latin typeface="Calibri"/>
                      </a:endParaRPr>
                    </a:p>
                  </a:txBody>
                  <a:tcPr marL="9525" marR="9525" marT="9525" marB="0" anchor="b"/>
                </a:tc>
                <a:extLst>
                  <a:ext uri="{0D108BD9-81ED-4DB2-BD59-A6C34878D82A}">
                    <a16:rowId xmlns="" xmlns:a16="http://schemas.microsoft.com/office/drawing/2014/main" val="10003"/>
                  </a:ext>
                </a:extLst>
              </a:tr>
              <a:tr h="370840">
                <a:tc>
                  <a:txBody>
                    <a:bodyPr/>
                    <a:lstStyle/>
                    <a:p>
                      <a:pPr algn="l" fontAlgn="b"/>
                      <a:r>
                        <a:rPr lang="it-IT" sz="1800" u="none" strike="noStrike" dirty="0">
                          <a:effectLst/>
                        </a:rPr>
                        <a:t>Approvazione del piano triennale Azioni positive in materia di pari opportunità (art.48 </a:t>
                      </a:r>
                      <a:r>
                        <a:rPr lang="it-IT" sz="1800" u="none" strike="noStrike" dirty="0" err="1">
                          <a:effectLst/>
                        </a:rPr>
                        <a:t>xcomma</a:t>
                      </a:r>
                      <a:r>
                        <a:rPr lang="it-IT" sz="1800" u="none" strike="noStrike" dirty="0">
                          <a:effectLst/>
                        </a:rPr>
                        <a:t> 1 del </a:t>
                      </a:r>
                      <a:r>
                        <a:rPr lang="it-IT" sz="1800" u="none" strike="noStrike" dirty="0" err="1">
                          <a:effectLst/>
                        </a:rPr>
                        <a:t>D.Lgs.</a:t>
                      </a:r>
                      <a:r>
                        <a:rPr lang="it-IT" sz="1800" u="none" strike="noStrike" dirty="0">
                          <a:effectLst/>
                        </a:rPr>
                        <a:t> n. 198/2006 e art.6 del </a:t>
                      </a:r>
                      <a:r>
                        <a:rPr lang="it-IT" sz="1800" u="none" strike="noStrike" dirty="0" err="1">
                          <a:effectLst/>
                        </a:rPr>
                        <a:t>D.Lgs.</a:t>
                      </a:r>
                      <a:r>
                        <a:rPr lang="it-IT" sz="1800" u="none" strike="noStrike" dirty="0">
                          <a:effectLst/>
                        </a:rPr>
                        <a:t> n. 165/2001</a:t>
                      </a:r>
                      <a:r>
                        <a:rPr lang="it-IT" sz="1800" u="none" strike="noStrike" dirty="0" smtClean="0">
                          <a:effectLst/>
                        </a:rPr>
                        <a:t>)</a:t>
                      </a:r>
                      <a:endParaRPr lang="it-IT" sz="1800" b="0" i="0" u="none" strike="noStrike" dirty="0">
                        <a:solidFill>
                          <a:srgbClr val="000000"/>
                        </a:solidFill>
                        <a:effectLst/>
                        <a:latin typeface="Calibri"/>
                      </a:endParaRPr>
                    </a:p>
                  </a:txBody>
                  <a:tcPr marL="9525" marR="9525" marT="9525" marB="0" anchor="b"/>
                </a:tc>
                <a:extLst>
                  <a:ext uri="{0D108BD9-81ED-4DB2-BD59-A6C34878D82A}">
                    <a16:rowId xmlns="" xmlns:a16="http://schemas.microsoft.com/office/drawing/2014/main" val="10004"/>
                  </a:ext>
                </a:extLst>
              </a:tr>
            </a:tbl>
          </a:graphicData>
        </a:graphic>
      </p:graphicFrame>
    </p:spTree>
    <p:extLst>
      <p:ext uri="{BB962C8B-B14F-4D97-AF65-F5344CB8AC3E}">
        <p14:creationId xmlns="" xmlns:p14="http://schemas.microsoft.com/office/powerpoint/2010/main" val="15210147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Adempimenti per assunzioni</a:t>
            </a:r>
            <a:endParaRPr lang="it-IT"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2145365931"/>
              </p:ext>
            </p:extLst>
          </p:nvPr>
        </p:nvGraphicFramePr>
        <p:xfrm>
          <a:off x="457200" y="1600200"/>
          <a:ext cx="8229600" cy="4542790"/>
        </p:xfrm>
        <a:graphic>
          <a:graphicData uri="http://schemas.openxmlformats.org/drawingml/2006/table">
            <a:tbl>
              <a:tblPr firstRow="1" bandRow="1">
                <a:tableStyleId>{21E4AEA4-8DFA-4A89-87EB-49C32662AFE0}</a:tableStyleId>
              </a:tblPr>
              <a:tblGrid>
                <a:gridCol w="8229600">
                  <a:extLst>
                    <a:ext uri="{9D8B030D-6E8A-4147-A177-3AD203B41FA5}">
                      <a16:colId xmlns="" xmlns:a16="http://schemas.microsoft.com/office/drawing/2014/main" val="20000"/>
                    </a:ext>
                  </a:extLst>
                </a:gridCol>
              </a:tblGrid>
              <a:tr h="370840">
                <a:tc>
                  <a:txBody>
                    <a:bodyPr/>
                    <a:lstStyle/>
                    <a:p>
                      <a:pPr algn="l" fontAlgn="b"/>
                      <a:r>
                        <a:rPr lang="it-IT" sz="1800" b="0" i="0" u="none" strike="noStrike" dirty="0">
                          <a:solidFill>
                            <a:srgbClr val="FFFFFF"/>
                          </a:solidFill>
                          <a:effectLst/>
                          <a:latin typeface="Calibri"/>
                        </a:rPr>
                        <a:t>Attivazione della piattaforma telematica per la certificazione dei crediti ( art.27 </a:t>
                      </a:r>
                      <a:r>
                        <a:rPr lang="it-IT" sz="1800" b="0" i="0" u="none" strike="noStrike" dirty="0" err="1">
                          <a:solidFill>
                            <a:srgbClr val="FFFFFF"/>
                          </a:solidFill>
                          <a:effectLst/>
                          <a:latin typeface="Calibri"/>
                        </a:rPr>
                        <a:t>delò</a:t>
                      </a:r>
                      <a:r>
                        <a:rPr lang="it-IT" sz="1800" b="0" i="0" u="none" strike="noStrike" dirty="0">
                          <a:solidFill>
                            <a:srgbClr val="FFFFFF"/>
                          </a:solidFill>
                          <a:effectLst/>
                          <a:latin typeface="Calibri"/>
                        </a:rPr>
                        <a:t> D.L. n. 66/2014</a:t>
                      </a:r>
                      <a:r>
                        <a:rPr lang="it-IT" sz="1800" b="0" i="0" u="none" strike="noStrike" dirty="0" smtClean="0">
                          <a:solidFill>
                            <a:srgbClr val="FFFFFF"/>
                          </a:solidFill>
                          <a:effectLst/>
                          <a:latin typeface="Calibri"/>
                        </a:rPr>
                        <a:t>)</a:t>
                      </a:r>
                      <a:endParaRPr lang="it-IT" sz="1800" b="0" i="0" u="none" strike="noStrike" dirty="0">
                        <a:solidFill>
                          <a:srgbClr val="FFFFFF"/>
                        </a:solidFill>
                        <a:effectLst/>
                        <a:latin typeface="Calibri"/>
                      </a:endParaRPr>
                    </a:p>
                  </a:txBody>
                  <a:tcPr marL="9525" marR="9525" marT="9525" marB="0" anchor="b"/>
                </a:tc>
                <a:extLst>
                  <a:ext uri="{0D108BD9-81ED-4DB2-BD59-A6C34878D82A}">
                    <a16:rowId xmlns="" xmlns:a16="http://schemas.microsoft.com/office/drawing/2014/main" val="10000"/>
                  </a:ext>
                </a:extLst>
              </a:tr>
              <a:tr h="370840">
                <a:tc>
                  <a:txBody>
                    <a:bodyPr/>
                    <a:lstStyle/>
                    <a:p>
                      <a:pPr algn="l" fontAlgn="b"/>
                      <a:r>
                        <a:rPr lang="it-IT" sz="1800" b="0" i="0" u="none" strike="noStrike" dirty="0">
                          <a:solidFill>
                            <a:srgbClr val="000000"/>
                          </a:solidFill>
                          <a:effectLst/>
                          <a:latin typeface="Calibri"/>
                        </a:rPr>
                        <a:t>Approvazione del bilancio di previsione, del rendiconto di </a:t>
                      </a:r>
                      <a:r>
                        <a:rPr lang="it-IT" sz="1800" b="0" i="0" u="none" strike="noStrike" dirty="0" err="1">
                          <a:solidFill>
                            <a:srgbClr val="000000"/>
                          </a:solidFill>
                          <a:effectLst/>
                          <a:latin typeface="Calibri"/>
                        </a:rPr>
                        <a:t>gestione,del</a:t>
                      </a:r>
                      <a:r>
                        <a:rPr lang="it-IT" sz="1800" b="0" i="0" u="none" strike="noStrike" dirty="0">
                          <a:solidFill>
                            <a:srgbClr val="000000"/>
                          </a:solidFill>
                          <a:effectLst/>
                          <a:latin typeface="Calibri"/>
                        </a:rPr>
                        <a:t> bilancio consolidato ed invio dei dati relativi ai suddetti atti alla banca data dell’amministrazione pubblica ( D.L. n. 113/2016</a:t>
                      </a:r>
                      <a:r>
                        <a:rPr lang="it-IT" sz="1800" b="0" i="0" u="none" strike="noStrike" dirty="0" smtClean="0">
                          <a:solidFill>
                            <a:srgbClr val="000000"/>
                          </a:solidFill>
                          <a:effectLst/>
                          <a:latin typeface="Calibri"/>
                        </a:rPr>
                        <a:t>)</a:t>
                      </a:r>
                      <a:endParaRPr lang="it-IT" sz="1800" b="0" i="0" u="none" strike="noStrike" dirty="0">
                        <a:solidFill>
                          <a:srgbClr val="000000"/>
                        </a:solidFill>
                        <a:effectLst/>
                        <a:latin typeface="Calibri"/>
                      </a:endParaRPr>
                    </a:p>
                  </a:txBody>
                  <a:tcPr marL="9525" marR="9525" marT="9525" marB="0" anchor="b"/>
                </a:tc>
                <a:extLst>
                  <a:ext uri="{0D108BD9-81ED-4DB2-BD59-A6C34878D82A}">
                    <a16:rowId xmlns="" xmlns:a16="http://schemas.microsoft.com/office/drawing/2014/main" val="10001"/>
                  </a:ext>
                </a:extLst>
              </a:tr>
              <a:tr h="370840">
                <a:tc>
                  <a:txBody>
                    <a:bodyPr/>
                    <a:lstStyle/>
                    <a:p>
                      <a:pPr algn="l" fontAlgn="b"/>
                      <a:r>
                        <a:rPr lang="it-IT" sz="1800" b="0" i="0" u="none" strike="noStrike" dirty="0">
                          <a:solidFill>
                            <a:srgbClr val="000000"/>
                          </a:solidFill>
                          <a:effectLst/>
                          <a:latin typeface="Calibri"/>
                        </a:rPr>
                        <a:t>Comunicazione alla funzione pubblica e alla struttura regionale ai fini dell’assegnazione del personale in disponibilità (art.34 bis del </a:t>
                      </a:r>
                      <a:r>
                        <a:rPr lang="it-IT" sz="1800" b="0" i="0" u="none" strike="noStrike" dirty="0" err="1">
                          <a:solidFill>
                            <a:srgbClr val="000000"/>
                          </a:solidFill>
                          <a:effectLst/>
                          <a:latin typeface="Calibri"/>
                        </a:rPr>
                        <a:t>D.Lgs.</a:t>
                      </a:r>
                      <a:r>
                        <a:rPr lang="it-IT" sz="1800" b="0" i="0" u="none" strike="noStrike" dirty="0">
                          <a:solidFill>
                            <a:srgbClr val="000000"/>
                          </a:solidFill>
                          <a:effectLst/>
                          <a:latin typeface="Calibri"/>
                        </a:rPr>
                        <a:t> n. 165/2001</a:t>
                      </a:r>
                      <a:r>
                        <a:rPr lang="it-IT" sz="1800" b="0" i="0" u="none" strike="noStrike" dirty="0" smtClean="0">
                          <a:solidFill>
                            <a:srgbClr val="000000"/>
                          </a:solidFill>
                          <a:effectLst/>
                          <a:latin typeface="Calibri"/>
                        </a:rPr>
                        <a:t>)</a:t>
                      </a:r>
                      <a:endParaRPr lang="it-IT" sz="1800" b="0" i="0" u="none" strike="noStrike" dirty="0">
                        <a:solidFill>
                          <a:srgbClr val="000000"/>
                        </a:solidFill>
                        <a:effectLst/>
                        <a:latin typeface="Calibri"/>
                      </a:endParaRPr>
                    </a:p>
                  </a:txBody>
                  <a:tcPr marL="9525" marR="9525" marT="9525" marB="0" anchor="b"/>
                </a:tc>
                <a:extLst>
                  <a:ext uri="{0D108BD9-81ED-4DB2-BD59-A6C34878D82A}">
                    <a16:rowId xmlns="" xmlns:a16="http://schemas.microsoft.com/office/drawing/2014/main" val="10002"/>
                  </a:ext>
                </a:extLst>
              </a:tr>
              <a:tr h="370840">
                <a:tc>
                  <a:txBody>
                    <a:bodyPr/>
                    <a:lstStyle/>
                    <a:p>
                      <a:pPr algn="l" fontAlgn="b"/>
                      <a:r>
                        <a:rPr lang="it-IT" sz="1800" b="0" i="0" u="none" strike="noStrike">
                          <a:solidFill>
                            <a:srgbClr val="000000"/>
                          </a:solidFill>
                          <a:effectLst/>
                          <a:latin typeface="Calibri"/>
                        </a:rPr>
                        <a:t>Attivazione della mobilità ( ai sensi dell’art.30 del D.Lgs. n.165/2001 e ss.mm.ii.)</a:t>
                      </a:r>
                    </a:p>
                  </a:txBody>
                  <a:tcPr marL="9525" marR="9525" marT="9525" marB="0" anchor="b"/>
                </a:tc>
                <a:extLst>
                  <a:ext uri="{0D108BD9-81ED-4DB2-BD59-A6C34878D82A}">
                    <a16:rowId xmlns="" xmlns:a16="http://schemas.microsoft.com/office/drawing/2014/main" val="10003"/>
                  </a:ext>
                </a:extLst>
              </a:tr>
              <a:tr h="370840">
                <a:tc>
                  <a:txBody>
                    <a:bodyPr/>
                    <a:lstStyle/>
                    <a:p>
                      <a:pPr algn="l" fontAlgn="b"/>
                      <a:r>
                        <a:rPr lang="it-IT" sz="1800" b="0" i="0" u="none" strike="noStrike" dirty="0">
                          <a:solidFill>
                            <a:srgbClr val="000000"/>
                          </a:solidFill>
                          <a:effectLst/>
                          <a:latin typeface="Calibri"/>
                        </a:rPr>
                        <a:t>Comunicazioni dovute se beneficiari di spazi finanziari concessi in attuazione delle intese e dei patti di solidarietà ai sensi dell’art. 1, comma 508, Legge n. </a:t>
                      </a:r>
                      <a:r>
                        <a:rPr lang="it-IT" sz="1800" b="0" i="0" u="none" strike="noStrike" smtClean="0">
                          <a:solidFill>
                            <a:srgbClr val="000000"/>
                          </a:solidFill>
                          <a:effectLst/>
                          <a:latin typeface="Calibri"/>
                        </a:rPr>
                        <a:t>232/2016</a:t>
                      </a:r>
                      <a:endParaRPr lang="it-IT" sz="1800" b="0" i="0" u="none" strike="noStrike">
                        <a:solidFill>
                          <a:srgbClr val="000000"/>
                        </a:solidFill>
                        <a:effectLst/>
                        <a:latin typeface="Calibri"/>
                      </a:endParaRPr>
                    </a:p>
                  </a:txBody>
                  <a:tcPr marL="9525" marR="9525" marT="9525" marB="0" anchor="b"/>
                </a:tc>
                <a:extLst>
                  <a:ext uri="{0D108BD9-81ED-4DB2-BD59-A6C34878D82A}">
                    <a16:rowId xmlns="" xmlns:a16="http://schemas.microsoft.com/office/drawing/2014/main" val="10004"/>
                  </a:ext>
                </a:extLst>
              </a:tr>
              <a:tr h="370840">
                <a:tc>
                  <a:txBody>
                    <a:bodyPr/>
                    <a:lstStyle/>
                    <a:p>
                      <a:pPr algn="l" fontAlgn="b"/>
                      <a:r>
                        <a:rPr lang="it-IT" sz="1800" b="0" i="0" u="none" strike="noStrike">
                          <a:solidFill>
                            <a:srgbClr val="000000"/>
                          </a:solidFill>
                          <a:effectLst/>
                          <a:latin typeface="Calibri"/>
                        </a:rPr>
                        <a:t>Avvenuta immissione in servizio, nella stessa amministrazione, di tutti i vincitori collocati nelle proprie graduatorie vigenti di concorsi pubblici per assunzioni a tempo indeterminato per qualsiasi qualifica (art.4 Legge 125/2013)</a:t>
                      </a:r>
                    </a:p>
                  </a:txBody>
                  <a:tcPr marL="9525" marR="9525" marT="9525" marB="0" anchor="b"/>
                </a:tc>
                <a:extLst>
                  <a:ext uri="{0D108BD9-81ED-4DB2-BD59-A6C34878D82A}">
                    <a16:rowId xmlns="" xmlns:a16="http://schemas.microsoft.com/office/drawing/2014/main" val="10005"/>
                  </a:ext>
                </a:extLst>
              </a:tr>
              <a:tr h="370840">
                <a:tc>
                  <a:txBody>
                    <a:bodyPr/>
                    <a:lstStyle/>
                    <a:p>
                      <a:pPr algn="l" fontAlgn="b"/>
                      <a:r>
                        <a:rPr lang="it-IT" sz="1800" b="0" i="0" u="none" strike="noStrike" dirty="0">
                          <a:solidFill>
                            <a:srgbClr val="000000"/>
                          </a:solidFill>
                          <a:effectLst/>
                          <a:latin typeface="Calibri"/>
                        </a:rPr>
                        <a:t>Assenza, nella stessa amministrazione, di idonei collocati nelle proprie graduatorie vigenti e approvate a partire dal 1º gennaio 2007, relative alle professionalità necessarie anche secondo un criterio di equivalenza (ART.4 Legge 125/2013)</a:t>
                      </a:r>
                    </a:p>
                  </a:txBody>
                  <a:tcPr marL="9525" marR="9525" marT="9525" marB="0" anchor="b"/>
                </a:tc>
                <a:extLst>
                  <a:ext uri="{0D108BD9-81ED-4DB2-BD59-A6C34878D82A}">
                    <a16:rowId xmlns="" xmlns:a16="http://schemas.microsoft.com/office/drawing/2014/main" val="10006"/>
                  </a:ext>
                </a:extLst>
              </a:tr>
            </a:tbl>
          </a:graphicData>
        </a:graphic>
      </p:graphicFrame>
    </p:spTree>
    <p:extLst>
      <p:ext uri="{BB962C8B-B14F-4D97-AF65-F5344CB8AC3E}">
        <p14:creationId xmlns="" xmlns:p14="http://schemas.microsoft.com/office/powerpoint/2010/main" val="2228131213"/>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4082"/>
          </a:xfrm>
        </p:spPr>
        <p:txBody>
          <a:bodyPr>
            <a:normAutofit/>
          </a:bodyPr>
          <a:lstStyle/>
          <a:p>
            <a:r>
              <a:rPr lang="it-IT" sz="2800" dirty="0" smtClean="0"/>
              <a:t>Dotazione organica e capacità </a:t>
            </a:r>
            <a:r>
              <a:rPr lang="it-IT" sz="2800" dirty="0" err="1" smtClean="0"/>
              <a:t>assunzionali</a:t>
            </a:r>
            <a:r>
              <a:rPr lang="it-IT" sz="2800" dirty="0" smtClean="0"/>
              <a:t> future</a:t>
            </a:r>
            <a:endParaRPr lang="it-IT" sz="2800" dirty="0"/>
          </a:p>
        </p:txBody>
      </p:sp>
      <p:graphicFrame>
        <p:nvGraphicFramePr>
          <p:cNvPr id="5" name="Segnaposto contenuto 4"/>
          <p:cNvGraphicFramePr>
            <a:graphicFrameLocks noGrp="1"/>
          </p:cNvGraphicFramePr>
          <p:nvPr>
            <p:ph idx="1"/>
            <p:extLst>
              <p:ext uri="{D42A27DB-BD31-4B8C-83A1-F6EECF244321}">
                <p14:modId xmlns="" xmlns:p14="http://schemas.microsoft.com/office/powerpoint/2010/main" val="611935819"/>
              </p:ext>
            </p:extLst>
          </p:nvPr>
        </p:nvGraphicFramePr>
        <p:xfrm>
          <a:off x="457200" y="836613"/>
          <a:ext cx="8147248" cy="5171440"/>
        </p:xfrm>
        <a:graphic>
          <a:graphicData uri="http://schemas.openxmlformats.org/drawingml/2006/table">
            <a:tbl>
              <a:tblPr firstRow="1" bandRow="1">
                <a:tableStyleId>{21E4AEA4-8DFA-4A89-87EB-49C32662AFE0}</a:tableStyleId>
              </a:tblPr>
              <a:tblGrid>
                <a:gridCol w="4114800">
                  <a:extLst>
                    <a:ext uri="{9D8B030D-6E8A-4147-A177-3AD203B41FA5}">
                      <a16:colId xmlns="" xmlns:a16="http://schemas.microsoft.com/office/drawing/2014/main" val="20000"/>
                    </a:ext>
                  </a:extLst>
                </a:gridCol>
                <a:gridCol w="4032448">
                  <a:extLst>
                    <a:ext uri="{9D8B030D-6E8A-4147-A177-3AD203B41FA5}">
                      <a16:colId xmlns="" xmlns:a16="http://schemas.microsoft.com/office/drawing/2014/main" val="20001"/>
                    </a:ext>
                  </a:extLst>
                </a:gridCol>
              </a:tblGrid>
              <a:tr h="370840">
                <a:tc gridSpan="2">
                  <a:txBody>
                    <a:bodyPr/>
                    <a:lstStyle/>
                    <a:p>
                      <a:r>
                        <a:rPr lang="it-IT" dirty="0" smtClean="0"/>
                        <a:t>Percentuale massima delle spese del personale = (Impegni di competenza delle spese del personale dell‘ultimo rendiconto, al netto dell’IRAP  ed al lordo degli oneri riflessi)/(media delle entrate correnti accertate nel rendiconto del triennio precedente-stanziamento  assestato del fondo crediti di dubbia esigibilità dell’ultimo anno del triennio )</a:t>
                      </a:r>
                      <a:endParaRPr lang="it-IT" dirty="0"/>
                    </a:p>
                  </a:txBody>
                  <a:tcPr/>
                </a:tc>
                <a:tc hMerge="1">
                  <a:txBody>
                    <a:bodyPr/>
                    <a:lstStyle/>
                    <a:p>
                      <a:endParaRPr lang="it-IT" dirty="0"/>
                    </a:p>
                  </a:txBody>
                  <a:tcPr/>
                </a:tc>
                <a:extLst>
                  <a:ext uri="{0D108BD9-81ED-4DB2-BD59-A6C34878D82A}">
                    <a16:rowId xmlns="" xmlns:a16="http://schemas.microsoft.com/office/drawing/2014/main" val="10000"/>
                  </a:ext>
                </a:extLst>
              </a:tr>
              <a:tr h="370840">
                <a:tc>
                  <a:txBody>
                    <a:bodyPr/>
                    <a:lstStyle/>
                    <a:p>
                      <a:pPr algn="l" fontAlgn="ctr"/>
                      <a:r>
                        <a:rPr lang="it-IT" sz="2000" b="0" i="0" u="none" strike="noStrike" dirty="0">
                          <a:solidFill>
                            <a:srgbClr val="666666"/>
                          </a:solidFill>
                          <a:effectLst/>
                          <a:latin typeface="NobileRegular"/>
                        </a:rPr>
                        <a:t>Numero di abitanti</a:t>
                      </a:r>
                    </a:p>
                  </a:txBody>
                  <a:tcPr marL="9525" marR="9525" marT="9525" marB="9525" anchor="ctr"/>
                </a:tc>
                <a:tc>
                  <a:txBody>
                    <a:bodyPr/>
                    <a:lstStyle/>
                    <a:p>
                      <a:pPr algn="l" fontAlgn="ctr"/>
                      <a:r>
                        <a:rPr lang="it-IT" sz="1800" b="0" i="0" u="none" strike="noStrike" dirty="0" smtClean="0">
                          <a:solidFill>
                            <a:srgbClr val="666666"/>
                          </a:solidFill>
                          <a:effectLst/>
                          <a:latin typeface="NobileRegular"/>
                        </a:rPr>
                        <a:t>                                         Valore soglia</a:t>
                      </a:r>
                      <a:endParaRPr lang="it-IT" sz="1800" b="0" i="0" u="none" strike="noStrike" dirty="0">
                        <a:solidFill>
                          <a:srgbClr val="666666"/>
                        </a:solidFill>
                        <a:effectLst/>
                        <a:latin typeface="NobileRegular"/>
                      </a:endParaRPr>
                    </a:p>
                  </a:txBody>
                  <a:tcPr marL="9525" marR="9525" marT="9525" marB="9525" anchor="ctr"/>
                </a:tc>
                <a:extLst>
                  <a:ext uri="{0D108BD9-81ED-4DB2-BD59-A6C34878D82A}">
                    <a16:rowId xmlns="" xmlns:a16="http://schemas.microsoft.com/office/drawing/2014/main" val="10001"/>
                  </a:ext>
                </a:extLst>
              </a:tr>
              <a:tr h="370840">
                <a:tc>
                  <a:txBody>
                    <a:bodyPr/>
                    <a:lstStyle/>
                    <a:p>
                      <a:pPr algn="l" fontAlgn="ctr"/>
                      <a:r>
                        <a:rPr lang="it-IT" sz="2000" b="0" i="0" u="none" strike="noStrike" dirty="0">
                          <a:solidFill>
                            <a:srgbClr val="666666"/>
                          </a:solidFill>
                          <a:effectLst/>
                          <a:latin typeface="NobileRegular"/>
                        </a:rPr>
                        <a:t>da 1 a 999</a:t>
                      </a:r>
                    </a:p>
                  </a:txBody>
                  <a:tcPr marL="9525" marR="9525" marT="9525" marB="9525" anchor="ctr"/>
                </a:tc>
                <a:tc>
                  <a:txBody>
                    <a:bodyPr/>
                    <a:lstStyle/>
                    <a:p>
                      <a:pPr algn="r" fontAlgn="ctr"/>
                      <a:r>
                        <a:rPr lang="it-IT" sz="1800" b="0" i="0" u="none" strike="noStrike" dirty="0">
                          <a:solidFill>
                            <a:srgbClr val="666666"/>
                          </a:solidFill>
                          <a:effectLst/>
                          <a:latin typeface="NobileRegular"/>
                        </a:rPr>
                        <a:t>29,50%</a:t>
                      </a:r>
                    </a:p>
                  </a:txBody>
                  <a:tcPr marL="9525" marR="9525" marT="9525" marB="9525" anchor="ctr"/>
                </a:tc>
                <a:extLst>
                  <a:ext uri="{0D108BD9-81ED-4DB2-BD59-A6C34878D82A}">
                    <a16:rowId xmlns="" xmlns:a16="http://schemas.microsoft.com/office/drawing/2014/main" val="10002"/>
                  </a:ext>
                </a:extLst>
              </a:tr>
              <a:tr h="370840">
                <a:tc>
                  <a:txBody>
                    <a:bodyPr/>
                    <a:lstStyle/>
                    <a:p>
                      <a:pPr algn="l" fontAlgn="ctr"/>
                      <a:r>
                        <a:rPr lang="it-IT" sz="2000" b="0" i="0" u="none" strike="noStrike">
                          <a:solidFill>
                            <a:srgbClr val="666666"/>
                          </a:solidFill>
                          <a:effectLst/>
                          <a:latin typeface="NobileRegular"/>
                        </a:rPr>
                        <a:t>da 1000 a 1999</a:t>
                      </a:r>
                    </a:p>
                  </a:txBody>
                  <a:tcPr marL="9525" marR="9525" marT="9525" marB="9525" anchor="ctr"/>
                </a:tc>
                <a:tc>
                  <a:txBody>
                    <a:bodyPr/>
                    <a:lstStyle/>
                    <a:p>
                      <a:pPr algn="r" fontAlgn="ctr"/>
                      <a:r>
                        <a:rPr lang="it-IT" sz="1800" b="0" i="0" u="none" strike="noStrike" dirty="0">
                          <a:solidFill>
                            <a:srgbClr val="666666"/>
                          </a:solidFill>
                          <a:effectLst/>
                          <a:latin typeface="NobileRegular"/>
                        </a:rPr>
                        <a:t>28,60%</a:t>
                      </a:r>
                    </a:p>
                  </a:txBody>
                  <a:tcPr marL="9525" marR="9525" marT="9525" marB="9525" anchor="ctr"/>
                </a:tc>
                <a:extLst>
                  <a:ext uri="{0D108BD9-81ED-4DB2-BD59-A6C34878D82A}">
                    <a16:rowId xmlns="" xmlns:a16="http://schemas.microsoft.com/office/drawing/2014/main" val="10003"/>
                  </a:ext>
                </a:extLst>
              </a:tr>
              <a:tr h="370840">
                <a:tc>
                  <a:txBody>
                    <a:bodyPr/>
                    <a:lstStyle/>
                    <a:p>
                      <a:pPr algn="l" fontAlgn="ctr"/>
                      <a:r>
                        <a:rPr lang="it-IT" sz="2000" b="0" i="0" u="none" strike="noStrike">
                          <a:solidFill>
                            <a:srgbClr val="666666"/>
                          </a:solidFill>
                          <a:effectLst/>
                          <a:latin typeface="NobileRegular"/>
                        </a:rPr>
                        <a:t>da 2000 a 2999</a:t>
                      </a:r>
                    </a:p>
                  </a:txBody>
                  <a:tcPr marL="9525" marR="9525" marT="9525" marB="9525" anchor="ctr"/>
                </a:tc>
                <a:tc>
                  <a:txBody>
                    <a:bodyPr/>
                    <a:lstStyle/>
                    <a:p>
                      <a:pPr algn="r" fontAlgn="ctr"/>
                      <a:r>
                        <a:rPr lang="it-IT" sz="1800" b="0" i="0" u="none" strike="noStrike" dirty="0">
                          <a:solidFill>
                            <a:srgbClr val="666666"/>
                          </a:solidFill>
                          <a:effectLst/>
                          <a:latin typeface="NobileRegular"/>
                        </a:rPr>
                        <a:t>27,60%</a:t>
                      </a:r>
                    </a:p>
                  </a:txBody>
                  <a:tcPr marL="9525" marR="9525" marT="9525" marB="9525" anchor="ctr"/>
                </a:tc>
                <a:extLst>
                  <a:ext uri="{0D108BD9-81ED-4DB2-BD59-A6C34878D82A}">
                    <a16:rowId xmlns="" xmlns:a16="http://schemas.microsoft.com/office/drawing/2014/main" val="10004"/>
                  </a:ext>
                </a:extLst>
              </a:tr>
              <a:tr h="370840">
                <a:tc>
                  <a:txBody>
                    <a:bodyPr/>
                    <a:lstStyle/>
                    <a:p>
                      <a:pPr algn="l" fontAlgn="ctr"/>
                      <a:r>
                        <a:rPr lang="it-IT" sz="2000" b="0" i="0" u="none" strike="noStrike">
                          <a:solidFill>
                            <a:srgbClr val="666666"/>
                          </a:solidFill>
                          <a:effectLst/>
                          <a:latin typeface="NobileRegular"/>
                        </a:rPr>
                        <a:t>da 3000 a 4999</a:t>
                      </a:r>
                    </a:p>
                  </a:txBody>
                  <a:tcPr marL="9525" marR="9525" marT="9525" marB="9525" anchor="ctr"/>
                </a:tc>
                <a:tc>
                  <a:txBody>
                    <a:bodyPr/>
                    <a:lstStyle/>
                    <a:p>
                      <a:pPr algn="r" fontAlgn="ctr"/>
                      <a:r>
                        <a:rPr lang="it-IT" sz="1800" b="0" i="0" u="none" strike="noStrike" dirty="0">
                          <a:solidFill>
                            <a:srgbClr val="666666"/>
                          </a:solidFill>
                          <a:effectLst/>
                          <a:latin typeface="NobileRegular"/>
                        </a:rPr>
                        <a:t>27,20%</a:t>
                      </a:r>
                    </a:p>
                  </a:txBody>
                  <a:tcPr marL="9525" marR="9525" marT="9525" marB="9525" anchor="ctr"/>
                </a:tc>
                <a:extLst>
                  <a:ext uri="{0D108BD9-81ED-4DB2-BD59-A6C34878D82A}">
                    <a16:rowId xmlns="" xmlns:a16="http://schemas.microsoft.com/office/drawing/2014/main" val="10005"/>
                  </a:ext>
                </a:extLst>
              </a:tr>
              <a:tr h="370840">
                <a:tc>
                  <a:txBody>
                    <a:bodyPr/>
                    <a:lstStyle/>
                    <a:p>
                      <a:pPr algn="l" fontAlgn="ctr"/>
                      <a:r>
                        <a:rPr lang="it-IT" sz="2000" b="0" i="0" u="none" strike="noStrike">
                          <a:solidFill>
                            <a:srgbClr val="666666"/>
                          </a:solidFill>
                          <a:effectLst/>
                          <a:latin typeface="NobileRegular"/>
                        </a:rPr>
                        <a:t>da 5000 a 9999 abitanti</a:t>
                      </a:r>
                    </a:p>
                  </a:txBody>
                  <a:tcPr marL="9525" marR="9525" marT="9525" marB="9525" anchor="ctr"/>
                </a:tc>
                <a:tc>
                  <a:txBody>
                    <a:bodyPr/>
                    <a:lstStyle/>
                    <a:p>
                      <a:pPr algn="r" fontAlgn="ctr"/>
                      <a:r>
                        <a:rPr lang="it-IT" sz="1800" b="0" i="0" u="none" strike="noStrike" dirty="0">
                          <a:solidFill>
                            <a:srgbClr val="666666"/>
                          </a:solidFill>
                          <a:effectLst/>
                          <a:latin typeface="NobileRegular"/>
                        </a:rPr>
                        <a:t>26,90%</a:t>
                      </a:r>
                    </a:p>
                  </a:txBody>
                  <a:tcPr marL="9525" marR="9525" marT="9525" marB="9525" anchor="ctr"/>
                </a:tc>
                <a:extLst>
                  <a:ext uri="{0D108BD9-81ED-4DB2-BD59-A6C34878D82A}">
                    <a16:rowId xmlns="" xmlns:a16="http://schemas.microsoft.com/office/drawing/2014/main" val="10006"/>
                  </a:ext>
                </a:extLst>
              </a:tr>
              <a:tr h="370840">
                <a:tc>
                  <a:txBody>
                    <a:bodyPr/>
                    <a:lstStyle/>
                    <a:p>
                      <a:pPr algn="l" fontAlgn="ctr"/>
                      <a:r>
                        <a:rPr lang="it-IT" sz="2000" b="0" i="0" u="none" strike="noStrike">
                          <a:solidFill>
                            <a:srgbClr val="666666"/>
                          </a:solidFill>
                          <a:effectLst/>
                          <a:latin typeface="NobileRegular"/>
                        </a:rPr>
                        <a:t>da 10000 a 59999 abitanti</a:t>
                      </a:r>
                    </a:p>
                  </a:txBody>
                  <a:tcPr marL="9525" marR="9525" marT="9525" marB="9525" anchor="ctr"/>
                </a:tc>
                <a:tc>
                  <a:txBody>
                    <a:bodyPr/>
                    <a:lstStyle/>
                    <a:p>
                      <a:pPr algn="r" fontAlgn="ctr"/>
                      <a:r>
                        <a:rPr lang="it-IT" sz="1800" b="0" i="0" u="none" strike="noStrike" dirty="0">
                          <a:solidFill>
                            <a:srgbClr val="666666"/>
                          </a:solidFill>
                          <a:effectLst/>
                          <a:latin typeface="NobileRegular"/>
                        </a:rPr>
                        <a:t>27,00%</a:t>
                      </a:r>
                    </a:p>
                  </a:txBody>
                  <a:tcPr marL="9525" marR="9525" marT="9525" marB="9525" anchor="ctr"/>
                </a:tc>
                <a:extLst>
                  <a:ext uri="{0D108BD9-81ED-4DB2-BD59-A6C34878D82A}">
                    <a16:rowId xmlns="" xmlns:a16="http://schemas.microsoft.com/office/drawing/2014/main" val="10007"/>
                  </a:ext>
                </a:extLst>
              </a:tr>
              <a:tr h="370840">
                <a:tc>
                  <a:txBody>
                    <a:bodyPr/>
                    <a:lstStyle/>
                    <a:p>
                      <a:pPr algn="l" fontAlgn="ctr"/>
                      <a:r>
                        <a:rPr lang="it-IT" sz="2000" b="0" i="0" u="none" strike="noStrike">
                          <a:solidFill>
                            <a:srgbClr val="666666"/>
                          </a:solidFill>
                          <a:effectLst/>
                          <a:latin typeface="NobileRegular"/>
                        </a:rPr>
                        <a:t>da 60000 a 249999 abitanti</a:t>
                      </a:r>
                    </a:p>
                  </a:txBody>
                  <a:tcPr marL="9525" marR="9525" marT="9525" marB="9525" anchor="ctr"/>
                </a:tc>
                <a:tc>
                  <a:txBody>
                    <a:bodyPr/>
                    <a:lstStyle/>
                    <a:p>
                      <a:pPr algn="r" fontAlgn="ctr"/>
                      <a:r>
                        <a:rPr lang="it-IT" sz="1800" b="0" i="0" u="none" strike="noStrike" dirty="0">
                          <a:solidFill>
                            <a:srgbClr val="666666"/>
                          </a:solidFill>
                          <a:effectLst/>
                          <a:latin typeface="NobileRegular"/>
                        </a:rPr>
                        <a:t>27,60%</a:t>
                      </a:r>
                    </a:p>
                  </a:txBody>
                  <a:tcPr marL="9525" marR="9525" marT="9525" marB="9525" anchor="ctr"/>
                </a:tc>
                <a:extLst>
                  <a:ext uri="{0D108BD9-81ED-4DB2-BD59-A6C34878D82A}">
                    <a16:rowId xmlns="" xmlns:a16="http://schemas.microsoft.com/office/drawing/2014/main" val="10008"/>
                  </a:ext>
                </a:extLst>
              </a:tr>
              <a:tr h="370840">
                <a:tc>
                  <a:txBody>
                    <a:bodyPr/>
                    <a:lstStyle/>
                    <a:p>
                      <a:pPr algn="l" fontAlgn="ctr"/>
                      <a:r>
                        <a:rPr lang="it-IT" sz="2000" b="0" i="0" u="none" strike="noStrike">
                          <a:solidFill>
                            <a:srgbClr val="666666"/>
                          </a:solidFill>
                          <a:effectLst/>
                          <a:latin typeface="NobileRegular"/>
                        </a:rPr>
                        <a:t>da 250000 a 1499999 abitanti</a:t>
                      </a:r>
                    </a:p>
                  </a:txBody>
                  <a:tcPr marL="9525" marR="9525" marT="9525" marB="9525" anchor="ctr"/>
                </a:tc>
                <a:tc>
                  <a:txBody>
                    <a:bodyPr/>
                    <a:lstStyle/>
                    <a:p>
                      <a:pPr algn="r" fontAlgn="ctr"/>
                      <a:r>
                        <a:rPr lang="it-IT" sz="1800" b="0" i="0" u="none" strike="noStrike" dirty="0">
                          <a:solidFill>
                            <a:srgbClr val="666666"/>
                          </a:solidFill>
                          <a:effectLst/>
                          <a:latin typeface="NobileRegular"/>
                        </a:rPr>
                        <a:t>28,80%</a:t>
                      </a:r>
                    </a:p>
                  </a:txBody>
                  <a:tcPr marL="9525" marR="9525" marT="9525" marB="9525" anchor="ctr"/>
                </a:tc>
                <a:extLst>
                  <a:ext uri="{0D108BD9-81ED-4DB2-BD59-A6C34878D82A}">
                    <a16:rowId xmlns="" xmlns:a16="http://schemas.microsoft.com/office/drawing/2014/main" val="10009"/>
                  </a:ext>
                </a:extLst>
              </a:tr>
              <a:tr h="370840">
                <a:tc>
                  <a:txBody>
                    <a:bodyPr/>
                    <a:lstStyle/>
                    <a:p>
                      <a:pPr algn="l" fontAlgn="ctr"/>
                      <a:r>
                        <a:rPr lang="it-IT" sz="2000" b="0" i="0" u="none" strike="noStrike" dirty="0">
                          <a:solidFill>
                            <a:srgbClr val="666666"/>
                          </a:solidFill>
                          <a:effectLst/>
                          <a:latin typeface="NobileRegular"/>
                        </a:rPr>
                        <a:t>sopra i 150000 abitanti</a:t>
                      </a:r>
                    </a:p>
                  </a:txBody>
                  <a:tcPr marL="9525" marR="9525" marT="9525" marB="9525" anchor="ctr"/>
                </a:tc>
                <a:tc>
                  <a:txBody>
                    <a:bodyPr/>
                    <a:lstStyle/>
                    <a:p>
                      <a:pPr algn="r" fontAlgn="ctr"/>
                      <a:r>
                        <a:rPr lang="it-IT" sz="1800" b="0" i="0" u="none" strike="noStrike" dirty="0">
                          <a:solidFill>
                            <a:srgbClr val="666666"/>
                          </a:solidFill>
                          <a:effectLst/>
                          <a:latin typeface="NobileRegular"/>
                        </a:rPr>
                        <a:t>25,30%</a:t>
                      </a:r>
                    </a:p>
                  </a:txBody>
                  <a:tcPr marL="9525" marR="9525" marT="9525" marB="9525" anchor="ctr"/>
                </a:tc>
                <a:extLst>
                  <a:ext uri="{0D108BD9-81ED-4DB2-BD59-A6C34878D82A}">
                    <a16:rowId xmlns="" xmlns:a16="http://schemas.microsoft.com/office/drawing/2014/main" val="10010"/>
                  </a:ext>
                </a:extLst>
              </a:tr>
            </a:tbl>
          </a:graphicData>
        </a:graphic>
      </p:graphicFrame>
    </p:spTree>
    <p:extLst>
      <p:ext uri="{BB962C8B-B14F-4D97-AF65-F5344CB8AC3E}">
        <p14:creationId xmlns="" xmlns:p14="http://schemas.microsoft.com/office/powerpoint/2010/main" val="225094828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4082"/>
          </a:xfrm>
        </p:spPr>
        <p:txBody>
          <a:bodyPr>
            <a:normAutofit/>
          </a:bodyPr>
          <a:lstStyle/>
          <a:p>
            <a:r>
              <a:rPr lang="it-IT" sz="2800" dirty="0" smtClean="0"/>
              <a:t>Dotazione organica e capacità </a:t>
            </a:r>
            <a:r>
              <a:rPr lang="it-IT" sz="2800" dirty="0" err="1" smtClean="0"/>
              <a:t>assunzionali</a:t>
            </a:r>
            <a:r>
              <a:rPr lang="it-IT" sz="2800" dirty="0" smtClean="0"/>
              <a:t> future</a:t>
            </a:r>
            <a:endParaRPr lang="it-IT" sz="2800" dirty="0"/>
          </a:p>
        </p:txBody>
      </p:sp>
      <p:graphicFrame>
        <p:nvGraphicFramePr>
          <p:cNvPr id="5" name="Segnaposto contenuto 4"/>
          <p:cNvGraphicFramePr>
            <a:graphicFrameLocks noGrp="1"/>
          </p:cNvGraphicFramePr>
          <p:nvPr>
            <p:ph idx="1"/>
            <p:extLst>
              <p:ext uri="{D42A27DB-BD31-4B8C-83A1-F6EECF244321}">
                <p14:modId xmlns="" xmlns:p14="http://schemas.microsoft.com/office/powerpoint/2010/main" val="2917723685"/>
              </p:ext>
            </p:extLst>
          </p:nvPr>
        </p:nvGraphicFramePr>
        <p:xfrm>
          <a:off x="457200" y="836613"/>
          <a:ext cx="8147248" cy="4977130"/>
        </p:xfrm>
        <a:graphic>
          <a:graphicData uri="http://schemas.openxmlformats.org/drawingml/2006/table">
            <a:tbl>
              <a:tblPr firstRow="1" bandRow="1">
                <a:tableStyleId>{21E4AEA4-8DFA-4A89-87EB-49C32662AFE0}</a:tableStyleId>
              </a:tblPr>
              <a:tblGrid>
                <a:gridCol w="4114800">
                  <a:extLst>
                    <a:ext uri="{9D8B030D-6E8A-4147-A177-3AD203B41FA5}">
                      <a16:colId xmlns="" xmlns:a16="http://schemas.microsoft.com/office/drawing/2014/main" val="20000"/>
                    </a:ext>
                  </a:extLst>
                </a:gridCol>
                <a:gridCol w="4032448">
                  <a:extLst>
                    <a:ext uri="{9D8B030D-6E8A-4147-A177-3AD203B41FA5}">
                      <a16:colId xmlns="" xmlns:a16="http://schemas.microsoft.com/office/drawing/2014/main" val="20001"/>
                    </a:ext>
                  </a:extLst>
                </a:gridCol>
              </a:tblGrid>
              <a:tr h="370840">
                <a:tc gridSpan="2">
                  <a:txBody>
                    <a:bodyPr/>
                    <a:lstStyle/>
                    <a:p>
                      <a:r>
                        <a:rPr lang="it-IT" dirty="0" smtClean="0"/>
                        <a:t>Individuazione  dei valori soglia di rientro della maggiore spesa del personale fino al rientro nell’anno 2025 </a:t>
                      </a:r>
                      <a:endParaRPr lang="it-IT" dirty="0"/>
                    </a:p>
                  </a:txBody>
                  <a:tcPr/>
                </a:tc>
                <a:tc hMerge="1">
                  <a:txBody>
                    <a:bodyPr/>
                    <a:lstStyle/>
                    <a:p>
                      <a:endParaRPr lang="it-IT" dirty="0"/>
                    </a:p>
                  </a:txBody>
                  <a:tcPr/>
                </a:tc>
                <a:extLst>
                  <a:ext uri="{0D108BD9-81ED-4DB2-BD59-A6C34878D82A}">
                    <a16:rowId xmlns="" xmlns:a16="http://schemas.microsoft.com/office/drawing/2014/main" val="10000"/>
                  </a:ext>
                </a:extLst>
              </a:tr>
              <a:tr h="370840">
                <a:tc>
                  <a:txBody>
                    <a:bodyPr/>
                    <a:lstStyle/>
                    <a:p>
                      <a:pPr algn="l" fontAlgn="ctr"/>
                      <a:r>
                        <a:rPr lang="it-IT" sz="2000" b="0" i="0" u="none" strike="noStrike" dirty="0">
                          <a:solidFill>
                            <a:srgbClr val="666666"/>
                          </a:solidFill>
                          <a:effectLst/>
                          <a:latin typeface="NobileRegular"/>
                        </a:rPr>
                        <a:t>Numero di abitanti</a:t>
                      </a:r>
                    </a:p>
                  </a:txBody>
                  <a:tcPr marL="9525" marR="9525" marT="9525" marB="9525" anchor="ctr"/>
                </a:tc>
                <a:tc>
                  <a:txBody>
                    <a:bodyPr/>
                    <a:lstStyle/>
                    <a:p>
                      <a:pPr algn="l" fontAlgn="ctr"/>
                      <a:r>
                        <a:rPr lang="it-IT" sz="1800" b="0" i="0" u="none" strike="noStrike" dirty="0" smtClean="0">
                          <a:solidFill>
                            <a:srgbClr val="666666"/>
                          </a:solidFill>
                          <a:effectLst/>
                          <a:latin typeface="NobileRegular"/>
                        </a:rPr>
                        <a:t>                                         Valore soglia</a:t>
                      </a:r>
                      <a:endParaRPr lang="it-IT" sz="1800" b="0" i="0" u="none" strike="noStrike" dirty="0">
                        <a:solidFill>
                          <a:srgbClr val="666666"/>
                        </a:solidFill>
                        <a:effectLst/>
                        <a:latin typeface="NobileRegular"/>
                      </a:endParaRPr>
                    </a:p>
                  </a:txBody>
                  <a:tcPr marL="9525" marR="9525" marT="9525" marB="9525" anchor="ctr"/>
                </a:tc>
                <a:extLst>
                  <a:ext uri="{0D108BD9-81ED-4DB2-BD59-A6C34878D82A}">
                    <a16:rowId xmlns="" xmlns:a16="http://schemas.microsoft.com/office/drawing/2014/main" val="10001"/>
                  </a:ext>
                </a:extLst>
              </a:tr>
              <a:tr h="370840">
                <a:tc>
                  <a:txBody>
                    <a:bodyPr/>
                    <a:lstStyle/>
                    <a:p>
                      <a:pPr algn="l" fontAlgn="ctr"/>
                      <a:r>
                        <a:rPr lang="it-IT" sz="2000" b="0" i="0" u="none" strike="noStrike" dirty="0">
                          <a:solidFill>
                            <a:srgbClr val="666666"/>
                          </a:solidFill>
                          <a:effectLst/>
                          <a:latin typeface="NobileRegular"/>
                        </a:rPr>
                        <a:t>da 1 a 999</a:t>
                      </a:r>
                    </a:p>
                  </a:txBody>
                  <a:tcPr marL="9525" marR="9525" marT="9525" marB="9525" anchor="ctr"/>
                </a:tc>
                <a:tc>
                  <a:txBody>
                    <a:bodyPr/>
                    <a:lstStyle/>
                    <a:p>
                      <a:pPr algn="r" fontAlgn="ctr"/>
                      <a:r>
                        <a:rPr lang="it-IT" sz="1800" b="0" i="0" u="none" strike="noStrike" dirty="0" smtClean="0">
                          <a:solidFill>
                            <a:srgbClr val="666666"/>
                          </a:solidFill>
                          <a:effectLst/>
                          <a:latin typeface="NobileRegular"/>
                        </a:rPr>
                        <a:t>33,50</a:t>
                      </a:r>
                      <a:r>
                        <a:rPr lang="it-IT" sz="1800" b="0" i="0" u="none" strike="noStrike" dirty="0">
                          <a:solidFill>
                            <a:srgbClr val="666666"/>
                          </a:solidFill>
                          <a:effectLst/>
                          <a:latin typeface="NobileRegular"/>
                        </a:rPr>
                        <a:t>%</a:t>
                      </a:r>
                    </a:p>
                  </a:txBody>
                  <a:tcPr marL="9525" marR="9525" marT="9525" marB="9525" anchor="ctr"/>
                </a:tc>
                <a:extLst>
                  <a:ext uri="{0D108BD9-81ED-4DB2-BD59-A6C34878D82A}">
                    <a16:rowId xmlns="" xmlns:a16="http://schemas.microsoft.com/office/drawing/2014/main" val="10002"/>
                  </a:ext>
                </a:extLst>
              </a:tr>
              <a:tr h="370840">
                <a:tc>
                  <a:txBody>
                    <a:bodyPr/>
                    <a:lstStyle/>
                    <a:p>
                      <a:pPr algn="l" fontAlgn="ctr"/>
                      <a:r>
                        <a:rPr lang="it-IT" sz="2000" b="0" i="0" u="none" strike="noStrike">
                          <a:solidFill>
                            <a:srgbClr val="666666"/>
                          </a:solidFill>
                          <a:effectLst/>
                          <a:latin typeface="NobileRegular"/>
                        </a:rPr>
                        <a:t>da 1000 a 1999</a:t>
                      </a:r>
                    </a:p>
                  </a:txBody>
                  <a:tcPr marL="9525" marR="9525" marT="9525" marB="9525" anchor="ctr"/>
                </a:tc>
                <a:tc>
                  <a:txBody>
                    <a:bodyPr/>
                    <a:lstStyle/>
                    <a:p>
                      <a:pPr algn="r" fontAlgn="ctr"/>
                      <a:r>
                        <a:rPr lang="it-IT" sz="1800" b="0" i="0" u="none" strike="noStrike" dirty="0" smtClean="0">
                          <a:solidFill>
                            <a:srgbClr val="666666"/>
                          </a:solidFill>
                          <a:effectLst/>
                          <a:latin typeface="NobileRegular"/>
                        </a:rPr>
                        <a:t>32,60</a:t>
                      </a:r>
                      <a:r>
                        <a:rPr lang="it-IT" sz="1800" b="0" i="0" u="none" strike="noStrike" dirty="0">
                          <a:solidFill>
                            <a:srgbClr val="666666"/>
                          </a:solidFill>
                          <a:effectLst/>
                          <a:latin typeface="NobileRegular"/>
                        </a:rPr>
                        <a:t>%</a:t>
                      </a:r>
                    </a:p>
                  </a:txBody>
                  <a:tcPr marL="9525" marR="9525" marT="9525" marB="9525" anchor="ctr"/>
                </a:tc>
                <a:extLst>
                  <a:ext uri="{0D108BD9-81ED-4DB2-BD59-A6C34878D82A}">
                    <a16:rowId xmlns="" xmlns:a16="http://schemas.microsoft.com/office/drawing/2014/main" val="10003"/>
                  </a:ext>
                </a:extLst>
              </a:tr>
              <a:tr h="370840">
                <a:tc>
                  <a:txBody>
                    <a:bodyPr/>
                    <a:lstStyle/>
                    <a:p>
                      <a:pPr algn="l" fontAlgn="ctr"/>
                      <a:r>
                        <a:rPr lang="it-IT" sz="2000" b="0" i="0" u="none" strike="noStrike">
                          <a:solidFill>
                            <a:srgbClr val="666666"/>
                          </a:solidFill>
                          <a:effectLst/>
                          <a:latin typeface="NobileRegular"/>
                        </a:rPr>
                        <a:t>da 2000 a 2999</a:t>
                      </a:r>
                    </a:p>
                  </a:txBody>
                  <a:tcPr marL="9525" marR="9525" marT="9525" marB="9525" anchor="ctr"/>
                </a:tc>
                <a:tc>
                  <a:txBody>
                    <a:bodyPr/>
                    <a:lstStyle/>
                    <a:p>
                      <a:pPr algn="r" fontAlgn="ctr"/>
                      <a:r>
                        <a:rPr lang="it-IT" sz="1800" b="0" i="0" u="none" strike="noStrike" dirty="0" smtClean="0">
                          <a:solidFill>
                            <a:srgbClr val="666666"/>
                          </a:solidFill>
                          <a:effectLst/>
                          <a:latin typeface="NobileRegular"/>
                        </a:rPr>
                        <a:t>31,60</a:t>
                      </a:r>
                      <a:r>
                        <a:rPr lang="it-IT" sz="1800" b="0" i="0" u="none" strike="noStrike" dirty="0">
                          <a:solidFill>
                            <a:srgbClr val="666666"/>
                          </a:solidFill>
                          <a:effectLst/>
                          <a:latin typeface="NobileRegular"/>
                        </a:rPr>
                        <a:t>%</a:t>
                      </a:r>
                    </a:p>
                  </a:txBody>
                  <a:tcPr marL="9525" marR="9525" marT="9525" marB="9525" anchor="ctr"/>
                </a:tc>
                <a:extLst>
                  <a:ext uri="{0D108BD9-81ED-4DB2-BD59-A6C34878D82A}">
                    <a16:rowId xmlns="" xmlns:a16="http://schemas.microsoft.com/office/drawing/2014/main" val="10004"/>
                  </a:ext>
                </a:extLst>
              </a:tr>
              <a:tr h="370840">
                <a:tc>
                  <a:txBody>
                    <a:bodyPr/>
                    <a:lstStyle/>
                    <a:p>
                      <a:pPr algn="l" fontAlgn="ctr"/>
                      <a:r>
                        <a:rPr lang="it-IT" sz="2000" b="0" i="0" u="none" strike="noStrike">
                          <a:solidFill>
                            <a:srgbClr val="666666"/>
                          </a:solidFill>
                          <a:effectLst/>
                          <a:latin typeface="NobileRegular"/>
                        </a:rPr>
                        <a:t>da 3000 a 4999</a:t>
                      </a:r>
                    </a:p>
                  </a:txBody>
                  <a:tcPr marL="9525" marR="9525" marT="9525" marB="9525" anchor="ctr"/>
                </a:tc>
                <a:tc>
                  <a:txBody>
                    <a:bodyPr/>
                    <a:lstStyle/>
                    <a:p>
                      <a:pPr algn="r" fontAlgn="ctr"/>
                      <a:r>
                        <a:rPr lang="it-IT" sz="1800" b="0" i="0" u="none" strike="noStrike" dirty="0" smtClean="0">
                          <a:solidFill>
                            <a:srgbClr val="666666"/>
                          </a:solidFill>
                          <a:effectLst/>
                          <a:latin typeface="NobileRegular"/>
                        </a:rPr>
                        <a:t>31,20</a:t>
                      </a:r>
                      <a:r>
                        <a:rPr lang="it-IT" sz="1800" b="0" i="0" u="none" strike="noStrike" dirty="0">
                          <a:solidFill>
                            <a:srgbClr val="666666"/>
                          </a:solidFill>
                          <a:effectLst/>
                          <a:latin typeface="NobileRegular"/>
                        </a:rPr>
                        <a:t>%</a:t>
                      </a:r>
                    </a:p>
                  </a:txBody>
                  <a:tcPr marL="9525" marR="9525" marT="9525" marB="9525" anchor="ctr"/>
                </a:tc>
                <a:extLst>
                  <a:ext uri="{0D108BD9-81ED-4DB2-BD59-A6C34878D82A}">
                    <a16:rowId xmlns="" xmlns:a16="http://schemas.microsoft.com/office/drawing/2014/main" val="10005"/>
                  </a:ext>
                </a:extLst>
              </a:tr>
              <a:tr h="370840">
                <a:tc>
                  <a:txBody>
                    <a:bodyPr/>
                    <a:lstStyle/>
                    <a:p>
                      <a:pPr algn="l" fontAlgn="ctr"/>
                      <a:r>
                        <a:rPr lang="it-IT" sz="2000" b="0" i="0" u="none" strike="noStrike">
                          <a:solidFill>
                            <a:srgbClr val="666666"/>
                          </a:solidFill>
                          <a:effectLst/>
                          <a:latin typeface="NobileRegular"/>
                        </a:rPr>
                        <a:t>da 5000 a 9999 abitanti</a:t>
                      </a:r>
                    </a:p>
                  </a:txBody>
                  <a:tcPr marL="9525" marR="9525" marT="9525" marB="9525" anchor="ctr"/>
                </a:tc>
                <a:tc>
                  <a:txBody>
                    <a:bodyPr/>
                    <a:lstStyle/>
                    <a:p>
                      <a:pPr algn="r" fontAlgn="ctr"/>
                      <a:r>
                        <a:rPr lang="it-IT" sz="1800" b="0" i="0" u="none" strike="noStrike" dirty="0" smtClean="0">
                          <a:solidFill>
                            <a:srgbClr val="666666"/>
                          </a:solidFill>
                          <a:effectLst/>
                          <a:latin typeface="NobileRegular"/>
                        </a:rPr>
                        <a:t>30,90</a:t>
                      </a:r>
                      <a:r>
                        <a:rPr lang="it-IT" sz="1800" b="0" i="0" u="none" strike="noStrike" dirty="0">
                          <a:solidFill>
                            <a:srgbClr val="666666"/>
                          </a:solidFill>
                          <a:effectLst/>
                          <a:latin typeface="NobileRegular"/>
                        </a:rPr>
                        <a:t>%</a:t>
                      </a:r>
                    </a:p>
                  </a:txBody>
                  <a:tcPr marL="9525" marR="9525" marT="9525" marB="9525" anchor="ctr"/>
                </a:tc>
                <a:extLst>
                  <a:ext uri="{0D108BD9-81ED-4DB2-BD59-A6C34878D82A}">
                    <a16:rowId xmlns="" xmlns:a16="http://schemas.microsoft.com/office/drawing/2014/main" val="10006"/>
                  </a:ext>
                </a:extLst>
              </a:tr>
              <a:tr h="370840">
                <a:tc>
                  <a:txBody>
                    <a:bodyPr/>
                    <a:lstStyle/>
                    <a:p>
                      <a:pPr algn="l" fontAlgn="ctr"/>
                      <a:r>
                        <a:rPr lang="it-IT" sz="2000" b="0" i="0" u="none" strike="noStrike">
                          <a:solidFill>
                            <a:srgbClr val="666666"/>
                          </a:solidFill>
                          <a:effectLst/>
                          <a:latin typeface="NobileRegular"/>
                        </a:rPr>
                        <a:t>da 10000 a 59999 abitanti</a:t>
                      </a:r>
                    </a:p>
                  </a:txBody>
                  <a:tcPr marL="9525" marR="9525" marT="9525" marB="9525" anchor="ctr"/>
                </a:tc>
                <a:tc>
                  <a:txBody>
                    <a:bodyPr/>
                    <a:lstStyle/>
                    <a:p>
                      <a:pPr algn="r" fontAlgn="ctr"/>
                      <a:r>
                        <a:rPr lang="it-IT" sz="1800" b="0" i="0" u="none" strike="noStrike" dirty="0" smtClean="0">
                          <a:solidFill>
                            <a:srgbClr val="666666"/>
                          </a:solidFill>
                          <a:effectLst/>
                          <a:latin typeface="NobileRegular"/>
                        </a:rPr>
                        <a:t>31,00</a:t>
                      </a:r>
                      <a:r>
                        <a:rPr lang="it-IT" sz="1800" b="0" i="0" u="none" strike="noStrike" dirty="0">
                          <a:solidFill>
                            <a:srgbClr val="666666"/>
                          </a:solidFill>
                          <a:effectLst/>
                          <a:latin typeface="NobileRegular"/>
                        </a:rPr>
                        <a:t>%</a:t>
                      </a:r>
                    </a:p>
                  </a:txBody>
                  <a:tcPr marL="9525" marR="9525" marT="9525" marB="9525" anchor="ctr"/>
                </a:tc>
                <a:extLst>
                  <a:ext uri="{0D108BD9-81ED-4DB2-BD59-A6C34878D82A}">
                    <a16:rowId xmlns="" xmlns:a16="http://schemas.microsoft.com/office/drawing/2014/main" val="10007"/>
                  </a:ext>
                </a:extLst>
              </a:tr>
              <a:tr h="370840">
                <a:tc>
                  <a:txBody>
                    <a:bodyPr/>
                    <a:lstStyle/>
                    <a:p>
                      <a:pPr algn="l" fontAlgn="ctr"/>
                      <a:r>
                        <a:rPr lang="it-IT" sz="2000" b="0" i="0" u="none" strike="noStrike">
                          <a:solidFill>
                            <a:srgbClr val="666666"/>
                          </a:solidFill>
                          <a:effectLst/>
                          <a:latin typeface="NobileRegular"/>
                        </a:rPr>
                        <a:t>da 60000 a 249999 abitanti</a:t>
                      </a:r>
                    </a:p>
                  </a:txBody>
                  <a:tcPr marL="9525" marR="9525" marT="9525" marB="9525" anchor="ctr"/>
                </a:tc>
                <a:tc>
                  <a:txBody>
                    <a:bodyPr/>
                    <a:lstStyle/>
                    <a:p>
                      <a:pPr algn="r" fontAlgn="ctr"/>
                      <a:r>
                        <a:rPr lang="it-IT" sz="1800" b="0" i="0" u="none" strike="noStrike" dirty="0" smtClean="0">
                          <a:solidFill>
                            <a:srgbClr val="666666"/>
                          </a:solidFill>
                          <a:effectLst/>
                          <a:latin typeface="NobileRegular"/>
                        </a:rPr>
                        <a:t>31,60</a:t>
                      </a:r>
                      <a:r>
                        <a:rPr lang="it-IT" sz="1800" b="0" i="0" u="none" strike="noStrike" dirty="0">
                          <a:solidFill>
                            <a:srgbClr val="666666"/>
                          </a:solidFill>
                          <a:effectLst/>
                          <a:latin typeface="NobileRegular"/>
                        </a:rPr>
                        <a:t>%</a:t>
                      </a:r>
                    </a:p>
                  </a:txBody>
                  <a:tcPr marL="9525" marR="9525" marT="9525" marB="9525" anchor="ctr"/>
                </a:tc>
                <a:extLst>
                  <a:ext uri="{0D108BD9-81ED-4DB2-BD59-A6C34878D82A}">
                    <a16:rowId xmlns="" xmlns:a16="http://schemas.microsoft.com/office/drawing/2014/main" val="10008"/>
                  </a:ext>
                </a:extLst>
              </a:tr>
              <a:tr h="370840">
                <a:tc>
                  <a:txBody>
                    <a:bodyPr/>
                    <a:lstStyle/>
                    <a:p>
                      <a:pPr algn="l" fontAlgn="ctr"/>
                      <a:r>
                        <a:rPr lang="it-IT" sz="2000" b="0" i="0" u="none" strike="noStrike">
                          <a:solidFill>
                            <a:srgbClr val="666666"/>
                          </a:solidFill>
                          <a:effectLst/>
                          <a:latin typeface="NobileRegular"/>
                        </a:rPr>
                        <a:t>da 250000 a 1499999 abitanti</a:t>
                      </a:r>
                    </a:p>
                  </a:txBody>
                  <a:tcPr marL="9525" marR="9525" marT="9525" marB="9525" anchor="ctr"/>
                </a:tc>
                <a:tc>
                  <a:txBody>
                    <a:bodyPr/>
                    <a:lstStyle/>
                    <a:p>
                      <a:pPr algn="r" fontAlgn="ctr"/>
                      <a:r>
                        <a:rPr lang="it-IT" sz="1800" b="0" i="0" u="none" strike="noStrike" dirty="0" smtClean="0">
                          <a:solidFill>
                            <a:srgbClr val="666666"/>
                          </a:solidFill>
                          <a:effectLst/>
                          <a:latin typeface="NobileRegular"/>
                        </a:rPr>
                        <a:t>32,80</a:t>
                      </a:r>
                      <a:r>
                        <a:rPr lang="it-IT" sz="1800" b="0" i="0" u="none" strike="noStrike" dirty="0">
                          <a:solidFill>
                            <a:srgbClr val="666666"/>
                          </a:solidFill>
                          <a:effectLst/>
                          <a:latin typeface="NobileRegular"/>
                        </a:rPr>
                        <a:t>%</a:t>
                      </a:r>
                    </a:p>
                  </a:txBody>
                  <a:tcPr marL="9525" marR="9525" marT="9525" marB="9525" anchor="ctr"/>
                </a:tc>
                <a:extLst>
                  <a:ext uri="{0D108BD9-81ED-4DB2-BD59-A6C34878D82A}">
                    <a16:rowId xmlns="" xmlns:a16="http://schemas.microsoft.com/office/drawing/2014/main" val="10009"/>
                  </a:ext>
                </a:extLst>
              </a:tr>
              <a:tr h="370840">
                <a:tc>
                  <a:txBody>
                    <a:bodyPr/>
                    <a:lstStyle/>
                    <a:p>
                      <a:pPr algn="l" fontAlgn="ctr"/>
                      <a:r>
                        <a:rPr lang="it-IT" sz="2000" b="0" i="0" u="none" strike="noStrike" dirty="0">
                          <a:solidFill>
                            <a:srgbClr val="666666"/>
                          </a:solidFill>
                          <a:effectLst/>
                          <a:latin typeface="NobileRegular"/>
                        </a:rPr>
                        <a:t>sopra i 150000 abitanti</a:t>
                      </a:r>
                    </a:p>
                  </a:txBody>
                  <a:tcPr marL="9525" marR="9525" marT="9525" marB="9525" anchor="ctr"/>
                </a:tc>
                <a:tc>
                  <a:txBody>
                    <a:bodyPr/>
                    <a:lstStyle/>
                    <a:p>
                      <a:pPr algn="r" fontAlgn="ctr"/>
                      <a:r>
                        <a:rPr lang="it-IT" sz="1800" b="0" i="0" u="none" strike="noStrike" dirty="0" smtClean="0">
                          <a:solidFill>
                            <a:srgbClr val="666666"/>
                          </a:solidFill>
                          <a:effectLst/>
                          <a:latin typeface="NobileRegular"/>
                        </a:rPr>
                        <a:t>29,30</a:t>
                      </a:r>
                      <a:r>
                        <a:rPr lang="it-IT" sz="1800" b="0" i="0" u="none" strike="noStrike" dirty="0">
                          <a:solidFill>
                            <a:srgbClr val="666666"/>
                          </a:solidFill>
                          <a:effectLst/>
                          <a:latin typeface="NobileRegular"/>
                        </a:rPr>
                        <a:t>%</a:t>
                      </a:r>
                    </a:p>
                  </a:txBody>
                  <a:tcPr marL="9525" marR="9525" marT="9525" marB="9525" anchor="ctr"/>
                </a:tc>
                <a:extLst>
                  <a:ext uri="{0D108BD9-81ED-4DB2-BD59-A6C34878D82A}">
                    <a16:rowId xmlns="" xmlns:a16="http://schemas.microsoft.com/office/drawing/2014/main" val="10010"/>
                  </a:ext>
                </a:extLst>
              </a:tr>
              <a:tr h="370840">
                <a:tc gridSpan="2">
                  <a:txBody>
                    <a:bodyPr/>
                    <a:lstStyle/>
                    <a:p>
                      <a:pPr algn="l" fontAlgn="ctr"/>
                      <a:r>
                        <a:rPr lang="it-IT" sz="2000" b="0" i="0" u="none" strike="noStrike" dirty="0" smtClean="0">
                          <a:solidFill>
                            <a:srgbClr val="666666"/>
                          </a:solidFill>
                          <a:effectLst/>
                          <a:latin typeface="NobileRegular"/>
                        </a:rPr>
                        <a:t>I comuni che si trovano tra le due soglie non possono incrementare la spesa di personale rilevata nell’ultimo rendiconto approvato </a:t>
                      </a:r>
                      <a:endParaRPr lang="it-IT" sz="2000" b="0" i="0" u="none" strike="noStrike" dirty="0">
                        <a:solidFill>
                          <a:srgbClr val="666666"/>
                        </a:solidFill>
                        <a:effectLst/>
                        <a:latin typeface="NobileRegular"/>
                      </a:endParaRPr>
                    </a:p>
                  </a:txBody>
                  <a:tcPr marL="9525" marR="9525" marT="9525" marB="9525" anchor="ctr"/>
                </a:tc>
                <a:tc hMerge="1">
                  <a:txBody>
                    <a:bodyPr/>
                    <a:lstStyle/>
                    <a:p>
                      <a:pPr algn="r" fontAlgn="ctr"/>
                      <a:endParaRPr lang="it-IT" sz="1800" b="0" i="0" u="none" strike="noStrike" dirty="0">
                        <a:solidFill>
                          <a:srgbClr val="666666"/>
                        </a:solidFill>
                        <a:effectLst/>
                        <a:latin typeface="NobileRegular"/>
                      </a:endParaRPr>
                    </a:p>
                  </a:txBody>
                  <a:tcPr marL="9525" marR="9525" marT="9525" marB="9525" anchor="ctr"/>
                </a:tc>
                <a:extLst>
                  <a:ext uri="{0D108BD9-81ED-4DB2-BD59-A6C34878D82A}">
                    <a16:rowId xmlns="" xmlns:a16="http://schemas.microsoft.com/office/drawing/2014/main" val="10011"/>
                  </a:ext>
                </a:extLst>
              </a:tr>
            </a:tbl>
          </a:graphicData>
        </a:graphic>
      </p:graphicFrame>
    </p:spTree>
    <p:extLst>
      <p:ext uri="{BB962C8B-B14F-4D97-AF65-F5344CB8AC3E}">
        <p14:creationId xmlns="" xmlns:p14="http://schemas.microsoft.com/office/powerpoint/2010/main" val="16624240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365126"/>
            <a:ext cx="7886700" cy="915035"/>
          </a:xfrm>
        </p:spPr>
        <p:txBody>
          <a:bodyPr>
            <a:normAutofit fontScale="90000"/>
          </a:bodyPr>
          <a:lstStyle/>
          <a:p>
            <a:pPr algn="just"/>
            <a:r>
              <a:rPr lang="it-IT" sz="2000" dirty="0" smtClean="0"/>
              <a:t/>
            </a:r>
            <a:br>
              <a:rPr lang="it-IT" sz="2000" dirty="0" smtClean="0"/>
            </a:br>
            <a:r>
              <a:rPr lang="it-IT" sz="2000" dirty="0"/>
              <a:t/>
            </a:r>
            <a:br>
              <a:rPr lang="it-IT" sz="2000" dirty="0"/>
            </a:br>
            <a:r>
              <a:rPr lang="it-IT" sz="2000" dirty="0" smtClean="0"/>
              <a:t>Un ente locale richiede ed ottiene un'anticipazione di liquidità ad opera del decreto legge n. 35/2013 (e/o del successivo decreto legge n. 66/2014)  </a:t>
            </a:r>
            <a:r>
              <a:rPr lang="it-IT" sz="2000" dirty="0" err="1" smtClean="0"/>
              <a:t>ﬁno</a:t>
            </a:r>
            <a:r>
              <a:rPr lang="it-IT" sz="2000" dirty="0" smtClean="0"/>
              <a:t> a 30 anni. Il tasso di interesse annuo da applicare alla suddetta anticipazione </a:t>
            </a:r>
            <a:r>
              <a:rPr lang="it-IT" sz="2000" dirty="0" err="1" smtClean="0"/>
              <a:t>e’</a:t>
            </a:r>
            <a:r>
              <a:rPr lang="it-IT" sz="2000" dirty="0" smtClean="0"/>
              <a:t> determinato sulla base del rendimento di mercato dei Buoni poliennali del tesoro a 5 anni (0,50%). Importo dell'anticipazione € 2.500.000,00</a:t>
            </a:r>
            <a:r>
              <a:rPr lang="it-IT" sz="1400" dirty="0" smtClean="0"/>
              <a:t/>
            </a:r>
            <a:br>
              <a:rPr lang="it-IT" sz="1400" dirty="0" smtClean="0"/>
            </a:br>
            <a:endParaRPr lang="it-IT" sz="1400" dirty="0"/>
          </a:p>
        </p:txBody>
      </p:sp>
      <p:graphicFrame>
        <p:nvGraphicFramePr>
          <p:cNvPr id="4" name="Segnaposto contenuto 3"/>
          <p:cNvGraphicFramePr>
            <a:graphicFrameLocks noGrp="1"/>
          </p:cNvGraphicFramePr>
          <p:nvPr>
            <p:ph idx="1"/>
            <p:extLst>
              <p:ext uri="{D42A27DB-BD31-4B8C-83A1-F6EECF244321}">
                <p14:modId xmlns="" xmlns:p14="http://schemas.microsoft.com/office/powerpoint/2010/main" val="1536087974"/>
              </p:ext>
            </p:extLst>
          </p:nvPr>
        </p:nvGraphicFramePr>
        <p:xfrm>
          <a:off x="755576" y="2132856"/>
          <a:ext cx="7886700" cy="3108960"/>
        </p:xfrm>
        <a:graphic>
          <a:graphicData uri="http://schemas.openxmlformats.org/drawingml/2006/table">
            <a:tbl>
              <a:tblPr firstRow="1" bandRow="1">
                <a:tableStyleId>{00A15C55-8517-42AA-B614-E9B94910E393}</a:tableStyleId>
              </a:tblPr>
              <a:tblGrid>
                <a:gridCol w="7886700">
                  <a:extLst>
                    <a:ext uri="{9D8B030D-6E8A-4147-A177-3AD203B41FA5}">
                      <a16:colId xmlns="" xmlns:a16="http://schemas.microsoft.com/office/drawing/2014/main" val="537339316"/>
                    </a:ext>
                  </a:extLst>
                </a:gridCol>
              </a:tblGrid>
              <a:tr h="370840">
                <a:tc>
                  <a:txBody>
                    <a:bodyPr/>
                    <a:lstStyle/>
                    <a:p>
                      <a:r>
                        <a:rPr lang="it-IT" dirty="0" smtClean="0"/>
                        <a:t>anno n+2</a:t>
                      </a:r>
                    </a:p>
                    <a:p>
                      <a:r>
                        <a:rPr lang="it-IT" dirty="0" smtClean="0"/>
                        <a:t>parte spesa</a:t>
                      </a:r>
                    </a:p>
                    <a:p>
                      <a:r>
                        <a:rPr lang="it-IT" dirty="0" smtClean="0"/>
                        <a:t>stanziamento ed impegno Chiusura Anticipazioni a titolo oneroso ricevute da altri soggetti U.4.02.02.01.999</a:t>
                      </a:r>
                    </a:p>
                    <a:p>
                      <a:r>
                        <a:rPr lang="it-IT" dirty="0" smtClean="0"/>
                        <a:t>€ 77.834,53 (rata annua da rimborsare)</a:t>
                      </a:r>
                    </a:p>
                    <a:p>
                      <a:r>
                        <a:rPr lang="it-IT" dirty="0" smtClean="0"/>
                        <a:t>stanziamento ed impegno Interessi passivi Interessi passivi a Cassa Depositi e Prestiti SPA su mutui e altri finanziamenti a medio lungo termine U.1.07.05.04.003</a:t>
                      </a:r>
                    </a:p>
                    <a:p>
                      <a:r>
                        <a:rPr lang="it-IT" dirty="0" smtClean="0"/>
                        <a:t>€ 12.112,76</a:t>
                      </a:r>
                    </a:p>
                    <a:p>
                      <a:r>
                        <a:rPr lang="it-IT" dirty="0" smtClean="0"/>
                        <a:t>chiusura gestione 31/12/n+2</a:t>
                      </a:r>
                    </a:p>
                    <a:p>
                      <a:r>
                        <a:rPr lang="it-IT" dirty="0" smtClean="0"/>
                        <a:t>avanzo accantonato € 2.344.718,17</a:t>
                      </a:r>
                      <a:endParaRPr lang="it-IT" dirty="0"/>
                    </a:p>
                  </a:txBody>
                  <a:tcPr marL="68580" marR="68580"/>
                </a:tc>
                <a:extLst>
                  <a:ext uri="{0D108BD9-81ED-4DB2-BD59-A6C34878D82A}">
                    <a16:rowId xmlns="" xmlns:a16="http://schemas.microsoft.com/office/drawing/2014/main" val="908575378"/>
                  </a:ext>
                </a:extLst>
              </a:tr>
            </a:tbl>
          </a:graphicData>
        </a:graphic>
      </p:graphicFrame>
    </p:spTree>
    <p:extLst>
      <p:ext uri="{BB962C8B-B14F-4D97-AF65-F5344CB8AC3E}">
        <p14:creationId xmlns="" xmlns:p14="http://schemas.microsoft.com/office/powerpoint/2010/main" val="356387398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419</TotalTime>
  <Words>8281</Words>
  <Application>Microsoft Office PowerPoint</Application>
  <PresentationFormat>Presentazione su schermo (4:3)</PresentationFormat>
  <Paragraphs>1149</Paragraphs>
  <Slides>83</Slides>
  <Notes>1</Notes>
  <HiddenSlides>0</HiddenSlides>
  <MMClips>0</MMClips>
  <ScaleCrop>false</ScaleCrop>
  <HeadingPairs>
    <vt:vector size="4" baseType="variant">
      <vt:variant>
        <vt:lpstr>Tema</vt:lpstr>
      </vt:variant>
      <vt:variant>
        <vt:i4>1</vt:i4>
      </vt:variant>
      <vt:variant>
        <vt:lpstr>Titoli diapositive</vt:lpstr>
      </vt:variant>
      <vt:variant>
        <vt:i4>83</vt:i4>
      </vt:variant>
    </vt:vector>
  </HeadingPairs>
  <TitlesOfParts>
    <vt:vector size="84" baseType="lpstr">
      <vt:lpstr>Tema di Office</vt:lpstr>
      <vt:lpstr>ODCEC</vt:lpstr>
      <vt:lpstr>Le novità da applicare in sede di redazione del preventivo</vt:lpstr>
      <vt:lpstr>Un ente locale sciolto per fenomeni di infiltrazione e di condizionamento di tipo mafioso (art.243-quinquies tuel), di 25.000 abitanti  riceve nell'anno n un'anticipazione di liquidità (200 euro x abitante, misura massima), € 2.500,000,00 in quanto sussistono squilibri strutturali di bilancio, in grado di provocare il dissesto finanziario, a seguito di specifica richiesta la commissione straordinaria per la gestione dell'ente, da restituire in dieci anni (durata max).  Il tasso di interesse annuo da applicare alla suddetta anticipazione e’ determinato sulla base del rendimento di mercato dei Buoni poliennali del tesoro a 5 anni in corso di emissione con comunicato del Direttore generale del tesoro da emanare e pubblicare sul sito internet del Ministero dell’economia e delle finanze (0.50%).Metodo delibera Corte Conti Sez.Autonomie 33/2015 </vt:lpstr>
      <vt:lpstr>Un ente locale sciolto per fenomeni di infiltrazione e di condizionamento di tipo mafioso (art.243-quinquies tuel), di 25.000 abitanti  riceve nell'anno n un'anticipazione di liquidità (200 euro x abitante, misura massima), € 2.500,000,00 in quanto sussistono squilibri strutturali di bilancio, in grado di provocare il dissesto finanziario, a seguito di specifica richiesta la commissione straordinaria per la gestione dell'ente, da restituire in dieci anni (durata max).  Il tasso di interesse annuo da applicare alla suddetta anticipazione e’ determinato sulla base del rendimento di mercato dei Buoni poliennali del tesoro a 5 anni in corso di emissione con comunicato del Direttore generale del tesoro da emanare e pubblicare sul sito internet del Ministero dell’economia e delle finanze (0.50%)</vt:lpstr>
      <vt:lpstr>Un ente locale sciolto per fenomeni di infiltrazione e di condizionamento di tipo mafioso (art.243-quinquies tuel), di 25.000 abitanti  riceve nell'anno n un'anticipazione di liquidità (200 euro x abitante, misura massima), € 2.500,000,00 in quanto sussistono squilibri strutturali di bilancio, in grado di provocare il dissesto finanziario, a seguito di specifica richiesta la commissione straordinaria per la gestione dell'ente, da restituire in dieci anni (durata max).  Il tasso di interesse annuo da applicare alla suddetta anticipazione e’ determinato sulla base del rendimento di mercato dei Buoni poliennali del tesoro a 5 anni in corso di emissione con comunicato del Direttore generale del tesoro da emanare e pubblicare sul sito internet del Ministero dell’economia e delle finanze (0.50%)</vt:lpstr>
      <vt:lpstr>Un ente locale sciolto per fenomeni di infiltrazione e di condizionamento di tipo mafioso (art.243-quinquies tuel), di 25.000 abitanti  riceve nell'anno n un'anticipazione di liquidità (200 euro x abitante, misura massima), € 2.500,000, in quanto sussistono squilibri strutturali di bilancio, in grado di provocare il dissesto finanziario, a seguito di specifica richiesta la commissione straordinaria per la gestione dell'ente, da restituire in dieci anni (durata max).  Il tasso di interesse annuo da applicare alla suddetta anticipazione e’ determinato sulla base del rendimento di mercato dei Buoni poliennali del tesoro a 5 anni in corso di emissione con comunicato del Direttore generale del tesoro da emanare e pubblicare sul sito internet del Ministero dell’economia e delle finanze (0.50%)</vt:lpstr>
      <vt:lpstr>Un ente locale richiede ed ottiene un'anticipazione di liquidità ad opera del decreto legge n. 35/2013 (e/o del successivo decreto legge n. 66/2014)  ﬁno a 30 anni. Il tasso di interesse annuo da applicare alla suddetta anticipazione e’ determinato sulla base del rendimento di mercato dei Buoni poliennali del tesoro a 5 anni (0,50%). Importo dell'anticipazione € 2.500.000,00. Metodo Corte dei Conti Sez.Autonomie 28/2017</vt:lpstr>
      <vt:lpstr>Un ente locale richiede ed ottiene un'anticipazione di liquidità ad opera del decreto legge n. 35/2013 (e/o del successivo decreto legge n. 66/2014)  ﬁno a 30 anni. Il tasso di interesse annuo da applicare alla suddetta anticipazione e’ determinato sulla base del rendimento di mercato dei Buoni poliennali del tesoro a 5 anni (0,50%). Importo dell'anticipazione € 2.500.000,00 </vt:lpstr>
      <vt:lpstr>  Un ente locale richiede ed ottiene un'anticipazione di liquidità ad opera del decreto legge n. 35/2013 (e/o del successivo decreto legge n. 66/2014)  ﬁno a 30 anni. Il tasso di interesse annuo da applicare alla suddetta anticipazione e’ determinato sulla base del rendimento di mercato dei Buoni poliennali del tesoro a 5 anni (0,50%). Importo dell'anticipazione € 2.500.000,00 </vt:lpstr>
      <vt:lpstr>Un ente locale richiede ed ottiene un'anticipazione di liquidità ad opera del decreto legge n. 35/2013 (e/o del successivo decreto legge n. 66/2014)  ﬁno a 30 anni. Il tasso di interesse annuo da applicare alla suddetta anticipazione e’ determinato sulla base del rendimento di mercato dei Buoni poliennali del tesoro a 5 anni (0,50%). Importo dell'anticipazione € 2.500.000,00</vt:lpstr>
      <vt:lpstr>   Un ente locale ha richiesto alla Cassa DD.PP. Spa un'anticipazioni di liquidità a breve termine per il pagamento di debiti certi, liquidi ed esigibili, maturati alla data del 31 dicembre 2019, relativi a somministrazioni, forniture, appalti e ad obbligazioni per prestazioni professionali (comma 556, legge 160/2019). L'ammontare richiesto é pari a 3/12 delle entrate accertate nel 2018 relativamente ai primi tre titoli delle entrate (€ 2.500.000,00). Ha provveduto al pagamento dei fornitori entro 15 giorni dall’erogazione dell’anticipazione stessa. Deve restituirla entro il 30 dicembre 2020. Il tasso di interesse, parametrato all'euribor, maggiorato di un margine definito dalla Cassa DD.PP. spa , ammonta all'1.50 %. Somma erogata il 30/03/2019.</vt:lpstr>
      <vt:lpstr>      Un ente locale ha deliberato  la procedura di riequilibrio finanziario di cui all'articolo 243-ter tuel nell'anno n-1,richiedendo l'accesso al Fondo di rotazione per assicurare la stabilità finanziaria degli enti locali. Nell'anno n il Ministero dell'Interno ha erogato l'anticipazione richiesta di € 2.500.000,00 (300 euro x abitante misura massima), da restituire in 10 annualità, con rate semestrali, comprensive di quota capitale e d interessi, aventi scadenze il 30 aprile ed il 31 ottobre, a partire dall'anno n+1.</vt:lpstr>
      <vt:lpstr>   Un ente locale ha deliberato  la procedura di riequilibrio finanziario di cui all'articolo 243-ter tuel nell'anno n-1,richiedendo l'accesso al Fondo di rotazione per assicurare la stabilità finanziaria degli enti locali. Nell'anno n il Ministero dell'Interno ha erogato l'anticipazione richiesta di € 2.500.000,00 (300 euro x abitante misura massima), da restituire in 10 annualità, con rate semestrali, comprensive di quota capitale e d interessi, aventi scadenze il 30 aprile ed il 31 ottobre, a partire dall'anno n+1.</vt:lpstr>
      <vt:lpstr>   Un ente locale ha deliberato  la procedura di riequilibrio finanziario di cui all'articolo 243-ter tuel nell'anno n-1,richiedendo l'accesso al Fondo di rotazione per assicurare la stabilità finanziaria degli enti locali. Nell'anno n il Ministero dell'Interno ha erogato l'anticipazione richiesta di € 2.500.000,00 (300 euro x abitante misura massima), da restituire in 10 annualità, con rate semestrali, comprensive di quota capitale e d interessi, aventi scadenze il 30 aprile ed il 31 ottobre, a partire dall'anno n+1. </vt:lpstr>
      <vt:lpstr>Un ente locale ha deliberato  la procedura di riequilibrio finanziario di cui all'articolo 243-ter tuel nell'anno n-1,richiedendo l'accesso al Fondo di rotazione per assicurare la stabilità finanziaria degli enti locali. Nell'anno n il Ministero dell'Interno ha erogato l'anticipazione richiesta di € 2.500.000,00 (300 euro x abitante misura massima), da restituire in 10 annualità, con rate semestrali, comprensive di quota capitale e d interessi, aventi scadenze il 30 aprile ed il 31 ottobre, a partire dall'anno n+1. </vt:lpstr>
      <vt:lpstr>    Un ente locale ha deliberato  la procedura di riequilibrio finanziario di cui all'articolo 243-ter tuel nell'anno n-1,richiedendo l'accesso al Fondo di rotazione per assicurare la stabilità finanziaria degli enti locali. Nell'anno n il Ministero dell'Interno ha erogato l'anticipazione richiesta di € 2.500.000,00 (300 euro x abitante misura massima), da restituire in 10 annualità, con rate semestrali, comprensive di quota capitale e d interessi, aventi scadenze il 30 aprile ed il 31 ottobre, a partire dall'anno n+1. L'importo é utilizzato per ripianare il disavanzo e per finanziare debiti fuori bilancio si sensi dell'art. 43 del D.L. 133/2014.</vt:lpstr>
      <vt:lpstr>    Un ente locale ha deliberato  la procedura di riequilibrio finanziario di cui all'articolo 243-ter tuel nell'anno n-1,richiedendo l'accesso al Fondo di rotazione per assicurare la stabilità finanziaria degli enti locali. Nell'anno n il Ministero dell'Interno ha erogato l'anticipazione richiesta di € 2.500.000,00 (300 euro x abitante misura massima), da restituire in 10 annualità, con rate semestrali, comprensive di quota capitale e d interessi, aventi scadenze il 30 aprile ed il 31 ottobre, a partire dall'anno n+1. L'importo é utilizzato per ripianare il disavanzo e per finanziare debiti fuori bilancio si sensi dell'art. 43 del D.L. 133/2014.</vt:lpstr>
      <vt:lpstr>    Un ente locale ha deliberato  la procedura di riequilibrio finanziario di cui all'articolo 243-ter tuel nell'anno n-1,richiedendo l'accesso al Fondo di rotazione per assicurare la stabilità finanziaria degli enti locali. Nell'anno n il Ministero dell'Interno ha erogato l'anticipazione richiesta di € 2.500.000,00 (300 euro x abitante misura massima), da restituire in 10 annualità, con rate semestrali, comprensive di quota capitale e d interessi, aventi scadenze il 30 aprile ed il 31 ottobre, a partire dall'anno n+1. L'importo é utilizzato per ripianare il disavanzo e per finanziare debiti fuori bilancio si sensi dell'art. 43 del D.L. 133/2014.</vt:lpstr>
      <vt:lpstr>Un ente locale ha richiesto ed ottenuto dalla Cassa Depositi e Prestiti , nell'anno n, un'anticipazione di risorse dal fondo per le demolizioni delle opere abusive di cui all’art. 32, comma 12, del D.L. 269/2003. I responsabili degli abusi non provvedono a rimborsare all'ente locale gli oneri sostenuti per le demolizioni entro l'anno n, pari ad € 500.000,00. </vt:lpstr>
      <vt:lpstr>Qualsiasi altra anticipazione di liquidità</vt:lpstr>
      <vt:lpstr>Qualsiasi altra anticipazione di liquidità</vt:lpstr>
      <vt:lpstr>Le novità da applicare in sede di redazione del preventivo</vt:lpstr>
      <vt:lpstr>Un ente locale ha determinato il fcde iscritto nell'annualità n del bilancio di previsione n/n+2 applicando la percentuale del 20% agli stanziamenti di entrata rilevanti ai fini della costituzione del fcde </vt:lpstr>
      <vt:lpstr>Un ente locale ha determinato il fcde iscritto nell'annualità n del bilancio di previsione n/n+2 applicando la percentuale del 20% agli stanziamenti di entrata rilevanti ai fini della costituzione del fcde</vt:lpstr>
      <vt:lpstr>Un ente locale ha determinato il fcde iscritto nell'annualità n del bilancio di previsione n/n+2 applicando la percentuale del 20% agli stanziamenti di entrata rilevanti ai fini della costituzione del fcde</vt:lpstr>
      <vt:lpstr>Un ente locale ha determinato il fcde iscritto nell'annualità n del bilancio di previsione n/n+2 applicando la percentuale del 20% agli stanziamenti di entrata rilevanti ai fini della costituzione del fcde </vt:lpstr>
      <vt:lpstr>Un ente locale ha determinato il fcde iscritto nell'annualità n del bilancio di previsione n/n+2 applicando la percentuale del 20% agli stanziamenti di entrata rilevanti ai fini della costituzione del fcde</vt:lpstr>
      <vt:lpstr>Le novità da applicare in sede di redazione del preventivo</vt:lpstr>
      <vt:lpstr>Un ente locale rinegozia (estinzione anticipata o ristrutturazione del debito) con Cassa DD PP spa un mutuo nominale residuo di € 400.000,00, di cui non ha prelevato € 150.000,00. Sono previste penalità per € 40.000,00. Nel triennio n/n+2 erano previsti in bilancio gli importi per le quote capitale (€ 40.000,00, € 42.000,00, € 44.500,00) e per la quota interessi (€ 14.500,00, € 12.500,00, € 10.000,00). Il nuovo prestito ha un valore nominale di € 380.000,00. Con il nuovo prestito si modifica l'importo in bilancio della quota capitale (€ 30.000,00, € 31.500,00, € 33.500,00) e della quota interessi € 10.500,00, € 9.000,00,€ 7.000,00 )  </vt:lpstr>
      <vt:lpstr>Un ente locale rinegozia con Cassa DD PP spa un mutuo nominale residuo di € 400.000,00, di cui non ha prelevato € 150.000,00. Sono previste penalità per € 40.000,00. Nel triennio n/n+2 erano previsti in bilancio gli importi per le quote capitale (€ 40.000,00, € 42.000,00, € 44.500,00) e per la quota interessi (€ 14.500,00, € 12.500,00, € 10.000,00). Il nuovo prestito ha un valore nominale di € 430.000,00. Con il nuovo prestito si modifica l'importo in bilancio della quota capitale (€ 30.000,00, € 31.500,00, € 33.500,00) e della quota interessi € 10.500,00, € 9.000,00,€ 7.000,00 )  </vt:lpstr>
      <vt:lpstr>INCENTIVO EX ART. 113 D.LGS. 50/2016</vt:lpstr>
      <vt:lpstr>Le novità da applicare in sede di redazione del preventivo</vt:lpstr>
      <vt:lpstr>DECORRENZA SCHEMI</vt:lpstr>
      <vt:lpstr>PROSPETTO AVANZO ACCANTONATO</vt:lpstr>
      <vt:lpstr>PROSPETTO AVANZO VINCOLATO</vt:lpstr>
      <vt:lpstr>PROSPETTO AVANZO DESTINATO</vt:lpstr>
      <vt:lpstr>Applicazione avanzo vincolato in presenza di disavanzo (commi 897 e ss. Legge 145/2018)</vt:lpstr>
      <vt:lpstr>Applicazione avanzo vincolato in presenza di disavanzo (commi 897 e ss. Legge 145/2018)</vt:lpstr>
      <vt:lpstr>Applicazione avanzo vincolato in presenza di disavanzo (commi 897 e ss. Legge 145/2018)</vt:lpstr>
      <vt:lpstr>Applicazione avanzo vincolato in presenza di disavanzo (commi 897 e ss. Legge 145/2018)</vt:lpstr>
      <vt:lpstr>Applicazione avanzo vincolato in presenza di disavanzo (commi 897 e ss. Legge 145/2018)</vt:lpstr>
      <vt:lpstr>Le novità da applicare in sede di redazione del preventivo</vt:lpstr>
      <vt:lpstr>Un ente locale adotta il DUP n/n+2 prevedendo, nella sezione operativa, la realizzazione di un impianto di videosorveglianza di cui è prevista la copertura finanziaria da parte del Ministero dell'Interno, per € 500.000,00. Conferisce all'esterno un incarico di progettazione di fattibilità tecnica ed economica, per € 5.000,00.</vt:lpstr>
      <vt:lpstr>Un ente locale adotta il DUP n/n+2 prevedendo, nella sezione operativa, la realizzazione di un impianto di videosorveglianza per € 500.000,00. Conferisce all'esterno un incarico di progettazione di fattibilità tecnica ed economica, per € 5.000,00.</vt:lpstr>
      <vt:lpstr>Un ente locale adotta il DUP n/n+2 prevedendo, nella sezione operativa, la realizzazione di un impianto di videosorveglianza di cui è prevista la copertura finanziaria da parte del Ministero dell'Interno, per € 500.000,00. Conferisce l'incarico di progettazione di fattibilità tecnica ed economica, per € 5.000,00. Dopo detta progettazione l'opera é inserita nel Piano Triennale OO.PP. (Variazione DUP), annualità n. E' conferito  all’esterno l'incarico di progettazione esecutiva  nell'anno n, per € 30.000,00. </vt:lpstr>
      <vt:lpstr>L'investimento è finanziato dal Ministero dell'Interno nell'anno n e la progettazione di livello minimo, impegnata precedentemente tra le spese correnti, è compresa nel finanziamento.</vt:lpstr>
      <vt:lpstr>L'investimento è finanziato dal Ministero dell'Interno nell'anno n e la progettazione di livello minimo, impegnata precedentemente tra le spese correnti, non è compresa nel finanziamento.</vt:lpstr>
      <vt:lpstr>L'investimento è finanziato dal Ministero dell'Interno nell'anno n senza comprendere il livello di progettazione minima. La progettazione di livello minimo era finanziata al titolo 2 della spesa.</vt:lpstr>
      <vt:lpstr>L'investimento è finanziato dal Ministero dell'Interno nell'anno n ivi inclusa la progettazione di livello minimo. La progettazione di livello minimo era finanziata al titolo 2 della spesa.</vt:lpstr>
      <vt:lpstr>Un ente locale accerta un finanziamento ministeriale di € 2.000.000,00, per realizzare interventi di salvaguardia del territorio, nell'anno n. Detto intervento è stato inserito nel Piano Triennale delle OO.PP., ovvero nel DUP, nell'annualità n-1, in quanto munito di livello minimo di progettazione, con imputazione all’annualità n. Entro l'anno n risultano impegnati € 200.000,00 per espropri connessi alla realizzazione dell'intervento</vt:lpstr>
      <vt:lpstr> Un ente locale accerta un finanziamento ministeriale di € 2.000.000,00, per realizzare interventi di salvaguardia del territorio, nell'anno n. Detto intervento è stato inserito nel Piano Triennale delle OO.PP., ovvero nel DUP, nell'annualità n-1, in quanto munito di livello minimo di progettazione. Nel medesimo esercizio n viene avviata  la procedura di affidamento della progettazione esecutiva, importo a base d'asta € 120.000,0, oltre iva, il cui finanziamento è previsto nel progetto.</vt:lpstr>
      <vt:lpstr>Nell' esercizio n+1 viene affidata la progettazione esecutiva, per l'importo di € 128.000,00, iva inclusa. La progettazione si conclude entro il medesimo esercizio n+1. Nel medesimo esercizio si procede alla verifica del progetto</vt:lpstr>
      <vt:lpstr> Nell'esercizio n+2 si avviano le procedura per l'affidamento dei lavori. Importo a base d'asta € 1.700.000,00, iva inclusa. Somme a disposizione € 172.000,00 </vt:lpstr>
      <vt:lpstr>Nell'anno n+3 si affidano i lavori per l'importo di € 1.658.000,00, iva inclusa (economia da ribasso d'asta € 35.000,00) e si stipula il pertinente contratto .Si prevede di ripartire l'intervento per € 658.000,00 nell'anno n+3, ed € 1.000.000,00 nell'anno n+4  Le somme a disposizione sono pari ad € 214.000,00  </vt:lpstr>
      <vt:lpstr> Nell'anno n+4  i lavori si concludono. Con una perizia di variante si impegnano anche € 114.000,00, proveniteni dalle somme a disposizione.</vt:lpstr>
      <vt:lpstr> Nell'anno n+5 con ulteriore perizia di variante si affida la prosecuzione dei lavori di risanamento del medesimo sito.  </vt:lpstr>
      <vt:lpstr>Nell’anno n è affidata a dipendenti la redazione della progettazione esecutiva per la realizzazione di un tratto stradale. Valore complessivo dell’intervento € 80.000,00, ed è finanziato con entrate derivanti da alienazioni patrimoniali. Somma destinata al personale progettista € 1.600,00. </vt:lpstr>
      <vt:lpstr>EQUILIBRI DI BILANCIO</vt:lpstr>
      <vt:lpstr>RISULTATO DI AMMINISTRAZIONE </vt:lpstr>
      <vt:lpstr>EQUILIBRI DI BILANCIO   EQUILIBRIO DI BILANCIO  DI PARTE CORRENTE  </vt:lpstr>
      <vt:lpstr> EQUILIBRI DI BILANCIO   EQUILIBRIO DI BILANCIO  DI PARTE CORRENTE </vt:lpstr>
      <vt:lpstr>EQUILIBRI DI BILANCIO                          EQUILIBRIO DI BILANCIO  DI PARTE CAPITALE    </vt:lpstr>
      <vt:lpstr>EQUILIBRI DI BILANCIO   EQUILIBRI COMPLESSIVI DI BILANCIO  </vt:lpstr>
      <vt:lpstr>RISPOSTA ARCONET SU EQUILIBRI DI BILANCIO </vt:lpstr>
      <vt:lpstr>PRONUNCE GIURISPRUDENZIALI</vt:lpstr>
      <vt:lpstr>SENTENZA CORTE COSTITUZIONALE 4/2020 </vt:lpstr>
      <vt:lpstr>SENTENZA CORTE COSTITUZIONALE 4/2020 </vt:lpstr>
      <vt:lpstr>SEZIONI RIUNITE CORTE CONTI 20/2019 </vt:lpstr>
      <vt:lpstr>SEZIONI RIUNITE CORTE CONTI 20/2019 </vt:lpstr>
      <vt:lpstr>AGGIORNAMENTI NORMATIVI</vt:lpstr>
      <vt:lpstr>CONTABILITA' ECONOMICO-PATRIMONIALE NEI COMUNI CON MENO DI 5.000 ABITANTI </vt:lpstr>
      <vt:lpstr>ABROGAZIONE LIMITI DI SPESA</vt:lpstr>
      <vt:lpstr>ABROGAZIONE LIMITI DI SPESA</vt:lpstr>
      <vt:lpstr>FCDE </vt:lpstr>
      <vt:lpstr>ANTICIPAZIONI DI LIQUIDITA' </vt:lpstr>
      <vt:lpstr>ANTICIPAZIONI DI LIQUIDITA' </vt:lpstr>
      <vt:lpstr>RISTRUTTURAZIONE DEL DEBITO </vt:lpstr>
      <vt:lpstr>RIPIANO DEL DISAVANZO </vt:lpstr>
      <vt:lpstr>PROROGHE DL 162/2019 </vt:lpstr>
      <vt:lpstr>Adempimenti per assunzioni</vt:lpstr>
      <vt:lpstr>Adempimenti per assunzioni</vt:lpstr>
      <vt:lpstr>Dotazione organica e capacità assunzionali future</vt:lpstr>
      <vt:lpstr>Dotazione organica e capacità assunzionali future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admin</dc:creator>
  <cp:lastModifiedBy>note2</cp:lastModifiedBy>
  <cp:revision>36</cp:revision>
  <dcterms:created xsi:type="dcterms:W3CDTF">2020-02-06T18:07:49Z</dcterms:created>
  <dcterms:modified xsi:type="dcterms:W3CDTF">2020-02-10T17:20:24Z</dcterms:modified>
</cp:coreProperties>
</file>