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8"/>
  </p:notesMasterIdLst>
  <p:sldIdLst>
    <p:sldId id="389" r:id="rId2"/>
    <p:sldId id="396" r:id="rId3"/>
    <p:sldId id="390" r:id="rId4"/>
    <p:sldId id="391" r:id="rId5"/>
    <p:sldId id="419" r:id="rId6"/>
    <p:sldId id="420" r:id="rId7"/>
    <p:sldId id="392" r:id="rId8"/>
    <p:sldId id="421" r:id="rId9"/>
    <p:sldId id="423" r:id="rId10"/>
    <p:sldId id="424" r:id="rId11"/>
    <p:sldId id="425" r:id="rId12"/>
    <p:sldId id="426" r:id="rId13"/>
    <p:sldId id="427" r:id="rId14"/>
    <p:sldId id="428" r:id="rId15"/>
    <p:sldId id="393" r:id="rId16"/>
    <p:sldId id="395" r:id="rId17"/>
    <p:sldId id="418" r:id="rId18"/>
    <p:sldId id="274" r:id="rId19"/>
    <p:sldId id="275" r:id="rId20"/>
    <p:sldId id="276" r:id="rId21"/>
    <p:sldId id="277" r:id="rId22"/>
    <p:sldId id="278" r:id="rId23"/>
    <p:sldId id="279" r:id="rId24"/>
    <p:sldId id="281" r:id="rId25"/>
    <p:sldId id="282" r:id="rId26"/>
    <p:sldId id="283" r:id="rId27"/>
    <p:sldId id="280" r:id="rId28"/>
    <p:sldId id="284" r:id="rId29"/>
    <p:sldId id="285" r:id="rId30"/>
    <p:sldId id="286" r:id="rId31"/>
    <p:sldId id="287" r:id="rId32"/>
    <p:sldId id="288" r:id="rId33"/>
    <p:sldId id="399" r:id="rId34"/>
    <p:sldId id="417" r:id="rId35"/>
    <p:sldId id="413" r:id="rId36"/>
    <p:sldId id="414" r:id="rId37"/>
    <p:sldId id="415" r:id="rId38"/>
    <p:sldId id="464" r:id="rId39"/>
    <p:sldId id="465" r:id="rId40"/>
    <p:sldId id="466" r:id="rId41"/>
    <p:sldId id="467" r:id="rId42"/>
    <p:sldId id="468" r:id="rId43"/>
    <p:sldId id="309" r:id="rId44"/>
    <p:sldId id="469" r:id="rId45"/>
    <p:sldId id="470" r:id="rId46"/>
    <p:sldId id="310" r:id="rId47"/>
    <p:sldId id="312" r:id="rId48"/>
    <p:sldId id="317" r:id="rId49"/>
    <p:sldId id="448" r:id="rId50"/>
    <p:sldId id="446" r:id="rId51"/>
    <p:sldId id="447" r:id="rId52"/>
    <p:sldId id="449" r:id="rId53"/>
    <p:sldId id="450" r:id="rId54"/>
    <p:sldId id="451" r:id="rId55"/>
    <p:sldId id="473" r:id="rId56"/>
    <p:sldId id="318" r:id="rId57"/>
    <p:sldId id="320" r:id="rId58"/>
    <p:sldId id="326" r:id="rId59"/>
    <p:sldId id="452" r:id="rId60"/>
    <p:sldId id="453" r:id="rId61"/>
    <p:sldId id="463" r:id="rId62"/>
    <p:sldId id="454" r:id="rId63"/>
    <p:sldId id="455" r:id="rId64"/>
    <p:sldId id="456" r:id="rId65"/>
    <p:sldId id="457" r:id="rId66"/>
    <p:sldId id="458" r:id="rId67"/>
    <p:sldId id="459" r:id="rId68"/>
    <p:sldId id="460" r:id="rId69"/>
    <p:sldId id="461" r:id="rId70"/>
    <p:sldId id="462" r:id="rId71"/>
    <p:sldId id="327" r:id="rId72"/>
    <p:sldId id="328" r:id="rId73"/>
    <p:sldId id="329" r:id="rId74"/>
    <p:sldId id="330" r:id="rId75"/>
    <p:sldId id="331" r:id="rId76"/>
    <p:sldId id="332" r:id="rId77"/>
    <p:sldId id="333" r:id="rId78"/>
    <p:sldId id="334" r:id="rId79"/>
    <p:sldId id="336" r:id="rId80"/>
    <p:sldId id="337" r:id="rId81"/>
    <p:sldId id="472" r:id="rId82"/>
    <p:sldId id="388" r:id="rId83"/>
    <p:sldId id="387" r:id="rId84"/>
    <p:sldId id="339" r:id="rId85"/>
    <p:sldId id="340" r:id="rId86"/>
    <p:sldId id="341" r:id="rId87"/>
    <p:sldId id="342" r:id="rId88"/>
    <p:sldId id="343" r:id="rId89"/>
    <p:sldId id="344" r:id="rId90"/>
    <p:sldId id="474" r:id="rId91"/>
    <p:sldId id="475" r:id="rId92"/>
    <p:sldId id="476" r:id="rId93"/>
    <p:sldId id="480" r:id="rId94"/>
    <p:sldId id="477" r:id="rId95"/>
    <p:sldId id="478" r:id="rId96"/>
    <p:sldId id="479" r:id="rId97"/>
    <p:sldId id="481" r:id="rId98"/>
    <p:sldId id="482" r:id="rId99"/>
    <p:sldId id="485" r:id="rId100"/>
    <p:sldId id="486" r:id="rId101"/>
    <p:sldId id="487" r:id="rId102"/>
    <p:sldId id="488" r:id="rId103"/>
    <p:sldId id="489" r:id="rId104"/>
    <p:sldId id="490" r:id="rId105"/>
    <p:sldId id="491" r:id="rId106"/>
    <p:sldId id="492" r:id="rId107"/>
    <p:sldId id="493" r:id="rId108"/>
    <p:sldId id="494" r:id="rId109"/>
    <p:sldId id="495" r:id="rId110"/>
    <p:sldId id="496" r:id="rId111"/>
    <p:sldId id="497" r:id="rId112"/>
    <p:sldId id="498" r:id="rId113"/>
    <p:sldId id="499" r:id="rId114"/>
    <p:sldId id="500" r:id="rId115"/>
    <p:sldId id="502" r:id="rId116"/>
    <p:sldId id="503" r:id="rId117"/>
    <p:sldId id="504" r:id="rId118"/>
    <p:sldId id="505" r:id="rId119"/>
    <p:sldId id="501" r:id="rId120"/>
    <p:sldId id="506" r:id="rId121"/>
    <p:sldId id="507" r:id="rId122"/>
    <p:sldId id="510" r:id="rId123"/>
    <p:sldId id="508" r:id="rId124"/>
    <p:sldId id="511" r:id="rId125"/>
    <p:sldId id="509" r:id="rId126"/>
    <p:sldId id="484" r:id="rId1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BC41B1-F297-44E8-B697-C7C3FF309682}" type="datetimeFigureOut">
              <a:rPr lang="it-IT" smtClean="0"/>
              <a:t>12/11/2018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215E52-3FDC-4C81-96B1-3A40A6F55B3B}" type="slidenum">
              <a:rPr lang="it-IT" smtClean="0"/>
              <a:t>‹N›</a:t>
            </a:fld>
            <a:endParaRPr lang="it-IT"/>
          </a:p>
        </p:txBody>
      </p:sp>
    </p:spTree>
    <p:extLst>
      <p:ext uri="{BB962C8B-B14F-4D97-AF65-F5344CB8AC3E}">
        <p14:creationId xmlns:p14="http://schemas.microsoft.com/office/powerpoint/2010/main" val="383464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A215E52-3FDC-4C81-96B1-3A40A6F55B3B}" type="slidenum">
              <a:rPr lang="it-IT" smtClean="0"/>
              <a:t>1</a:t>
            </a:fld>
            <a:endParaRPr lang="it-IT"/>
          </a:p>
        </p:txBody>
      </p:sp>
    </p:spTree>
    <p:extLst>
      <p:ext uri="{BB962C8B-B14F-4D97-AF65-F5344CB8AC3E}">
        <p14:creationId xmlns:p14="http://schemas.microsoft.com/office/powerpoint/2010/main" val="2969784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A215E52-3FDC-4C81-96B1-3A40A6F55B3B}" type="slidenum">
              <a:rPr lang="it-IT" smtClean="0"/>
              <a:t>44</a:t>
            </a:fld>
            <a:endParaRPr lang="it-IT"/>
          </a:p>
        </p:txBody>
      </p:sp>
    </p:spTree>
    <p:extLst>
      <p:ext uri="{BB962C8B-B14F-4D97-AF65-F5344CB8AC3E}">
        <p14:creationId xmlns:p14="http://schemas.microsoft.com/office/powerpoint/2010/main" val="3117395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E6A6F15-B383-43F9-8B39-C6D71065EA40}" type="datetime1">
              <a:rPr lang="it-IT" smtClean="0"/>
              <a:t>12/11/2018</a:t>
            </a:fld>
            <a:endParaRPr lang="it-IT"/>
          </a:p>
        </p:txBody>
      </p:sp>
      <p:sp>
        <p:nvSpPr>
          <p:cNvPr id="5" name="Segnaposto piè di pagina 4"/>
          <p:cNvSpPr>
            <a:spLocks noGrp="1"/>
          </p:cNvSpPr>
          <p:nvPr>
            <p:ph type="ftr" sz="quarter" idx="11"/>
          </p:nvPr>
        </p:nvSpPr>
        <p:spPr/>
        <p:txBody>
          <a:bodyPr/>
          <a:lstStyle/>
          <a:p>
            <a:r>
              <a:rPr lang="it-IT" smtClean="0"/>
              <a:t>Lucio Catania</a:t>
            </a:r>
            <a:endParaRPr lang="it-IT"/>
          </a:p>
        </p:txBody>
      </p:sp>
      <p:sp>
        <p:nvSpPr>
          <p:cNvPr id="6" name="Segnaposto numero diapositiva 5"/>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3163744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9D1DB76-66A6-4B32-BC49-00835756413A}" type="datetime1">
              <a:rPr lang="it-IT" smtClean="0"/>
              <a:t>12/11/2018</a:t>
            </a:fld>
            <a:endParaRPr lang="it-IT"/>
          </a:p>
        </p:txBody>
      </p:sp>
      <p:sp>
        <p:nvSpPr>
          <p:cNvPr id="5" name="Segnaposto piè di pagina 4"/>
          <p:cNvSpPr>
            <a:spLocks noGrp="1"/>
          </p:cNvSpPr>
          <p:nvPr>
            <p:ph type="ftr" sz="quarter" idx="11"/>
          </p:nvPr>
        </p:nvSpPr>
        <p:spPr/>
        <p:txBody>
          <a:bodyPr/>
          <a:lstStyle/>
          <a:p>
            <a:r>
              <a:rPr lang="it-IT" smtClean="0"/>
              <a:t>Lucio Catania</a:t>
            </a:r>
            <a:endParaRPr lang="it-IT"/>
          </a:p>
        </p:txBody>
      </p:sp>
      <p:sp>
        <p:nvSpPr>
          <p:cNvPr id="6" name="Segnaposto numero diapositiva 5"/>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86604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E65F807-903C-4170-9DBC-208F044CE0CA}" type="datetime1">
              <a:rPr lang="it-IT" smtClean="0"/>
              <a:t>12/11/2018</a:t>
            </a:fld>
            <a:endParaRPr lang="it-IT"/>
          </a:p>
        </p:txBody>
      </p:sp>
      <p:sp>
        <p:nvSpPr>
          <p:cNvPr id="5" name="Segnaposto piè di pagina 4"/>
          <p:cNvSpPr>
            <a:spLocks noGrp="1"/>
          </p:cNvSpPr>
          <p:nvPr>
            <p:ph type="ftr" sz="quarter" idx="11"/>
          </p:nvPr>
        </p:nvSpPr>
        <p:spPr/>
        <p:txBody>
          <a:bodyPr/>
          <a:lstStyle/>
          <a:p>
            <a:r>
              <a:rPr lang="it-IT" smtClean="0"/>
              <a:t>Lucio Catania</a:t>
            </a:r>
            <a:endParaRPr lang="it-IT"/>
          </a:p>
        </p:txBody>
      </p:sp>
      <p:sp>
        <p:nvSpPr>
          <p:cNvPr id="6" name="Segnaposto numero diapositiva 5"/>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120069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B9AF9C4-E652-4DEA-B5FF-DC1834FD8EF8}" type="datetime1">
              <a:rPr lang="it-IT" smtClean="0"/>
              <a:t>12/11/2018</a:t>
            </a:fld>
            <a:endParaRPr lang="it-IT"/>
          </a:p>
        </p:txBody>
      </p:sp>
      <p:sp>
        <p:nvSpPr>
          <p:cNvPr id="5" name="Segnaposto piè di pagina 4"/>
          <p:cNvSpPr>
            <a:spLocks noGrp="1"/>
          </p:cNvSpPr>
          <p:nvPr>
            <p:ph type="ftr" sz="quarter" idx="11"/>
          </p:nvPr>
        </p:nvSpPr>
        <p:spPr/>
        <p:txBody>
          <a:bodyPr/>
          <a:lstStyle/>
          <a:p>
            <a:r>
              <a:rPr lang="it-IT" smtClean="0"/>
              <a:t>Lucio Catania</a:t>
            </a:r>
            <a:endParaRPr lang="it-IT"/>
          </a:p>
        </p:txBody>
      </p:sp>
      <p:sp>
        <p:nvSpPr>
          <p:cNvPr id="6" name="Segnaposto numero diapositiva 5"/>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3442439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7107E69-8675-4A87-B4D5-62803FFC330D}" type="datetime1">
              <a:rPr lang="it-IT" smtClean="0"/>
              <a:t>12/11/2018</a:t>
            </a:fld>
            <a:endParaRPr lang="it-IT"/>
          </a:p>
        </p:txBody>
      </p:sp>
      <p:sp>
        <p:nvSpPr>
          <p:cNvPr id="5" name="Segnaposto piè di pagina 4"/>
          <p:cNvSpPr>
            <a:spLocks noGrp="1"/>
          </p:cNvSpPr>
          <p:nvPr>
            <p:ph type="ftr" sz="quarter" idx="11"/>
          </p:nvPr>
        </p:nvSpPr>
        <p:spPr/>
        <p:txBody>
          <a:bodyPr/>
          <a:lstStyle/>
          <a:p>
            <a:r>
              <a:rPr lang="it-IT" smtClean="0"/>
              <a:t>Lucio Catania</a:t>
            </a:r>
            <a:endParaRPr lang="it-IT"/>
          </a:p>
        </p:txBody>
      </p:sp>
      <p:sp>
        <p:nvSpPr>
          <p:cNvPr id="6" name="Segnaposto numero diapositiva 5"/>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123442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A93DACB-2D53-46B0-A093-5D7475176BCE}" type="datetime1">
              <a:rPr lang="it-IT" smtClean="0"/>
              <a:t>12/11/2018</a:t>
            </a:fld>
            <a:endParaRPr lang="it-IT"/>
          </a:p>
        </p:txBody>
      </p:sp>
      <p:sp>
        <p:nvSpPr>
          <p:cNvPr id="6" name="Segnaposto piè di pagina 5"/>
          <p:cNvSpPr>
            <a:spLocks noGrp="1"/>
          </p:cNvSpPr>
          <p:nvPr>
            <p:ph type="ftr" sz="quarter" idx="11"/>
          </p:nvPr>
        </p:nvSpPr>
        <p:spPr/>
        <p:txBody>
          <a:bodyPr/>
          <a:lstStyle/>
          <a:p>
            <a:r>
              <a:rPr lang="it-IT" smtClean="0"/>
              <a:t>Lucio Catania</a:t>
            </a:r>
            <a:endParaRPr lang="it-IT"/>
          </a:p>
        </p:txBody>
      </p:sp>
      <p:sp>
        <p:nvSpPr>
          <p:cNvPr id="7" name="Segnaposto numero diapositiva 6"/>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52381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BCA1DD6-AE4C-43E1-8430-0AE78ED2DD5C}" type="datetime1">
              <a:rPr lang="it-IT" smtClean="0"/>
              <a:t>12/11/2018</a:t>
            </a:fld>
            <a:endParaRPr lang="it-IT"/>
          </a:p>
        </p:txBody>
      </p:sp>
      <p:sp>
        <p:nvSpPr>
          <p:cNvPr id="8" name="Segnaposto piè di pagina 7"/>
          <p:cNvSpPr>
            <a:spLocks noGrp="1"/>
          </p:cNvSpPr>
          <p:nvPr>
            <p:ph type="ftr" sz="quarter" idx="11"/>
          </p:nvPr>
        </p:nvSpPr>
        <p:spPr/>
        <p:txBody>
          <a:bodyPr/>
          <a:lstStyle/>
          <a:p>
            <a:r>
              <a:rPr lang="it-IT" smtClean="0"/>
              <a:t>Lucio Catania</a:t>
            </a:r>
            <a:endParaRPr lang="it-IT"/>
          </a:p>
        </p:txBody>
      </p:sp>
      <p:sp>
        <p:nvSpPr>
          <p:cNvPr id="9" name="Segnaposto numero diapositiva 8"/>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206649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26279CA-9218-41C0-8D70-2A84EAAD9E85}" type="datetime1">
              <a:rPr lang="it-IT" smtClean="0"/>
              <a:t>12/11/2018</a:t>
            </a:fld>
            <a:endParaRPr lang="it-IT"/>
          </a:p>
        </p:txBody>
      </p:sp>
      <p:sp>
        <p:nvSpPr>
          <p:cNvPr id="4" name="Segnaposto piè di pagina 3"/>
          <p:cNvSpPr>
            <a:spLocks noGrp="1"/>
          </p:cNvSpPr>
          <p:nvPr>
            <p:ph type="ftr" sz="quarter" idx="11"/>
          </p:nvPr>
        </p:nvSpPr>
        <p:spPr/>
        <p:txBody>
          <a:bodyPr/>
          <a:lstStyle/>
          <a:p>
            <a:r>
              <a:rPr lang="it-IT" smtClean="0"/>
              <a:t>Lucio Catania</a:t>
            </a:r>
            <a:endParaRPr lang="it-IT"/>
          </a:p>
        </p:txBody>
      </p:sp>
      <p:sp>
        <p:nvSpPr>
          <p:cNvPr id="5" name="Segnaposto numero diapositiva 4"/>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95789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276E39-0401-4382-A1EC-78DEEBA735CE}" type="datetime1">
              <a:rPr lang="it-IT" smtClean="0"/>
              <a:t>12/11/2018</a:t>
            </a:fld>
            <a:endParaRPr lang="it-IT"/>
          </a:p>
        </p:txBody>
      </p:sp>
      <p:sp>
        <p:nvSpPr>
          <p:cNvPr id="3" name="Segnaposto piè di pagina 2"/>
          <p:cNvSpPr>
            <a:spLocks noGrp="1"/>
          </p:cNvSpPr>
          <p:nvPr>
            <p:ph type="ftr" sz="quarter" idx="11"/>
          </p:nvPr>
        </p:nvSpPr>
        <p:spPr/>
        <p:txBody>
          <a:bodyPr/>
          <a:lstStyle/>
          <a:p>
            <a:r>
              <a:rPr lang="it-IT" smtClean="0"/>
              <a:t>Lucio Catania</a:t>
            </a:r>
            <a:endParaRPr lang="it-IT"/>
          </a:p>
        </p:txBody>
      </p:sp>
      <p:sp>
        <p:nvSpPr>
          <p:cNvPr id="4" name="Segnaposto numero diapositiva 3"/>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295161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2DA2BCA-D0B7-40F8-A42F-7D29C1DF4A7A}" type="datetime1">
              <a:rPr lang="it-IT" smtClean="0"/>
              <a:t>12/11/2018</a:t>
            </a:fld>
            <a:endParaRPr lang="it-IT"/>
          </a:p>
        </p:txBody>
      </p:sp>
      <p:sp>
        <p:nvSpPr>
          <p:cNvPr id="6" name="Segnaposto piè di pagina 5"/>
          <p:cNvSpPr>
            <a:spLocks noGrp="1"/>
          </p:cNvSpPr>
          <p:nvPr>
            <p:ph type="ftr" sz="quarter" idx="11"/>
          </p:nvPr>
        </p:nvSpPr>
        <p:spPr/>
        <p:txBody>
          <a:bodyPr/>
          <a:lstStyle/>
          <a:p>
            <a:r>
              <a:rPr lang="it-IT" smtClean="0"/>
              <a:t>Lucio Catania</a:t>
            </a:r>
            <a:endParaRPr lang="it-IT"/>
          </a:p>
        </p:txBody>
      </p:sp>
      <p:sp>
        <p:nvSpPr>
          <p:cNvPr id="7" name="Segnaposto numero diapositiva 6"/>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319009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E1EBE98-47D5-44D3-BD1F-ACA62E1D1737}" type="datetime1">
              <a:rPr lang="it-IT" smtClean="0"/>
              <a:t>12/11/2018</a:t>
            </a:fld>
            <a:endParaRPr lang="it-IT"/>
          </a:p>
        </p:txBody>
      </p:sp>
      <p:sp>
        <p:nvSpPr>
          <p:cNvPr id="6" name="Segnaposto piè di pagina 5"/>
          <p:cNvSpPr>
            <a:spLocks noGrp="1"/>
          </p:cNvSpPr>
          <p:nvPr>
            <p:ph type="ftr" sz="quarter" idx="11"/>
          </p:nvPr>
        </p:nvSpPr>
        <p:spPr/>
        <p:txBody>
          <a:bodyPr/>
          <a:lstStyle/>
          <a:p>
            <a:r>
              <a:rPr lang="it-IT" smtClean="0"/>
              <a:t>Lucio Catania</a:t>
            </a:r>
            <a:endParaRPr lang="it-IT"/>
          </a:p>
        </p:txBody>
      </p:sp>
      <p:sp>
        <p:nvSpPr>
          <p:cNvPr id="7" name="Segnaposto numero diapositiva 6"/>
          <p:cNvSpPr>
            <a:spLocks noGrp="1"/>
          </p:cNvSpPr>
          <p:nvPr>
            <p:ph type="sldNum" sz="quarter" idx="12"/>
          </p:nvPr>
        </p:nvSpPr>
        <p:spPr/>
        <p:txBody>
          <a:bodyPr/>
          <a:lstStyle/>
          <a:p>
            <a:fld id="{701B5491-65FD-4F71-B329-58371FBC0038}" type="slidenum">
              <a:rPr lang="it-IT" smtClean="0"/>
              <a:t>‹N›</a:t>
            </a:fld>
            <a:endParaRPr lang="it-IT"/>
          </a:p>
        </p:txBody>
      </p:sp>
    </p:spTree>
    <p:extLst>
      <p:ext uri="{BB962C8B-B14F-4D97-AF65-F5344CB8AC3E}">
        <p14:creationId xmlns:p14="http://schemas.microsoft.com/office/powerpoint/2010/main" val="214564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5E3C1-B682-4533-99B8-EF85E97D9731}" type="datetime1">
              <a:rPr lang="it-IT" smtClean="0"/>
              <a:t>12/11/2018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Lucio Catania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B5491-65FD-4F71-B329-58371FBC0038}" type="slidenum">
              <a:rPr lang="it-IT" smtClean="0"/>
              <a:t>‹N›</a:t>
            </a:fld>
            <a:endParaRPr lang="it-IT"/>
          </a:p>
        </p:txBody>
      </p:sp>
    </p:spTree>
    <p:extLst>
      <p:ext uri="{BB962C8B-B14F-4D97-AF65-F5344CB8AC3E}">
        <p14:creationId xmlns:p14="http://schemas.microsoft.com/office/powerpoint/2010/main" val="2579843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23528" y="3356992"/>
            <a:ext cx="8640960" cy="2862322"/>
          </a:xfrm>
          <a:prstGeom prst="rect">
            <a:avLst/>
          </a:prstGeom>
          <a:noFill/>
        </p:spPr>
        <p:txBody>
          <a:bodyPr wrap="square" rtlCol="0">
            <a:spAutoFit/>
          </a:bodyPr>
          <a:lstStyle/>
          <a:p>
            <a:r>
              <a:rPr lang="it-IT" sz="3000" b="1" dirty="0" smtClean="0">
                <a:solidFill>
                  <a:srgbClr val="C00000"/>
                </a:solidFill>
              </a:rPr>
              <a:t>La riscossione dei tributi locali – Dalle peculiarità siciliane al progetto di riforma</a:t>
            </a:r>
          </a:p>
          <a:p>
            <a:endParaRPr lang="it-IT" sz="3000" b="1" i="1" dirty="0" smtClean="0">
              <a:solidFill>
                <a:srgbClr val="002060"/>
              </a:solidFill>
            </a:endParaRPr>
          </a:p>
          <a:p>
            <a:pPr algn="ctr"/>
            <a:r>
              <a:rPr lang="it-IT" sz="3000" b="1" i="1" dirty="0" smtClean="0">
                <a:solidFill>
                  <a:srgbClr val="002060"/>
                </a:solidFill>
              </a:rPr>
              <a:t>Sant’Alessio Siculo, 13 novembre 2018                               </a:t>
            </a:r>
            <a:r>
              <a:rPr lang="it-IT" sz="3000" i="1" dirty="0" smtClean="0">
                <a:solidFill>
                  <a:srgbClr val="002060"/>
                </a:solidFill>
              </a:rPr>
              <a:t>                                 </a:t>
            </a:r>
          </a:p>
          <a:p>
            <a:r>
              <a:rPr lang="it-IT" sz="3000" i="1" dirty="0">
                <a:solidFill>
                  <a:srgbClr val="002060"/>
                </a:solidFill>
              </a:rPr>
              <a:t>	</a:t>
            </a:r>
            <a:endParaRPr lang="it-IT" sz="3000" i="1" dirty="0" smtClean="0">
              <a:solidFill>
                <a:srgbClr val="002060"/>
              </a:solidFill>
            </a:endParaRPr>
          </a:p>
          <a:p>
            <a:r>
              <a:rPr lang="it-IT" sz="3000" i="1" dirty="0">
                <a:solidFill>
                  <a:srgbClr val="002060"/>
                </a:solidFill>
              </a:rPr>
              <a:t>	</a:t>
            </a:r>
            <a:r>
              <a:rPr lang="it-IT" sz="3000" i="1" dirty="0" smtClean="0">
                <a:solidFill>
                  <a:srgbClr val="002060"/>
                </a:solidFill>
              </a:rPr>
              <a:t>					Dr Lucio Catania</a:t>
            </a:r>
            <a:endParaRPr lang="it-IT" sz="3000" i="1" dirty="0">
              <a:solidFill>
                <a:srgbClr val="002060"/>
              </a:solidFill>
            </a:endParaRPr>
          </a:p>
        </p:txBody>
      </p:sp>
      <p:sp>
        <p:nvSpPr>
          <p:cNvPr id="6" name="Segnaposto piè di pagina 5"/>
          <p:cNvSpPr>
            <a:spLocks noGrp="1"/>
          </p:cNvSpPr>
          <p:nvPr>
            <p:ph type="ftr" sz="quarter" idx="11"/>
          </p:nvPr>
        </p:nvSpPr>
        <p:spPr/>
        <p:txBody>
          <a:bodyPr/>
          <a:lstStyle/>
          <a:p>
            <a:r>
              <a:rPr lang="it-IT" smtClean="0"/>
              <a:t>Lucio Catania</a:t>
            </a:r>
            <a:endParaRPr lang="it-IT"/>
          </a:p>
        </p:txBody>
      </p:sp>
      <p:pic>
        <p:nvPicPr>
          <p:cNvPr id="7" name="Immagine 6"/>
          <p:cNvPicPr/>
          <p:nvPr/>
        </p:nvPicPr>
        <p:blipFill>
          <a:blip r:embed="rId3">
            <a:extLst>
              <a:ext uri="{28A0092B-C50C-407E-A947-70E740481C1C}">
                <a14:useLocalDpi xmlns:a14="http://schemas.microsoft.com/office/drawing/2010/main" val="0"/>
              </a:ext>
            </a:extLst>
          </a:blip>
          <a:stretch>
            <a:fillRect/>
          </a:stretch>
        </p:blipFill>
        <p:spPr>
          <a:xfrm>
            <a:off x="1331987" y="188640"/>
            <a:ext cx="6192688" cy="2592288"/>
          </a:xfrm>
          <a:prstGeom prst="rect">
            <a:avLst/>
          </a:prstGeom>
        </p:spPr>
      </p:pic>
    </p:spTree>
    <p:extLst>
      <p:ext uri="{BB962C8B-B14F-4D97-AF65-F5344CB8AC3E}">
        <p14:creationId xmlns:p14="http://schemas.microsoft.com/office/powerpoint/2010/main" val="1984414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normAutofit/>
          </a:bodyPr>
          <a:lstStyle/>
          <a:p>
            <a:pPr marL="0" indent="0" algn="just">
              <a:buNone/>
            </a:pPr>
            <a:r>
              <a:rPr lang="it-IT" dirty="0" smtClean="0"/>
              <a:t>L’opzione è avvenuta mediante </a:t>
            </a:r>
            <a:r>
              <a:rPr lang="it-IT" dirty="0"/>
              <a:t>la semplice adozione di una </a:t>
            </a:r>
            <a:r>
              <a:rPr lang="it-IT" dirty="0" smtClean="0"/>
              <a:t>deliberazione. </a:t>
            </a:r>
          </a:p>
          <a:p>
            <a:pPr marL="0" indent="0" algn="just">
              <a:buNone/>
            </a:pPr>
            <a:r>
              <a:rPr lang="it-IT" dirty="0" smtClean="0"/>
              <a:t>Tale scelta può essere anche prorogata ulteriormente, </a:t>
            </a:r>
            <a:r>
              <a:rPr lang="it-IT" dirty="0"/>
              <a:t>adottando l'apposita deliberazione entro il 30 settembre di ogni anno (comma 3 dell'articolo 2 del Dl 193/2016</a:t>
            </a:r>
            <a:r>
              <a:rPr lang="it-IT" dirty="0" smtClean="0"/>
              <a:t>).</a:t>
            </a:r>
          </a:p>
          <a:p>
            <a:pPr marL="0" indent="0" algn="just">
              <a:buNone/>
            </a:pPr>
            <a:r>
              <a:rPr lang="it-IT" dirty="0">
                <a:solidFill>
                  <a:srgbClr val="FF0000"/>
                </a:solidFill>
              </a:rPr>
              <a:t>COMMA SOPPRESSO DALLA L. 1 DICEMBRE 2016, N. 225.</a:t>
            </a:r>
          </a:p>
        </p:txBody>
      </p:sp>
      <p:sp>
        <p:nvSpPr>
          <p:cNvPr id="4" name="Segnaposto piè di pagina 3"/>
          <p:cNvSpPr>
            <a:spLocks noGrp="1"/>
          </p:cNvSpPr>
          <p:nvPr>
            <p:ph type="ftr" sz="quarter" idx="11"/>
          </p:nvPr>
        </p:nvSpPr>
        <p:spPr/>
        <p:txBody>
          <a:bodyPr/>
          <a:lstStyle/>
          <a:p>
            <a:pPr>
              <a:defRPr/>
            </a:pPr>
            <a:r>
              <a:rPr lang="it-IT" smtClean="0"/>
              <a:t>Lucio Catania</a:t>
            </a:r>
            <a:endParaRPr lang="it-IT"/>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10</a:t>
            </a:fld>
            <a:endParaRPr lang="it-IT"/>
          </a:p>
        </p:txBody>
      </p:sp>
      <p:cxnSp>
        <p:nvCxnSpPr>
          <p:cNvPr id="7" name="Connettore 1 6"/>
          <p:cNvCxnSpPr/>
          <p:nvPr/>
        </p:nvCxnSpPr>
        <p:spPr>
          <a:xfrm>
            <a:off x="539552" y="3356992"/>
            <a:ext cx="7632848" cy="1368152"/>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H="1">
            <a:off x="539552" y="3356992"/>
            <a:ext cx="8064896" cy="144016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66836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a:bodyPr>
          <a:lstStyle/>
          <a:p>
            <a:pPr marL="0" indent="0" algn="just">
              <a:buNone/>
            </a:pPr>
            <a:r>
              <a:rPr lang="it-IT" dirty="0" smtClean="0"/>
              <a:t>Il </a:t>
            </a:r>
            <a:r>
              <a:rPr lang="it-IT" b="1" dirty="0"/>
              <a:t>tavolo di confronto attivato presso il Dipartimento delle Finanze del Mef</a:t>
            </a:r>
            <a:r>
              <a:rPr lang="it-IT" dirty="0"/>
              <a:t>, che ha visto la partecipazione, oltre che di </a:t>
            </a:r>
            <a:r>
              <a:rPr lang="it-IT" dirty="0" smtClean="0"/>
              <a:t>ANCI-IFEL</a:t>
            </a:r>
            <a:r>
              <a:rPr lang="it-IT" dirty="0"/>
              <a:t>, di diverse amministrazioni e soggetti interessati (Ministero dell’Interno, AGID, Agenzia delle Entrate, Agenzia delle Entrate-Riscossione, ANACAP</a:t>
            </a:r>
            <a:r>
              <a:rPr lang="it-IT" dirty="0" smtClean="0"/>
              <a:t>) ha prodotto un disegno di legge sulla riscossione dei tributi locali.</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83217454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b="1" dirty="0"/>
              <a:t>Articolo 3 Disposizioni in materia di ingiunzione fiscale</a:t>
            </a:r>
            <a:r>
              <a:rPr lang="it-IT" dirty="0"/>
              <a:t> </a:t>
            </a:r>
            <a:endParaRPr lang="it-IT" dirty="0" smtClean="0"/>
          </a:p>
          <a:p>
            <a:pPr marL="0" indent="0" algn="just">
              <a:buNone/>
            </a:pPr>
            <a:r>
              <a:rPr lang="it-IT" dirty="0" smtClean="0"/>
              <a:t>1</a:t>
            </a:r>
            <a:r>
              <a:rPr lang="it-IT" dirty="0"/>
              <a:t>. L’ingiunzione di cui al regio decreto 14 aprile 1910, n. 639, per la sola riscossione delle entrate tributarie e patrimoniali degli enti è titolo esecutivo idoneo ad attivare le procedure esecutive e cautelari, anche avvalendosi delle norme di cui al Titolo II del decreto del Presidente </a:t>
            </a:r>
            <a:r>
              <a:rPr lang="it-IT" dirty="0" smtClean="0"/>
              <a:t>della Repubblica </a:t>
            </a:r>
            <a:r>
              <a:rPr lang="it-IT" dirty="0"/>
              <a:t>29 settembre 1973, n. 602, con la esclusione di quanto previsto all’art. 48-bis del decreto stesso.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69673384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a:bodyPr>
          <a:lstStyle/>
          <a:p>
            <a:pPr marL="0" indent="0" algn="just">
              <a:buNone/>
            </a:pPr>
            <a:r>
              <a:rPr lang="it-IT" dirty="0"/>
              <a:t>L’ente e i soggetti di cui all’articolo 52, comma 5, lettera b) del decreto legislativo n. </a:t>
            </a:r>
            <a:r>
              <a:rPr lang="it-IT" dirty="0" smtClean="0"/>
              <a:t>446/1997 (affidatari, </a:t>
            </a:r>
            <a:r>
              <a:rPr lang="it-IT" dirty="0"/>
              <a:t>anche disgiuntamente, </a:t>
            </a:r>
            <a:r>
              <a:rPr lang="it-IT" dirty="0" smtClean="0"/>
              <a:t>dell'accertamento </a:t>
            </a:r>
            <a:r>
              <a:rPr lang="it-IT" dirty="0"/>
              <a:t>e </a:t>
            </a:r>
            <a:r>
              <a:rPr lang="it-IT" dirty="0" smtClean="0"/>
              <a:t>della </a:t>
            </a:r>
            <a:r>
              <a:rPr lang="it-IT" dirty="0"/>
              <a:t>riscossione dei tributi e di tutte le </a:t>
            </a:r>
            <a:r>
              <a:rPr lang="it-IT" dirty="0" smtClean="0"/>
              <a:t>entrate), possono </a:t>
            </a:r>
            <a:r>
              <a:rPr lang="it-IT" dirty="0"/>
              <a:t>avvalersi ed essere rappresentati avanti alle commissioni tributarie da propri dipendenti delegati, che possono stare in giudizio personalmente. </a:t>
            </a:r>
            <a:endParaRPr lang="it-IT" dirty="0" smtClean="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16183127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92500"/>
          </a:bodyPr>
          <a:lstStyle/>
          <a:p>
            <a:pPr marL="0" indent="0" algn="just">
              <a:buNone/>
            </a:pPr>
            <a:r>
              <a:rPr lang="it-IT" dirty="0"/>
              <a:t>Per il patrocinio davanti alle commissioni tributarie continua ad applicarsi l'articolo 11, comma 3, del decreto legislativo 31 dicembre 1992, n. </a:t>
            </a:r>
            <a:r>
              <a:rPr lang="it-IT" dirty="0" smtClean="0"/>
              <a:t>546.</a:t>
            </a:r>
          </a:p>
          <a:p>
            <a:pPr marL="0" indent="0" algn="just">
              <a:buNone/>
            </a:pPr>
            <a:r>
              <a:rPr lang="it-IT" i="1" dirty="0"/>
              <a:t>L'ente locale nei cui confronti </a:t>
            </a:r>
            <a:r>
              <a:rPr lang="it-IT" i="1" dirty="0" smtClean="0"/>
              <a:t>è </a:t>
            </a:r>
            <a:r>
              <a:rPr lang="it-IT" i="1" dirty="0"/>
              <a:t>proposto il ricorso </a:t>
            </a:r>
            <a:r>
              <a:rPr lang="it-IT" i="1" dirty="0" smtClean="0"/>
              <a:t>può </a:t>
            </a:r>
            <a:r>
              <a:rPr lang="it-IT" i="1" dirty="0"/>
              <a:t>stare in giudizio anche mediante il dirigente dell'ufficio tributi, ovvero, per gli enti locali privi di figura dirigenziale, mediante il titolare della posizione organizzativa in cui </a:t>
            </a:r>
            <a:r>
              <a:rPr lang="it-IT" i="1" dirty="0" smtClean="0"/>
              <a:t>è </a:t>
            </a:r>
            <a:r>
              <a:rPr lang="it-IT" i="1" dirty="0"/>
              <a:t>collocato detto ufficio.</a:t>
            </a:r>
          </a:p>
          <a:p>
            <a:pPr marL="0" indent="0" algn="just">
              <a:buNone/>
            </a:pPr>
            <a:endParaRPr lang="it-IT" i="1"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13127254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lstStyle/>
          <a:p>
            <a:pPr marL="0" indent="0" algn="ctr">
              <a:buNone/>
            </a:pPr>
            <a:r>
              <a:rPr lang="it-IT" b="1" dirty="0"/>
              <a:t>Articolo 4  Potenziamento dell'attività di riscossione, accertamento e </a:t>
            </a:r>
            <a:r>
              <a:rPr lang="it-IT" b="1" dirty="0" smtClean="0"/>
              <a:t>controllo</a:t>
            </a:r>
          </a:p>
          <a:p>
            <a:pPr marL="0" indent="0" algn="just">
              <a:buNone/>
            </a:pPr>
            <a:r>
              <a:rPr lang="it-IT" dirty="0" smtClean="0"/>
              <a:t>Si </a:t>
            </a:r>
            <a:r>
              <a:rPr lang="it-IT" dirty="0"/>
              <a:t>applicano le disposizioni di cui all’articolo 60, comma 74, del decreto del Presidente della Repubblica 29 settembre 1973, n. 600 relative alle modalità di notificazione a mezzo di posta elettronica certificata.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90294992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lstStyle/>
          <a:p>
            <a:pPr marL="0" indent="0" algn="just">
              <a:buNone/>
            </a:pPr>
            <a:r>
              <a:rPr lang="it-IT" dirty="0" smtClean="0"/>
              <a:t>Il </a:t>
            </a:r>
            <a:r>
              <a:rPr lang="it-IT" dirty="0"/>
              <a:t>dirigente o, in assenza di questo, il responsabile apicale dell’ente,  il soggetto affidatario dei servizi di cui all’articolo 52, comma 5, lettera b), del </a:t>
            </a:r>
            <a:r>
              <a:rPr lang="it-IT" dirty="0" smtClean="0"/>
              <a:t>D. Lgs. n</a:t>
            </a:r>
            <a:r>
              <a:rPr lang="it-IT" dirty="0"/>
              <a:t>. </a:t>
            </a:r>
            <a:r>
              <a:rPr lang="it-IT" dirty="0" smtClean="0"/>
              <a:t>446/1997,con </a:t>
            </a:r>
            <a:r>
              <a:rPr lang="it-IT" dirty="0"/>
              <a:t>proprio provvedimento, </a:t>
            </a:r>
            <a:r>
              <a:rPr lang="it-IT" b="1" dirty="0">
                <a:effectLst>
                  <a:outerShdw blurRad="38100" dist="38100" dir="2700000" algn="tl">
                    <a:srgbClr val="000000">
                      <a:alpha val="43137"/>
                    </a:srgbClr>
                  </a:outerShdw>
                </a:effectLst>
              </a:rPr>
              <a:t>nominano uno o più funzionari responsabili della </a:t>
            </a:r>
            <a:r>
              <a:rPr lang="it-IT" b="1" dirty="0" smtClean="0">
                <a:effectLst>
                  <a:outerShdw blurRad="38100" dist="38100" dir="2700000" algn="tl">
                    <a:srgbClr val="000000">
                      <a:alpha val="43137"/>
                    </a:srgbClr>
                  </a:outerShdw>
                </a:effectLst>
              </a:rPr>
              <a:t>riscossione</a:t>
            </a:r>
            <a:r>
              <a:rPr lang="it-IT" dirty="0" smtClean="0"/>
              <a:t>, </a:t>
            </a:r>
            <a:r>
              <a:rPr lang="it-IT" dirty="0"/>
              <a:t>i quali esercitano le funzioni demandate agli ufficiali della riscossione, nonché quelle già attribuite </a:t>
            </a:r>
            <a:r>
              <a:rPr lang="it-IT" dirty="0" smtClean="0"/>
              <a:t>l segretario comunale.</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46247163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lnSpcReduction="10000"/>
          </a:bodyPr>
          <a:lstStyle/>
          <a:p>
            <a:pPr marL="0" indent="0" algn="just">
              <a:buNone/>
            </a:pPr>
            <a:r>
              <a:rPr lang="it-IT" dirty="0"/>
              <a:t>I funzionari responsabili della riscossione sono nominati tra i dipendenti dell’ente o del soggetto affidatario dei servizi </a:t>
            </a:r>
            <a:r>
              <a:rPr lang="it-IT" dirty="0" smtClean="0"/>
              <a:t>fra </a:t>
            </a:r>
            <a:r>
              <a:rPr lang="it-IT" dirty="0"/>
              <a:t>persone </a:t>
            </a:r>
            <a:r>
              <a:rPr lang="it-IT" dirty="0" smtClean="0"/>
              <a:t>in </a:t>
            </a:r>
            <a:r>
              <a:rPr lang="it-IT" dirty="0"/>
              <a:t>possesso almeno di titolo di studio di scuola media superiore di secondo grado e che hanno superato un esame di idoneità, previa frequenza di un </a:t>
            </a:r>
            <a:r>
              <a:rPr lang="it-IT" b="1" dirty="0">
                <a:effectLst>
                  <a:outerShdw blurRad="38100" dist="38100" dir="2700000" algn="tl">
                    <a:srgbClr val="000000">
                      <a:alpha val="43137"/>
                    </a:srgbClr>
                  </a:outerShdw>
                </a:effectLst>
              </a:rPr>
              <a:t>apposito corso di preparazione</a:t>
            </a:r>
            <a:r>
              <a:rPr lang="it-IT" dirty="0"/>
              <a:t> e qualificazione </a:t>
            </a:r>
            <a:r>
              <a:rPr lang="it-IT" b="1" dirty="0"/>
              <a:t>organizzato a cura dell'ente</a:t>
            </a:r>
            <a:r>
              <a:rPr lang="it-IT" dirty="0"/>
              <a:t>. Restano ferme le abilitazioni già conseguite in base alle vigenti diposizioni di </a:t>
            </a:r>
            <a:r>
              <a:rPr lang="it-IT" dirty="0" smtClean="0"/>
              <a:t>legge.</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5061063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lstStyle/>
          <a:p>
            <a:pPr marL="0" indent="0" algn="just">
              <a:buNone/>
            </a:pPr>
            <a:r>
              <a:rPr lang="it-IT" dirty="0" smtClean="0"/>
              <a:t>Il </a:t>
            </a:r>
            <a:r>
              <a:rPr lang="it-IT" dirty="0"/>
              <a:t>mantenimento dell’idoneità all’esercizio delle funzioni è subordinato all’aggiornamento professionale biennale da </a:t>
            </a:r>
            <a:r>
              <a:rPr lang="it-IT" dirty="0" smtClean="0"/>
              <a:t>effettuarsi </a:t>
            </a:r>
            <a:r>
              <a:rPr lang="it-IT" dirty="0"/>
              <a:t>tramite appositi corsi organizzati dagli enti. </a:t>
            </a:r>
            <a:endParaRPr lang="it-IT" dirty="0" smtClean="0"/>
          </a:p>
          <a:p>
            <a:pPr marL="0" indent="0" algn="just">
              <a:buNone/>
            </a:pPr>
            <a:r>
              <a:rPr lang="it-IT" dirty="0" smtClean="0"/>
              <a:t>La </a:t>
            </a:r>
            <a:r>
              <a:rPr lang="it-IT" dirty="0"/>
              <a:t>nomina dei funzionari della riscossione può essere revocata con provvedimento motivato.</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89179002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a:bodyPr>
          <a:lstStyle/>
          <a:p>
            <a:pPr marL="0" indent="0" algn="just">
              <a:buNone/>
            </a:pPr>
            <a:r>
              <a:rPr lang="it-IT" dirty="0" smtClean="0"/>
              <a:t>Il funzionario </a:t>
            </a:r>
            <a:r>
              <a:rPr lang="it-IT" dirty="0"/>
              <a:t>responsabile della riscossione è autorizzato all’esercizio della funzione dal </a:t>
            </a:r>
            <a:r>
              <a:rPr lang="it-IT" dirty="0" smtClean="0"/>
              <a:t>Prefetto </a:t>
            </a:r>
            <a:r>
              <a:rPr lang="it-IT" dirty="0"/>
              <a:t>della provincia di appartenenza dell’ente ovvero della provincia del comune in cui ha la sede principale il soggetto affidatario. </a:t>
            </a:r>
            <a:endParaRPr lang="it-IT" dirty="0" smtClean="0"/>
          </a:p>
          <a:p>
            <a:pPr marL="0" indent="0" algn="just">
              <a:buNone/>
            </a:pPr>
            <a:r>
              <a:rPr lang="it-IT" dirty="0" smtClean="0"/>
              <a:t>Il </a:t>
            </a:r>
            <a:r>
              <a:rPr lang="it-IT" dirty="0"/>
              <a:t>P</a:t>
            </a:r>
            <a:r>
              <a:rPr lang="it-IT" dirty="0" smtClean="0"/>
              <a:t>refetto </a:t>
            </a:r>
            <a:r>
              <a:rPr lang="it-IT" dirty="0"/>
              <a:t>appone il visto sull’atto di nomina sempre che non vi siano le condizioni ostative </a:t>
            </a:r>
            <a:r>
              <a:rPr lang="it-IT" dirty="0" smtClean="0"/>
              <a:t>e </a:t>
            </a:r>
            <a:r>
              <a:rPr lang="it-IT" dirty="0"/>
              <a:t>può revocare in ogni momento </a:t>
            </a:r>
            <a:r>
              <a:rPr lang="it-IT" dirty="0" smtClean="0"/>
              <a:t>l’autorizzazione.</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74937071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lstStyle/>
          <a:p>
            <a:pPr marL="0" indent="0" algn="just">
              <a:buNone/>
            </a:pPr>
            <a:r>
              <a:rPr lang="it-IT" dirty="0"/>
              <a:t>I</a:t>
            </a:r>
            <a:r>
              <a:rPr lang="it-IT" dirty="0" smtClean="0"/>
              <a:t>l </a:t>
            </a:r>
            <a:r>
              <a:rPr lang="it-IT" dirty="0"/>
              <a:t>funzionario responsabile della riscossione annota in ordine cronologico tutti gli atti e i processi verbali, numerandoli progressivamente in apposito registro da tenersi con le forme e con le modalità stabilite nel decreto ministeriale di cui all’articolo 44 del decreto legislativo n. 112 del 1999, nelle more dell’emanazione di un apposito decreto del Ministero dell’economia e delle finanze</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223214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lstStyle/>
          <a:p>
            <a:pPr marL="0" indent="0" algn="just">
              <a:buNone/>
            </a:pPr>
            <a:r>
              <a:rPr lang="it-IT" dirty="0" smtClean="0"/>
              <a:t>Il </a:t>
            </a:r>
            <a:r>
              <a:rPr lang="it-IT" dirty="0"/>
              <a:t>comma 25-bis dell'articolo 3 del Dl 203/2005 permetteva anche ad Equitalia di essere affidataria di ulteriori attività di accertamento e riscossione delle entrate locali, previo però esperimento di procedure ad evidenza pubblica. </a:t>
            </a:r>
            <a:endParaRPr lang="it-IT" dirty="0" smtClean="0"/>
          </a:p>
          <a:p>
            <a:pPr marL="0" indent="0" algn="just">
              <a:buNone/>
            </a:pPr>
            <a:endParaRPr lang="it-IT" dirty="0"/>
          </a:p>
          <a:p>
            <a:pPr marL="0" indent="0" algn="just">
              <a:buNone/>
            </a:pPr>
            <a:r>
              <a:rPr lang="it-IT" dirty="0" smtClean="0"/>
              <a:t>Adesso si è affermato il principio dell’affidamento diretto.</a:t>
            </a:r>
            <a:endParaRPr lang="it-IT" dirty="0"/>
          </a:p>
        </p:txBody>
      </p:sp>
      <p:sp>
        <p:nvSpPr>
          <p:cNvPr id="4" name="Segnaposto piè di pagina 3"/>
          <p:cNvSpPr>
            <a:spLocks noGrp="1"/>
          </p:cNvSpPr>
          <p:nvPr>
            <p:ph type="ftr" sz="quarter" idx="11"/>
          </p:nvPr>
        </p:nvSpPr>
        <p:spPr/>
        <p:txBody>
          <a:bodyPr/>
          <a:lstStyle/>
          <a:p>
            <a:pPr>
              <a:defRPr/>
            </a:pPr>
            <a:r>
              <a:rPr lang="it-IT" smtClean="0"/>
              <a:t>Lucio Catania</a:t>
            </a:r>
            <a:endParaRPr lang="it-IT"/>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11</a:t>
            </a:fld>
            <a:endParaRPr lang="it-IT"/>
          </a:p>
        </p:txBody>
      </p:sp>
    </p:spTree>
    <p:extLst>
      <p:ext uri="{BB962C8B-B14F-4D97-AF65-F5344CB8AC3E}">
        <p14:creationId xmlns:p14="http://schemas.microsoft.com/office/powerpoint/2010/main" val="81387677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70000" lnSpcReduction="20000"/>
          </a:bodyPr>
          <a:lstStyle/>
          <a:p>
            <a:pPr marL="0" indent="0">
              <a:buNone/>
            </a:pPr>
            <a:r>
              <a:rPr lang="it-IT" b="1" dirty="0"/>
              <a:t>Art. </a:t>
            </a:r>
            <a:r>
              <a:rPr lang="it-IT" b="1" dirty="0" smtClean="0"/>
              <a:t>44 D. Lgs. n. 112/1999 . </a:t>
            </a:r>
            <a:r>
              <a:rPr lang="it-IT" b="1" dirty="0"/>
              <a:t>Registro cronologico e bollettario </a:t>
            </a:r>
            <a:endParaRPr lang="it-IT" b="1" dirty="0" smtClean="0"/>
          </a:p>
          <a:p>
            <a:pPr marL="0" indent="0" algn="just">
              <a:buNone/>
            </a:pPr>
            <a:r>
              <a:rPr lang="it-IT" dirty="0" smtClean="0"/>
              <a:t>2</a:t>
            </a:r>
            <a:r>
              <a:rPr lang="it-IT" dirty="0"/>
              <a:t>. </a:t>
            </a:r>
            <a:r>
              <a:rPr lang="it-IT" i="1" dirty="0"/>
              <a:t>Il registro, prima di essere messo in uso, </a:t>
            </a:r>
            <a:r>
              <a:rPr lang="it-IT" i="1" dirty="0" smtClean="0"/>
              <a:t>è </a:t>
            </a:r>
            <a:r>
              <a:rPr lang="it-IT" i="1" dirty="0"/>
              <a:t>numerato progressivamente in ogni pagina dall'ufficio individuato in via generale, per ciascun ambito, con decreto del Ministero delle finanze, da notificare al concessionario. Il predetto registro </a:t>
            </a:r>
            <a:r>
              <a:rPr lang="it-IT" i="1" dirty="0" smtClean="0"/>
              <a:t>è </a:t>
            </a:r>
            <a:r>
              <a:rPr lang="it-IT" i="1" dirty="0"/>
              <a:t>vidimato non oltre il 15 gennaio di ogni anno. I registri esauriti e quelli degli ufficiali cessati dalla carica devono essere consegnati entro dieci giorni a cura del concessionario all'ufficio delle entrate. </a:t>
            </a:r>
            <a:endParaRPr lang="it-IT" i="1" dirty="0" smtClean="0"/>
          </a:p>
          <a:p>
            <a:pPr marL="0" indent="0" algn="just">
              <a:buNone/>
            </a:pPr>
            <a:r>
              <a:rPr lang="it-IT" i="1" dirty="0" smtClean="0"/>
              <a:t>3</a:t>
            </a:r>
            <a:r>
              <a:rPr lang="it-IT" i="1" dirty="0"/>
              <a:t>. L'ufficiale della riscossione, per ogni pagamento ricevuto, rilascia quietanza da apposito bollettario e ne comunica gli estremi al concessionario. </a:t>
            </a:r>
            <a:endParaRPr lang="it-IT" i="1" dirty="0" smtClean="0"/>
          </a:p>
          <a:p>
            <a:pPr marL="0" indent="0" algn="just">
              <a:buNone/>
            </a:pPr>
            <a:r>
              <a:rPr lang="it-IT" dirty="0" smtClean="0"/>
              <a:t>4</a:t>
            </a:r>
            <a:r>
              <a:rPr lang="it-IT" dirty="0"/>
              <a:t>. </a:t>
            </a:r>
            <a:r>
              <a:rPr lang="it-IT" dirty="0" smtClean="0"/>
              <a:t>Nella </a:t>
            </a:r>
            <a:r>
              <a:rPr lang="it-IT" dirty="0"/>
              <a:t>tenuta dei </a:t>
            </a:r>
            <a:r>
              <a:rPr lang="it-IT" dirty="0" smtClean="0"/>
              <a:t>registri occorre tenere adeguato </a:t>
            </a:r>
            <a:r>
              <a:rPr lang="it-IT" dirty="0"/>
              <a:t>conto dei progressi tecnologici delle </a:t>
            </a:r>
            <a:r>
              <a:rPr lang="it-IT" dirty="0" smtClean="0"/>
              <a:t>attività </a:t>
            </a:r>
            <a:r>
              <a:rPr lang="it-IT" dirty="0"/>
              <a:t>informatiche e telematiche e della </a:t>
            </a:r>
            <a:r>
              <a:rPr lang="it-IT" dirty="0" smtClean="0"/>
              <a:t>possibilità </a:t>
            </a:r>
            <a:r>
              <a:rPr lang="it-IT" dirty="0"/>
              <a:t>di prevedere forme di documentazione informatica equipollenti alle </a:t>
            </a:r>
            <a:r>
              <a:rPr lang="it-IT" dirty="0" smtClean="0"/>
              <a:t>formalità </a:t>
            </a:r>
            <a:r>
              <a:rPr lang="it-IT" dirty="0"/>
              <a:t>di cui ai commi 2 e 3.</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37437042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Non si procede all'emissione di ingiunzione di pagamento per somme inferiori </a:t>
            </a:r>
            <a:r>
              <a:rPr lang="it-IT" dirty="0" smtClean="0"/>
              <a:t>al limite stabilito per legge. </a:t>
            </a:r>
            <a:endParaRPr lang="it-IT" dirty="0" smtClean="0"/>
          </a:p>
          <a:p>
            <a:pPr marL="0" indent="0" algn="just">
              <a:buNone/>
            </a:pPr>
            <a:r>
              <a:rPr lang="it-IT" dirty="0" smtClean="0"/>
              <a:t>Tale </a:t>
            </a:r>
            <a:r>
              <a:rPr lang="it-IT" dirty="0"/>
              <a:t>limite si intende riferito all’intero debito dovuto, anche derivante da più annualità e ad entrate di diversa natura. </a:t>
            </a:r>
            <a:endParaRPr lang="it-IT" dirty="0" smtClean="0"/>
          </a:p>
          <a:p>
            <a:pPr marL="0" indent="0" algn="just">
              <a:buNone/>
            </a:pPr>
            <a:r>
              <a:rPr lang="it-IT" dirty="0" smtClean="0"/>
              <a:t>Il </a:t>
            </a:r>
            <a:r>
              <a:rPr lang="it-IT" dirty="0"/>
              <a:t>debito rimane comunque a carico del soggetto moroso e potrà essere oggetto di recupero mediante successive ingiunzioni di pagamento che superano cumulativamente l’importo di cui al primo periodo</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1557254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lstStyle/>
          <a:p>
            <a:pPr marL="0" indent="0" algn="just">
              <a:buNone/>
            </a:pPr>
            <a:r>
              <a:rPr lang="it-IT" dirty="0"/>
              <a:t>Se l'espropriazione non è iniziata entro due anni dalla notifica dell’ingiunzione di pagamento, l'espropriazione stessa deve essere preceduta dalla </a:t>
            </a:r>
            <a:r>
              <a:rPr lang="it-IT" dirty="0" smtClean="0"/>
              <a:t>notifica </a:t>
            </a:r>
            <a:r>
              <a:rPr lang="it-IT" dirty="0"/>
              <a:t>di un avviso che contiene l'intimazione ad adempiere l'obbligo risultante dall’ingiunzione entro cinque giorni. </a:t>
            </a:r>
            <a:endParaRPr lang="it-IT" dirty="0" smtClean="0"/>
          </a:p>
          <a:p>
            <a:pPr marL="0" indent="0" algn="just">
              <a:buNone/>
            </a:pPr>
            <a:r>
              <a:rPr lang="it-IT" dirty="0" smtClean="0"/>
              <a:t>L’avviso </a:t>
            </a:r>
            <a:r>
              <a:rPr lang="it-IT" dirty="0"/>
              <a:t>perde efficacia decorso un anno dalla data di </a:t>
            </a:r>
            <a:r>
              <a:rPr lang="it-IT" dirty="0" smtClean="0"/>
              <a:t>notifica.</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49996636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In assenza </a:t>
            </a:r>
            <a:r>
              <a:rPr lang="it-IT" dirty="0"/>
              <a:t>di una apposita disciplina regolamentare, l’ente creditore o il soggetto affidatario, su richiesta del debitore, concede la ripartizione del pagamento delle somme ingiunte fino a un massimo di 72 rate </a:t>
            </a:r>
            <a:r>
              <a:rPr lang="it-IT" dirty="0" smtClean="0"/>
              <a:t>mensili (prorogabili per altre 72 rate, in caso di aggravamento della situazione), </a:t>
            </a:r>
            <a:r>
              <a:rPr lang="it-IT" dirty="0"/>
              <a:t>a condizione che il debitore versi in una situazione di temporanea e obiettiva difficoltà a provvedere al pagamento dell’intero importo richiesto e secondo il seguente schema:  </a:t>
            </a:r>
          </a:p>
          <a:p>
            <a:pPr marL="0" indent="0">
              <a:buNone/>
            </a:pPr>
            <a:r>
              <a:rPr lang="it-IT" dirty="0"/>
              <a:t>a) fino a € 100,00 nessuna rateizzazione;  </a:t>
            </a:r>
          </a:p>
          <a:p>
            <a:pPr marL="0" indent="0">
              <a:buNone/>
            </a:pPr>
            <a:r>
              <a:rPr lang="it-IT" dirty="0"/>
              <a:t>b) da € 100,01 a € 500,00 fino a 4 rate mensili;  </a:t>
            </a:r>
          </a:p>
          <a:p>
            <a:pPr marL="0" indent="0">
              <a:buNone/>
            </a:pPr>
            <a:r>
              <a:rPr lang="it-IT" dirty="0"/>
              <a:t>c) da € 500,01 a € 3.000,00 da 5 a 12 rate mensili;  </a:t>
            </a:r>
          </a:p>
          <a:p>
            <a:pPr marL="0" indent="0">
              <a:buNone/>
            </a:pPr>
            <a:r>
              <a:rPr lang="it-IT" dirty="0"/>
              <a:t>d) da € 3.000,01 a € 6.000,00 da 13 a 24 rate mensili;  </a:t>
            </a:r>
          </a:p>
          <a:p>
            <a:pPr marL="0" indent="0">
              <a:buNone/>
            </a:pPr>
            <a:r>
              <a:rPr lang="it-IT" dirty="0"/>
              <a:t>e) da € 6.000,01 a € 20.000,00 da 25 a 36 rate mensili;  </a:t>
            </a:r>
          </a:p>
          <a:p>
            <a:pPr marL="0" indent="0">
              <a:buNone/>
            </a:pPr>
            <a:r>
              <a:rPr lang="it-IT" dirty="0"/>
              <a:t>f) oltre € 20.000,00 da 37 a 72 rate mensili.  </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69076270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Ricevuta la richiesta di rateazione, l'ente titolare o il soggetto affidatario può iscrivere l'ipoteca o il fermo amministrativo solo nel caso di mancato accoglimento della richiesta, ovvero di decadenza dai benefici della rateazione. Sono fatte comunque salve le procedure esecutive già avviate alla data di concessione della rateazione.  </a:t>
            </a:r>
          </a:p>
          <a:p>
            <a:pPr marL="0" indent="0" algn="just">
              <a:buNone/>
            </a:pPr>
            <a:r>
              <a:rPr lang="it-IT" dirty="0" smtClean="0"/>
              <a:t>In </a:t>
            </a:r>
            <a:r>
              <a:rPr lang="it-IT" dirty="0"/>
              <a:t>caso di mancato pagamento di </a:t>
            </a:r>
            <a:r>
              <a:rPr lang="it-IT" b="1" dirty="0"/>
              <a:t>due rate consecutive</a:t>
            </a:r>
            <a:r>
              <a:rPr lang="it-IT" dirty="0"/>
              <a:t> nel corso del periodo di rateazione, il debitore decade automaticamente dal beneficio e il debito non può più essere rateizzato; l'intero importo ingiunto ancora dovuto è immediatamente riscuotibile in unica soluzione.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59211807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lstStyle/>
          <a:p>
            <a:pPr marL="0" indent="0" algn="just">
              <a:buNone/>
            </a:pPr>
            <a:r>
              <a:rPr lang="it-IT" dirty="0"/>
              <a:t>Su tutte le somme di qualunque natura, escluse le sanzioni, gli interessi, le spese di notifica e gli oneri di riscossione si applicano, decorsi trenta giorni dalla notifica dell’ingiunzione e fino alla data del pagamento, gli interessi di mora conteggiati al tasso dell’interesse legale maggiorato di non oltre due punti percentuali.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86426408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55000" lnSpcReduction="20000"/>
          </a:bodyPr>
          <a:lstStyle/>
          <a:p>
            <a:pPr marL="0" indent="0" algn="just">
              <a:buNone/>
            </a:pPr>
            <a:r>
              <a:rPr lang="it-IT" dirty="0"/>
              <a:t>I costi di elaborazione di spedizione e notifica degli atti e quelli delle successive fasi cautelari ed esecutive vengono posti a carico del debitore e sono di seguito determinati:  </a:t>
            </a:r>
          </a:p>
          <a:p>
            <a:pPr marL="0" indent="0" algn="just">
              <a:buNone/>
            </a:pPr>
            <a:r>
              <a:rPr lang="it-IT" dirty="0"/>
              <a:t>a) una quota denominata “oneri di riscossione a carico del debitore”, pari al 3% delle somme ingiunte in caso di pagamento entro il sessantesimo giorno dalla notifica della ingiunzione, fino ad un massimo di 300 euro, ovvero pari al 6% delle somme ingiunte in caso di pagamento oltre detto termine, fino a un massimo di 600 euro;  </a:t>
            </a:r>
          </a:p>
          <a:p>
            <a:pPr marL="0" indent="0" algn="just">
              <a:buNone/>
            </a:pPr>
            <a:r>
              <a:rPr lang="it-IT" dirty="0"/>
              <a:t>b) una quota denominata “spese di notifica ed esecutive”, correlata all’attivazione di procedure esecutive e cautelari a carico del debitore, ivi comprese le spese per compensi dovuti agli istituti di vendite giudiziarie e i diritti, oneri ed eventuali spese di assistenza legale, nella misura fissata con decreto non regolamentare del Ministero dell’economia e delle finanze, che individua anche le tipologie di spesa oggetto del rimborso. Nelle more dell’adozione del provvedimento con specifico riferimento alla riscossione degli enti locali, si applicano le misure e le tipologie di spesa di cui al decreto ministeriale 21 novembre 2000, nonché ai decreti n. 455 del 18 dicembre 2001, n. 109 dell’11 febbraio 1997, e n. 80 del 15 maggio 2009, per quanto riguarda gli oneri connessi agli istituti di vendite giudiziarie.  </a:t>
            </a:r>
          </a:p>
          <a:p>
            <a:pPr marL="0" indent="0" algn="just">
              <a:buNone/>
            </a:pPr>
            <a:r>
              <a:rPr lang="it-IT" dirty="0"/>
              <a:t>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26214769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lstStyle/>
          <a:p>
            <a:pPr marL="0" indent="0" algn="just">
              <a:buNone/>
            </a:pPr>
            <a:endParaRPr lang="it-IT" dirty="0" smtClean="0"/>
          </a:p>
          <a:p>
            <a:pPr marL="0" indent="0" algn="just">
              <a:buNone/>
            </a:pPr>
            <a:r>
              <a:rPr lang="it-IT" dirty="0" smtClean="0"/>
              <a:t>L’articolo 6 è finalizzato alla  </a:t>
            </a:r>
            <a:r>
              <a:rPr lang="it-IT" dirty="0"/>
              <a:t>Revisione dei requisiti per l'iscrizione all'Albo di cui all'art. 53 del decreto legislativo n. </a:t>
            </a:r>
            <a:r>
              <a:rPr lang="it-IT" dirty="0" smtClean="0"/>
              <a:t>446/1997 </a:t>
            </a:r>
            <a:r>
              <a:rPr lang="it-IT" dirty="0"/>
              <a:t>e degli strumenti di pubblicità e controllo della riscossione </a:t>
            </a:r>
            <a:r>
              <a:rPr lang="it-IT" dirty="0" smtClean="0"/>
              <a:t>locale.</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85376067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b="1" dirty="0" smtClean="0"/>
              <a:t>Con </a:t>
            </a:r>
            <a:r>
              <a:rPr lang="it-IT" b="1" dirty="0"/>
              <a:t>uno o più decreti Ministro dell’economia e delle finanze</a:t>
            </a:r>
            <a:r>
              <a:rPr lang="it-IT" dirty="0"/>
              <a:t>, d’intesa con la Conferenza </a:t>
            </a:r>
            <a:r>
              <a:rPr lang="it-IT" dirty="0" smtClean="0"/>
              <a:t>Stato-Città </a:t>
            </a:r>
            <a:r>
              <a:rPr lang="it-IT" dirty="0"/>
              <a:t>ed Autonomie Locali, sono stabilite disposizioni in ordine ai seguenti punti: </a:t>
            </a:r>
          </a:p>
          <a:p>
            <a:pPr marL="0" indent="0" algn="just">
              <a:buNone/>
            </a:pPr>
            <a:r>
              <a:rPr lang="it-IT" b="1" dirty="0"/>
              <a:t>a)</a:t>
            </a:r>
            <a:r>
              <a:rPr lang="it-IT" dirty="0"/>
              <a:t> indicazione di linee guida relative ai </a:t>
            </a:r>
            <a:r>
              <a:rPr lang="it-IT" b="1" dirty="0"/>
              <a:t>controlli che gli enti devono porre in essere </a:t>
            </a:r>
            <a:r>
              <a:rPr lang="it-IT" dirty="0" smtClean="0"/>
              <a:t>nonché </a:t>
            </a:r>
            <a:r>
              <a:rPr lang="it-IT" dirty="0"/>
              <a:t>alle condizioni di inadempimento che possono dar luogo alla rescissione anticipata dei rapporti contrattuali e all’avvio delle procedure di cancellazione </a:t>
            </a:r>
            <a:r>
              <a:rPr lang="it-IT" dirty="0" smtClean="0"/>
              <a:t>dall’albo;  </a:t>
            </a:r>
            <a:endParaRPr lang="it-IT" dirty="0"/>
          </a:p>
          <a:p>
            <a:pPr marL="0" indent="0" algn="just">
              <a:buNone/>
            </a:pPr>
            <a:r>
              <a:rPr lang="it-IT" b="1" dirty="0"/>
              <a:t>b)</a:t>
            </a:r>
            <a:r>
              <a:rPr lang="it-IT" dirty="0"/>
              <a:t> indicazione di </a:t>
            </a:r>
            <a:r>
              <a:rPr lang="it-IT" b="1" dirty="0"/>
              <a:t>obblighi di comunicazione e pubblicazione </a:t>
            </a:r>
            <a:r>
              <a:rPr lang="it-IT" dirty="0"/>
              <a:t>da parte dell’ente degli estremi dei contratti in materia di affidamento in concessione, anche disgiunto, di servizi di accertamento e riscossione delle proprie entrate, nonché </a:t>
            </a:r>
            <a:r>
              <a:rPr lang="it-IT" dirty="0" smtClean="0"/>
              <a:t>alla </a:t>
            </a:r>
            <a:r>
              <a:rPr lang="it-IT" dirty="0"/>
              <a:t>remunerazione stabilita per ciascuna delle attività affidate, con particolare riguardo alle misure degli eventuali aggi stabiliti in percentuale delle entrate tributarie e patrimoniali.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82172605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77500" lnSpcReduction="20000"/>
          </a:bodyPr>
          <a:lstStyle/>
          <a:p>
            <a:pPr marL="0" indent="0" algn="ctr">
              <a:buNone/>
            </a:pPr>
            <a:r>
              <a:rPr lang="it-IT" b="1" dirty="0" smtClean="0"/>
              <a:t>MISURE URGENTI NON CONFLUITE</a:t>
            </a:r>
            <a:r>
              <a:rPr lang="it-IT" b="1" dirty="0"/>
              <a:t>	</a:t>
            </a:r>
            <a:r>
              <a:rPr lang="it-IT" b="1" dirty="0" smtClean="0"/>
              <a:t>NELLA PROPOSTA MEF</a:t>
            </a:r>
            <a:r>
              <a:rPr lang="it-IT" dirty="0"/>
              <a:t>	</a:t>
            </a:r>
            <a:endParaRPr lang="it-IT" dirty="0" smtClean="0"/>
          </a:p>
          <a:p>
            <a:pPr marL="0" indent="0" algn="just">
              <a:buNone/>
            </a:pPr>
            <a:r>
              <a:rPr lang="it-IT" dirty="0" smtClean="0"/>
              <a:t>Ai fini </a:t>
            </a:r>
            <a:r>
              <a:rPr lang="it-IT" dirty="0"/>
              <a:t>delle attività di controllo, accertamento e riscossione, anche coattiva, l’ente locale creditore, la società a capitale interamente pubblico locale e i soggetti da questi incaricati </a:t>
            </a:r>
            <a:r>
              <a:rPr lang="it-IT" dirty="0" smtClean="0"/>
              <a:t>sono </a:t>
            </a:r>
            <a:r>
              <a:rPr lang="it-IT" dirty="0"/>
              <a:t>autorizzati ad accedere gratuitamente, anche in via telematica, a tutti i dati rilevanti ai predetti fini detenuti da uffici pubblici e da soggetti gestori di pubblici servizi, con facoltà di prenderne visione e di estrarre, anche in forma massiva, copia degli atti riguardanti i beni dei debitori ed eventuali coobbligati, nonché di ottenere le relative certificazioni, previa attestazione, anche in via informatica, della avvenuta emissione e notifica </a:t>
            </a:r>
            <a:r>
              <a:rPr lang="it-IT" dirty="0" smtClean="0"/>
              <a:t>dell’ingiunzione</a:t>
            </a:r>
            <a:r>
              <a:rPr lang="it-IT" dirty="0"/>
              <a:t>.</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496476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normAutofit/>
          </a:bodyPr>
          <a:lstStyle/>
          <a:p>
            <a:pPr marL="0" indent="0" algn="just">
              <a:buNone/>
            </a:pPr>
            <a:r>
              <a:rPr lang="it-IT" dirty="0" smtClean="0"/>
              <a:t>Nella legge c’è una totale inversione di tendenza. </a:t>
            </a:r>
          </a:p>
          <a:p>
            <a:pPr marL="0" indent="0" algn="just">
              <a:buNone/>
            </a:pPr>
            <a:r>
              <a:rPr lang="it-IT" dirty="0" smtClean="0"/>
              <a:t>L'articolo 2 non si limita a prevedere l’</a:t>
            </a:r>
            <a:r>
              <a:rPr lang="it-IT" dirty="0" smtClean="0">
                <a:effectLst>
                  <a:outerShdw blurRad="38100" dist="38100" dir="2700000" algn="tl">
                    <a:srgbClr val="000000">
                      <a:alpha val="43137"/>
                    </a:srgbClr>
                  </a:outerShdw>
                </a:effectLst>
              </a:rPr>
              <a:t>affidamento diretto </a:t>
            </a:r>
            <a:r>
              <a:rPr lang="it-IT" dirty="0" smtClean="0"/>
              <a:t>della riscossione coattiva ma </a:t>
            </a:r>
            <a:r>
              <a:rPr lang="it-IT" dirty="0"/>
              <a:t>di tutte «</a:t>
            </a:r>
            <a:r>
              <a:rPr lang="it-IT" dirty="0">
                <a:effectLst>
                  <a:outerShdw blurRad="38100" dist="38100" dir="2700000" algn="tl">
                    <a:srgbClr val="000000">
                      <a:alpha val="43137"/>
                    </a:srgbClr>
                  </a:outerShdw>
                </a:effectLst>
              </a:rPr>
              <a:t>le attività di accertamento, liquidazione e riscossione, spontanea e coattiva, delle entrate, tributarie o patrimoniali</a:t>
            </a:r>
            <a:r>
              <a:rPr lang="it-IT" dirty="0"/>
              <a:t>».</a:t>
            </a:r>
            <a:br>
              <a:rPr lang="it-IT" dirty="0"/>
            </a:br>
            <a:endParaRPr lang="it-IT" dirty="0"/>
          </a:p>
        </p:txBody>
      </p:sp>
      <p:sp>
        <p:nvSpPr>
          <p:cNvPr id="4" name="Segnaposto piè di pagina 3"/>
          <p:cNvSpPr>
            <a:spLocks noGrp="1"/>
          </p:cNvSpPr>
          <p:nvPr>
            <p:ph type="ftr" sz="quarter" idx="11"/>
          </p:nvPr>
        </p:nvSpPr>
        <p:spPr/>
        <p:txBody>
          <a:bodyPr/>
          <a:lstStyle/>
          <a:p>
            <a:pPr>
              <a:defRPr/>
            </a:pPr>
            <a:r>
              <a:rPr lang="it-IT" smtClean="0"/>
              <a:t>Lucio Catania</a:t>
            </a:r>
            <a:endParaRPr lang="it-IT"/>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12</a:t>
            </a:fld>
            <a:endParaRPr lang="it-IT"/>
          </a:p>
        </p:txBody>
      </p:sp>
    </p:spTree>
    <p:extLst>
      <p:ext uri="{BB962C8B-B14F-4D97-AF65-F5344CB8AC3E}">
        <p14:creationId xmlns:p14="http://schemas.microsoft.com/office/powerpoint/2010/main" val="192919872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Altra misura urgente è la definizione </a:t>
            </a:r>
            <a:r>
              <a:rPr lang="it-IT" dirty="0"/>
              <a:t>di criteri relativi all’affidamento e alle modalità di svolgimento dei servizi di accertamento e di riscossione delle entrate degli enti locali oggetto di concessione, al fine di assicurarne la necessaria trasparenza e funzionalità, definire livelli imprescindibili di qualità, anche con riferimento al rispetto dei diritti dei contribuenti, nonché linee guida in materia di misure dei compensi, tenuto anche conto delle effettive </a:t>
            </a:r>
            <a:r>
              <a:rPr lang="it-IT" dirty="0" smtClean="0"/>
              <a:t>riscossioni.</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638294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È necessario inserire norme cogenti o di orientamento per </a:t>
            </a:r>
            <a:r>
              <a:rPr lang="it-IT" dirty="0" err="1"/>
              <a:t>AdE</a:t>
            </a:r>
            <a:r>
              <a:rPr lang="it-IT" dirty="0"/>
              <a:t>-R al fine di assicurare un servizio più efficiente da parte del riscossore nazionale. </a:t>
            </a:r>
            <a:endParaRPr lang="it-IT" dirty="0" smtClean="0"/>
          </a:p>
          <a:p>
            <a:pPr marL="0" indent="0" algn="just">
              <a:buNone/>
            </a:pPr>
            <a:r>
              <a:rPr lang="it-IT" dirty="0" smtClean="0"/>
              <a:t>Nel </a:t>
            </a:r>
            <a:r>
              <a:rPr lang="it-IT" dirty="0"/>
              <a:t>corso degli ultimi anni si registra una progressiva diminuzione del ricorso dei Comuni ai servizi del riscossore nazionale, dovuta a diversi fattori tra i quali figurano certamente il minor interesse manifestato da Equitalia in tale campo, l’impossibilità di incidere sulle procedure di riscossione, una sensazione di calo di efficacia della riscossione per ruolo, in parte suffragata dai rendiconti annuali di Equitalia.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88022322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RIFORMA DELLA RISCOSSIONE DEI</a:t>
            </a:r>
            <a:br>
              <a:rPr lang="it-IT" dirty="0" smtClean="0"/>
            </a:br>
            <a:r>
              <a:rPr lang="it-IT" dirty="0" smtClean="0"/>
              <a:t>TRIBUTI LOCALI</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a:t>Solo una riforma sistemica può riassegnare al soggetto nazionale un ruolo che può risultare centrale nella riscossione locale, superando così quella condizione di “mera supplenza” di Equitalia. </a:t>
            </a:r>
          </a:p>
          <a:p>
            <a:pPr marL="0" indent="0" algn="just">
              <a:buNone/>
            </a:pPr>
            <a:r>
              <a:rPr lang="it-IT" dirty="0" err="1"/>
              <a:t>AdE</a:t>
            </a:r>
            <a:r>
              <a:rPr lang="it-IT" dirty="0"/>
              <a:t>-R potrà infatti essere direttamente affidatario delle attività senza la necessità, per l’ente locale, di ricorrere a procedure ad evidenza pubblica. </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12479656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Ciò appare un primo importante segnale di attenzione che deve però essere adeguatamente accompagnato al fine di rendere l’operatività del nuovo soggetto coerente con le effettive esigenze espresse dagli enti locali.  </a:t>
            </a:r>
          </a:p>
          <a:p>
            <a:pPr marL="0" indent="0" algn="just">
              <a:buNone/>
            </a:pPr>
            <a:r>
              <a:rPr lang="it-IT" dirty="0"/>
              <a:t>È infatti essenziale, ad avviso dell’ANCI, che l’istituzione del nuovo soggetto </a:t>
            </a:r>
            <a:r>
              <a:rPr lang="it-IT" dirty="0" err="1"/>
              <a:t>AdE</a:t>
            </a:r>
            <a:r>
              <a:rPr lang="it-IT" dirty="0"/>
              <a:t>-Riscossione segni una netta discontinuità nel modo di operare del riscossore nazionale, rendendo evidente l’adozione di prassi e modalità operative espressamente orientate al miglioramento dell’efficacia della riscossione.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10371040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RIFORMA DELLA RISCOSSIONE DEI</a:t>
            </a:r>
            <a:br>
              <a:rPr lang="it-IT" dirty="0" smtClean="0"/>
            </a:br>
            <a:r>
              <a:rPr lang="it-IT" dirty="0" smtClean="0"/>
              <a:t>TRIBUTI LOCALI</a:t>
            </a:r>
            <a:endParaRPr lang="it-IT" dirty="0"/>
          </a:p>
        </p:txBody>
      </p:sp>
      <p:sp>
        <p:nvSpPr>
          <p:cNvPr id="3" name="Segnaposto contenuto 2"/>
          <p:cNvSpPr>
            <a:spLocks noGrp="1"/>
          </p:cNvSpPr>
          <p:nvPr>
            <p:ph idx="1"/>
          </p:nvPr>
        </p:nvSpPr>
        <p:spPr/>
        <p:txBody>
          <a:bodyPr/>
          <a:lstStyle/>
          <a:p>
            <a:pPr marL="0" indent="0" algn="just">
              <a:buNone/>
            </a:pPr>
            <a:r>
              <a:rPr lang="it-IT" dirty="0"/>
              <a:t>In particolare, va tenuto conto delle peculiarità della riscossione locale, caratterizzata da elevata frammentazione e da importanti quote di crediti di modesta entità. Questo contesto rende necessario un intervento di messa a punto di un nuovo modello organizzativo/gestionale, oggi invece caratterizzato dall’assenza di uno specifico orientamento dedicato al recupero delle entrate locali. </a:t>
            </a:r>
          </a:p>
          <a:p>
            <a:pPr marL="0" indent="0">
              <a:buNone/>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77997019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RIFORMA DELLA RISCOSSIONE DEI TRIBUTI LOCALI</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È </a:t>
            </a:r>
            <a:r>
              <a:rPr lang="it-IT" dirty="0"/>
              <a:t>infatti essenziale, ad avviso dell’ANCI, che l’istituzione del nuovo soggetto </a:t>
            </a:r>
            <a:r>
              <a:rPr lang="it-IT" dirty="0" err="1"/>
              <a:t>AdE</a:t>
            </a:r>
            <a:r>
              <a:rPr lang="it-IT" dirty="0"/>
              <a:t>-Riscossione segni una netta discontinuità nel modo di operare del riscossore nazionale, rendendo evidente l’adozione di prassi e modalità operative espressamente orientate al miglioramento dell’efficacia della riscossione. </a:t>
            </a:r>
          </a:p>
          <a:p>
            <a:pPr marL="0" indent="0" algn="just">
              <a:buNone/>
            </a:pPr>
            <a:r>
              <a:rPr lang="it-IT" dirty="0"/>
              <a:t>In particolare, va tenuto conto delle peculiarità della riscossione locale, caratterizzata da elevata frammentazione e da importanti quote di crediti di modesta entità. </a:t>
            </a:r>
            <a:endParaRPr lang="it-IT" dirty="0" smtClean="0"/>
          </a:p>
          <a:p>
            <a:pPr marL="0" indent="0" algn="just">
              <a:buNone/>
            </a:pPr>
            <a:r>
              <a:rPr lang="it-IT" dirty="0" smtClean="0"/>
              <a:t>Questo </a:t>
            </a:r>
            <a:r>
              <a:rPr lang="it-IT" dirty="0"/>
              <a:t>contesto rende necessario un intervento di messa a punto di un nuovo modello organizzativo/gestionale, oggi invece caratterizzato dall’assenza di uno specifico orientamento dedicato al recupero delle entrate locali. </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33176238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p:cNvSpPr>
            <a:spLocks noGrp="1"/>
          </p:cNvSpPr>
          <p:nvPr>
            <p:ph type="title"/>
          </p:nvPr>
        </p:nvSpPr>
        <p:spPr/>
        <p:txBody>
          <a:bodyPr/>
          <a:lstStyle/>
          <a:p>
            <a:pPr eaLnBrk="1" hangingPunct="1"/>
            <a:r>
              <a:rPr lang="it-IT" altLang="it-IT" b="1" smtClean="0">
                <a:solidFill>
                  <a:srgbClr val="0070C0"/>
                </a:solidFill>
              </a:rPr>
              <a:t>GRAZIE PER L’ATTENZIONE</a:t>
            </a:r>
          </a:p>
        </p:txBody>
      </p:sp>
      <p:sp>
        <p:nvSpPr>
          <p:cNvPr id="3" name="Segnaposto contenuto 2"/>
          <p:cNvSpPr>
            <a:spLocks noGrp="1"/>
          </p:cNvSpPr>
          <p:nvPr>
            <p:ph idx="1"/>
          </p:nvPr>
        </p:nvSpPr>
        <p:spPr/>
        <p:txBody>
          <a:bodyPr rtlCol="0">
            <a:normAutofit fontScale="92500" lnSpcReduction="20000"/>
          </a:bodyPr>
          <a:lstStyle/>
          <a:p>
            <a:pPr marL="68580" indent="0" eaLnBrk="1" fontAlgn="auto" hangingPunct="1">
              <a:spcAft>
                <a:spcPts val="0"/>
              </a:spcAft>
              <a:buFont typeface="Arial" panose="020B0604020202020204" pitchFamily="34" charset="0"/>
              <a:buNone/>
              <a:defRPr/>
            </a:pPr>
            <a:endParaRPr lang="it-IT" dirty="0" smtClean="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smtClean="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smtClean="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smtClean="0">
              <a:latin typeface="Edwardian Script ITC" panose="030303020407070D0804" pitchFamily="66" charset="0"/>
            </a:endParaRPr>
          </a:p>
          <a:p>
            <a:pPr marL="68580" indent="0" eaLnBrk="1" fontAlgn="auto" hangingPunct="1">
              <a:spcAft>
                <a:spcPts val="0"/>
              </a:spcAft>
              <a:buFont typeface="Arial" panose="020B0604020202020204" pitchFamily="34" charset="0"/>
              <a:buNone/>
              <a:defRPr/>
            </a:pPr>
            <a:endParaRPr lang="it-IT" dirty="0">
              <a:latin typeface="Edwardian Script ITC" panose="030303020407070D0804" pitchFamily="66" charset="0"/>
            </a:endParaRPr>
          </a:p>
          <a:p>
            <a:pPr marL="68580" indent="0" algn="r" eaLnBrk="1" fontAlgn="auto" hangingPunct="1">
              <a:spcAft>
                <a:spcPts val="0"/>
              </a:spcAft>
              <a:buFont typeface="Arial" panose="020B0604020202020204" pitchFamily="34" charset="0"/>
              <a:buNone/>
              <a:defRPr/>
            </a:pPr>
            <a:r>
              <a:rPr lang="it-IT" dirty="0" smtClean="0">
                <a:latin typeface="Edwardian Script ITC" panose="030303020407070D0804" pitchFamily="66" charset="0"/>
              </a:rPr>
              <a:t>Lucio Catania</a:t>
            </a:r>
            <a:endParaRPr lang="it-IT" dirty="0">
              <a:latin typeface="Edwardian Script ITC" panose="030303020407070D0804" pitchFamily="66" charset="0"/>
            </a:endParaRPr>
          </a:p>
        </p:txBody>
      </p:sp>
      <p:pic>
        <p:nvPicPr>
          <p:cNvPr id="53252" name="Picture 2" descr="C:\Users\Enia\Pictures\GRAZIE PER L'ATTENZI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9488" y="1628775"/>
            <a:ext cx="6697662"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egnaposto piè di pagina 3"/>
          <p:cNvSpPr>
            <a:spLocks noGrp="1"/>
          </p:cNvSpPr>
          <p:nvPr>
            <p:ph type="ftr" sz="quarter" idx="11"/>
          </p:nvPr>
        </p:nvSpPr>
        <p:spPr/>
        <p:txBody>
          <a:bodyPr/>
          <a:lstStyle/>
          <a:p>
            <a:pPr>
              <a:defRPr/>
            </a:pPr>
            <a:r>
              <a:rPr lang="it-IT" smtClean="0"/>
              <a:t>Lucio Catania</a:t>
            </a:r>
            <a:endParaRPr lang="it-IT" dirty="0"/>
          </a:p>
        </p:txBody>
      </p:sp>
      <p:sp>
        <p:nvSpPr>
          <p:cNvPr id="5" name="Segnaposto numero diapositiva 4"/>
          <p:cNvSpPr>
            <a:spLocks noGrp="1"/>
          </p:cNvSpPr>
          <p:nvPr>
            <p:ph type="sldNum" sz="quarter" idx="12"/>
          </p:nvPr>
        </p:nvSpPr>
        <p:spPr/>
        <p:txBody>
          <a:bodyPr/>
          <a:lstStyle/>
          <a:p>
            <a:pPr>
              <a:defRPr/>
            </a:pPr>
            <a:endParaRPr lang="it-IT" dirty="0"/>
          </a:p>
        </p:txBody>
      </p:sp>
    </p:spTree>
    <p:extLst>
      <p:ext uri="{BB962C8B-B14F-4D97-AF65-F5344CB8AC3E}">
        <p14:creationId xmlns:p14="http://schemas.microsoft.com/office/powerpoint/2010/main" val="2358866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lstStyle/>
          <a:p>
            <a:pPr marL="0" indent="0" algn="just">
              <a:buNone/>
            </a:pPr>
            <a:r>
              <a:rPr lang="it-IT" sz="3000" dirty="0" smtClean="0"/>
              <a:t>La soluzione trova la netta avversione delle </a:t>
            </a:r>
            <a:r>
              <a:rPr lang="it-IT" sz="3000" dirty="0"/>
              <a:t>società iscritte all'Albo della riscossione al </a:t>
            </a:r>
            <a:r>
              <a:rPr lang="it-IT" sz="3000" dirty="0" smtClean="0"/>
              <a:t>punto. </a:t>
            </a:r>
          </a:p>
          <a:p>
            <a:pPr marL="0" indent="0" algn="just">
              <a:buNone/>
            </a:pPr>
            <a:r>
              <a:rPr lang="it-IT" sz="3000" dirty="0" smtClean="0"/>
              <a:t>L'</a:t>
            </a:r>
            <a:r>
              <a:rPr lang="it-IT" sz="3000" dirty="0" err="1" smtClean="0"/>
              <a:t>Anacap</a:t>
            </a:r>
            <a:r>
              <a:rPr lang="it-IT" sz="3000" dirty="0"/>
              <a:t>, l'associazione che le </a:t>
            </a:r>
            <a:r>
              <a:rPr lang="it-IT" sz="3000" dirty="0" smtClean="0"/>
              <a:t>riunisce, ha minacciato il </a:t>
            </a:r>
            <a:r>
              <a:rPr lang="it-IT" sz="3000" dirty="0"/>
              <a:t>licenziamento </a:t>
            </a:r>
            <a:r>
              <a:rPr lang="it-IT" sz="3000" dirty="0" smtClean="0"/>
              <a:t>di circa seimila dipendenti. </a:t>
            </a:r>
          </a:p>
          <a:p>
            <a:pPr marL="0" indent="0" algn="just">
              <a:buNone/>
            </a:pPr>
            <a:r>
              <a:rPr lang="it-IT" sz="3000" dirty="0" smtClean="0"/>
              <a:t>L’</a:t>
            </a:r>
            <a:r>
              <a:rPr lang="it-IT" sz="3000" dirty="0" err="1" smtClean="0"/>
              <a:t>Ancap</a:t>
            </a:r>
            <a:r>
              <a:rPr lang="it-IT" sz="3000" dirty="0" smtClean="0"/>
              <a:t> ha, inoltre, annunciato la presentazione di </a:t>
            </a:r>
            <a:r>
              <a:rPr lang="it-IT" sz="3000" dirty="0"/>
              <a:t>ricorsi alla Corte di giustizia Ue per il fatto che la delibera comunale affiderebbe il tutto senza gara.</a:t>
            </a:r>
          </a:p>
        </p:txBody>
      </p:sp>
      <p:sp>
        <p:nvSpPr>
          <p:cNvPr id="4" name="Segnaposto piè di pagina 3"/>
          <p:cNvSpPr>
            <a:spLocks noGrp="1"/>
          </p:cNvSpPr>
          <p:nvPr>
            <p:ph type="ftr" sz="quarter" idx="11"/>
          </p:nvPr>
        </p:nvSpPr>
        <p:spPr/>
        <p:txBody>
          <a:bodyPr/>
          <a:lstStyle/>
          <a:p>
            <a:pPr>
              <a:defRPr/>
            </a:pPr>
            <a:r>
              <a:rPr lang="it-IT" smtClean="0"/>
              <a:t>Lucio Catania</a:t>
            </a:r>
            <a:endParaRPr lang="it-IT"/>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13</a:t>
            </a:fld>
            <a:endParaRPr lang="it-IT"/>
          </a:p>
        </p:txBody>
      </p:sp>
    </p:spTree>
    <p:extLst>
      <p:ext uri="{BB962C8B-B14F-4D97-AF65-F5344CB8AC3E}">
        <p14:creationId xmlns:p14="http://schemas.microsoft.com/office/powerpoint/2010/main" val="2577419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lstStyle/>
          <a:p>
            <a:pPr marL="0" indent="0" algn="just">
              <a:buNone/>
            </a:pPr>
            <a:r>
              <a:rPr lang="it-IT" dirty="0" smtClean="0"/>
              <a:t>L'articolo </a:t>
            </a:r>
            <a:r>
              <a:rPr lang="it-IT" dirty="0"/>
              <a:t>2-bis prevede l'obbligo di versamento diretto sul conto di tesoreria dell'ente, ma limita la novità ai pagamenti che nascono da riscossione spontanea o da ravvedimento. </a:t>
            </a:r>
            <a:endParaRPr lang="it-IT" dirty="0" smtClean="0"/>
          </a:p>
          <a:p>
            <a:pPr marL="0" indent="0" algn="just">
              <a:buNone/>
            </a:pPr>
            <a:r>
              <a:rPr lang="it-IT" dirty="0" smtClean="0"/>
              <a:t>Resta, quindi, </a:t>
            </a:r>
            <a:r>
              <a:rPr lang="it-IT" dirty="0"/>
              <a:t>fuori dal raggio d'azione della norma la riscossione coattiva.</a:t>
            </a:r>
          </a:p>
        </p:txBody>
      </p:sp>
      <p:sp>
        <p:nvSpPr>
          <p:cNvPr id="4" name="Segnaposto piè di pagina 3"/>
          <p:cNvSpPr>
            <a:spLocks noGrp="1"/>
          </p:cNvSpPr>
          <p:nvPr>
            <p:ph type="ftr" sz="quarter" idx="11"/>
          </p:nvPr>
        </p:nvSpPr>
        <p:spPr/>
        <p:txBody>
          <a:bodyPr/>
          <a:lstStyle/>
          <a:p>
            <a:pPr>
              <a:defRPr/>
            </a:pPr>
            <a:r>
              <a:rPr lang="it-IT" smtClean="0"/>
              <a:t>Lucio Catania</a:t>
            </a:r>
            <a:endParaRPr lang="it-IT"/>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14</a:t>
            </a:fld>
            <a:endParaRPr lang="it-IT"/>
          </a:p>
        </p:txBody>
      </p:sp>
    </p:spTree>
    <p:extLst>
      <p:ext uri="{BB962C8B-B14F-4D97-AF65-F5344CB8AC3E}">
        <p14:creationId xmlns:p14="http://schemas.microsoft.com/office/powerpoint/2010/main" val="169933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RISCOSSIONE DEI TRIBUTI LOCALI</a:t>
            </a:r>
            <a:br>
              <a:rPr lang="it-IT" dirty="0"/>
            </a:br>
            <a:r>
              <a:rPr lang="it-IT" dirty="0"/>
              <a:t>CESSAZIONE EQUITALIA</a:t>
            </a:r>
          </a:p>
        </p:txBody>
      </p:sp>
      <p:sp>
        <p:nvSpPr>
          <p:cNvPr id="3" name="Segnaposto contenuto 2"/>
          <p:cNvSpPr>
            <a:spLocks noGrp="1"/>
          </p:cNvSpPr>
          <p:nvPr>
            <p:ph idx="1"/>
          </p:nvPr>
        </p:nvSpPr>
        <p:spPr/>
        <p:txBody>
          <a:bodyPr/>
          <a:lstStyle/>
          <a:p>
            <a:pPr marL="0" indent="0" algn="just">
              <a:buNone/>
            </a:pPr>
            <a:r>
              <a:rPr lang="it-IT" dirty="0"/>
              <a:t>Si tratta di un modo per superare i rilievi in sede europea sul mancato rispetto dei principi di libera concorrenza, in un settore di rilevanza economica. </a:t>
            </a:r>
            <a:endParaRPr lang="it-IT" dirty="0" smtClean="0"/>
          </a:p>
          <a:p>
            <a:pPr marL="0" indent="0" algn="just">
              <a:buNone/>
            </a:pPr>
            <a:r>
              <a:rPr lang="it-IT" dirty="0" smtClean="0"/>
              <a:t>La </a:t>
            </a:r>
            <a:r>
              <a:rPr lang="it-IT" dirty="0"/>
              <a:t>libertà dei comuni di determinarsi in merito al soggetto affidatario garantirebbe il rispetto della libera concorrenza, anche se l’affidamento diretto un po’ la altera.</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119011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DELIBERA IN FAVORE DI</a:t>
            </a:r>
            <a:br>
              <a:rPr lang="it-IT" dirty="0" smtClean="0"/>
            </a:br>
            <a:r>
              <a:rPr lang="it-IT" dirty="0" smtClean="0"/>
              <a:t>AGENZIA DELLE ENTRATE RISCOSSIONE</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L’art. 2, comma 2, del D.L. n. 193/2016, così come sostituito dall’art. 35 del D.L. n. 50/2017, ha disposto che “</a:t>
            </a:r>
            <a:r>
              <a:rPr lang="it-IT" i="1" dirty="0"/>
              <a:t>A decorrere dal 1° luglio 2017, le amministrazioni locali </a:t>
            </a:r>
            <a:r>
              <a:rPr lang="it-IT" i="1" dirty="0" smtClean="0"/>
              <a:t>..., </a:t>
            </a:r>
            <a:r>
              <a:rPr lang="it-IT" i="1" dirty="0"/>
              <a:t>possono deliberare di affidare al </a:t>
            </a:r>
            <a:r>
              <a:rPr lang="it-IT" b="1" i="1" dirty="0"/>
              <a:t>soggetto preposto alla riscossione nazionale</a:t>
            </a:r>
            <a:r>
              <a:rPr lang="it-IT" i="1" dirty="0"/>
              <a:t> le attività di riscossione, spontanea e coattiva, delle entrate tributarie o patrimoniali </a:t>
            </a:r>
            <a:r>
              <a:rPr lang="it-IT" i="1" dirty="0" smtClean="0"/>
              <a:t>proprie.</a:t>
            </a:r>
            <a:r>
              <a:rPr lang="it-IT" dirty="0"/>
              <a:t> </a:t>
            </a:r>
            <a:endParaRPr lang="it-IT" dirty="0" smtClean="0"/>
          </a:p>
          <a:p>
            <a:pPr marL="0" indent="0" algn="just">
              <a:buNone/>
            </a:pPr>
            <a:endParaRPr lang="it-IT" dirty="0"/>
          </a:p>
          <a:p>
            <a:pPr marL="0" indent="0" algn="just">
              <a:buNone/>
            </a:pPr>
            <a:r>
              <a:rPr lang="it-IT" i="1" dirty="0" smtClean="0"/>
              <a:t> </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018990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RISCOSSIONE DEI TRIBUTI LOCALI</a:t>
            </a:r>
            <a:br>
              <a:rPr lang="it-IT" dirty="0"/>
            </a:br>
            <a:r>
              <a:rPr lang="it-IT" dirty="0"/>
              <a:t>RISCOSSIONE SICILIA </a:t>
            </a:r>
          </a:p>
        </p:txBody>
      </p:sp>
      <p:sp>
        <p:nvSpPr>
          <p:cNvPr id="3" name="Segnaposto contenuto 2"/>
          <p:cNvSpPr>
            <a:spLocks noGrp="1"/>
          </p:cNvSpPr>
          <p:nvPr>
            <p:ph idx="1"/>
          </p:nvPr>
        </p:nvSpPr>
        <p:spPr/>
        <p:txBody>
          <a:bodyPr/>
          <a:lstStyle/>
          <a:p>
            <a:pPr marL="0" indent="0" algn="just">
              <a:buNone/>
            </a:pPr>
            <a:r>
              <a:rPr lang="it-IT" dirty="0"/>
              <a:t>La normativa parla di</a:t>
            </a:r>
            <a:r>
              <a:rPr lang="it-IT" b="1" dirty="0"/>
              <a:t> “soggetto preposto alla riscossione nazionale”</a:t>
            </a:r>
            <a:r>
              <a:rPr lang="it-IT" dirty="0"/>
              <a:t> senza fare alcun accenno alla peculiarità della Sicilia (come, invece, avvenuto quasi sempre in passato) e senza disciplinare i rapporti tra i Comuni e Riscossione Sicilia.</a:t>
            </a:r>
          </a:p>
          <a:p>
            <a:pPr marL="0" indent="0" algn="just">
              <a:buNone/>
            </a:pPr>
            <a:r>
              <a:rPr lang="it-IT" b="1" dirty="0" smtClean="0">
                <a:solidFill>
                  <a:srgbClr val="FF0000"/>
                </a:solidFill>
              </a:rPr>
              <a:t>Cosa succede per il soggetto preposto alla riscossione regionale in Sicilia ?</a:t>
            </a:r>
          </a:p>
          <a:p>
            <a:pPr marL="0" indent="0" algn="just">
              <a:buNone/>
            </a:pPr>
            <a:endParaRPr lang="it-IT" b="1" dirty="0">
              <a:solidFill>
                <a:srgbClr val="FF0000"/>
              </a:solidFill>
            </a:endParaRP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83412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L’ABOLIZIONE DELLA RISCOSSIONE IN CONCESSIONE</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Per un’analisi della questione, occorre partire dall’abolizione del Servizio nazionale della riscossione (1 </a:t>
            </a:r>
            <a:r>
              <a:rPr lang="it-IT" dirty="0"/>
              <a:t>ottobre </a:t>
            </a:r>
            <a:r>
              <a:rPr lang="it-IT" dirty="0" smtClean="0"/>
              <a:t>2006), </a:t>
            </a:r>
            <a:r>
              <a:rPr lang="it-IT" dirty="0"/>
              <a:t>con </a:t>
            </a:r>
            <a:r>
              <a:rPr lang="it-IT" dirty="0" smtClean="0"/>
              <a:t>affidamento alle aziende concessionarie, le relative attività erano state affidate </a:t>
            </a:r>
            <a:r>
              <a:rPr lang="it-IT" i="1" dirty="0" smtClean="0"/>
              <a:t>ex lege</a:t>
            </a:r>
            <a:r>
              <a:rPr lang="it-IT" dirty="0" smtClean="0"/>
              <a:t> all’Agenzie delle entrate (art. 3 D.L. n. 203/2005) che le esercitava mediante la società a partecipazione pubblica «Equitalia </a:t>
            </a:r>
            <a:r>
              <a:rPr lang="it-IT" dirty="0" err="1" smtClean="0"/>
              <a:t>S.p.A</a:t>
            </a:r>
            <a:r>
              <a:rPr lang="it-IT" dirty="0" smtClean="0"/>
              <a:t>», già «Riscossione S.p.A.». </a:t>
            </a:r>
            <a:r>
              <a:rPr lang="it-IT" dirty="0" smtClean="0">
                <a:solidFill>
                  <a:srgbClr val="FF0000"/>
                </a:solidFill>
              </a:rPr>
              <a:t>Adesso, </a:t>
            </a:r>
            <a:r>
              <a:rPr lang="it-IT" dirty="0">
                <a:solidFill>
                  <a:srgbClr val="FF0000"/>
                </a:solidFill>
              </a:rPr>
              <a:t>dopo </a:t>
            </a:r>
            <a:r>
              <a:rPr lang="it-IT" dirty="0" smtClean="0">
                <a:solidFill>
                  <a:srgbClr val="FF0000"/>
                </a:solidFill>
              </a:rPr>
              <a:t>il D.L</a:t>
            </a:r>
            <a:r>
              <a:rPr lang="it-IT" dirty="0">
                <a:solidFill>
                  <a:srgbClr val="FF0000"/>
                </a:solidFill>
              </a:rPr>
              <a:t>. n. </a:t>
            </a:r>
            <a:r>
              <a:rPr lang="it-IT" dirty="0" smtClean="0">
                <a:solidFill>
                  <a:srgbClr val="FF0000"/>
                </a:solidFill>
              </a:rPr>
              <a:t>193/2016, le esercita direttamente tramite Agenzia delle entrate - Riscossione</a:t>
            </a:r>
            <a:r>
              <a:rPr lang="it-IT" dirty="0" smtClean="0"/>
              <a:t> </a:t>
            </a:r>
            <a:r>
              <a:rPr lang="it-IT" dirty="0"/>
              <a:t>.</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803118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500" dirty="0" smtClean="0"/>
              <a:t>LA RISCOSSIONE IN SICILIA</a:t>
            </a:r>
            <a:br>
              <a:rPr lang="it-IT" sz="3500" dirty="0" smtClean="0"/>
            </a:br>
            <a:r>
              <a:rPr lang="it-IT" sz="3000" dirty="0" smtClean="0"/>
              <a:t>SISTEMA PARALLELO CON QUELLO NAZIONALE</a:t>
            </a:r>
            <a:endParaRPr lang="it-IT" sz="3000"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Il </a:t>
            </a:r>
            <a:r>
              <a:rPr lang="it-IT" b="1" dirty="0">
                <a:effectLst>
                  <a:outerShdw blurRad="38100" dist="38100" dir="2700000" algn="tl">
                    <a:srgbClr val="000000">
                      <a:alpha val="43137"/>
                    </a:srgbClr>
                  </a:outerShdw>
                </a:effectLst>
              </a:rPr>
              <a:t>servizio regionale di riscossione</a:t>
            </a:r>
            <a:r>
              <a:rPr lang="it-IT" dirty="0"/>
              <a:t> è stato istituito, nei limiti di legittimità stabiliti nello statuto e nelle norme di attuazione dello stesso, con la legge regionale n. 35 del 5 settembre 1990, la quale ha recepito i propositi dichiarati nelle precedenti norme regionali di </a:t>
            </a:r>
            <a:r>
              <a:rPr lang="it-IT" b="1" dirty="0">
                <a:effectLst>
                  <a:outerShdw blurRad="38100" dist="38100" dir="2700000" algn="tl">
                    <a:srgbClr val="000000">
                      <a:alpha val="43137"/>
                    </a:srgbClr>
                  </a:outerShdw>
                </a:effectLst>
              </a:rPr>
              <a:t>non discostarsi dal resto del territorio nazionale</a:t>
            </a:r>
            <a:r>
              <a:rPr lang="it-IT" dirty="0"/>
              <a:t> nell’organizzazione di un </a:t>
            </a:r>
            <a:r>
              <a:rPr lang="it-IT" b="1" u="sng" dirty="0">
                <a:solidFill>
                  <a:srgbClr val="FF0000"/>
                </a:solidFill>
                <a:effectLst>
                  <a:outerShdw blurRad="38100" dist="38100" dir="2700000" algn="tl">
                    <a:srgbClr val="000000">
                      <a:alpha val="43137"/>
                    </a:srgbClr>
                  </a:outerShdw>
                </a:effectLst>
              </a:rPr>
              <a:t>analogo servizio</a:t>
            </a:r>
            <a:r>
              <a:rPr lang="it-IT" b="1" dirty="0">
                <a:solidFill>
                  <a:srgbClr val="FF0000"/>
                </a:solidFill>
              </a:rPr>
              <a:t> </a:t>
            </a:r>
            <a:r>
              <a:rPr lang="it-IT" dirty="0"/>
              <a:t>della riscossione dei </a:t>
            </a:r>
            <a:r>
              <a:rPr lang="it-IT" dirty="0" smtClean="0"/>
              <a:t>tributi </a:t>
            </a:r>
            <a:r>
              <a:rPr lang="it-IT" dirty="0"/>
              <a:t>svolgendo le sue funzioni contemporaneamente per conto della Regione e dello Stato.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459276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DA EQUITALIA AD </a:t>
            </a:r>
            <a:br>
              <a:rPr lang="it-IT" dirty="0" smtClean="0"/>
            </a:br>
            <a:r>
              <a:rPr lang="it-IT" dirty="0" smtClean="0"/>
              <a:t>AGENZIA DELLE ENTRATE RISCOSSIONE </a:t>
            </a:r>
            <a:endParaRPr lang="it-IT" dirty="0"/>
          </a:p>
        </p:txBody>
      </p:sp>
      <p:sp>
        <p:nvSpPr>
          <p:cNvPr id="3" name="Segnaposto contenuto 2"/>
          <p:cNvSpPr>
            <a:spLocks noGrp="1"/>
          </p:cNvSpPr>
          <p:nvPr>
            <p:ph idx="1"/>
          </p:nvPr>
        </p:nvSpPr>
        <p:spPr/>
        <p:txBody>
          <a:bodyPr/>
          <a:lstStyle/>
          <a:p>
            <a:pPr marL="0" indent="0" algn="just">
              <a:buNone/>
            </a:pPr>
            <a:r>
              <a:rPr lang="it-IT" dirty="0"/>
              <a:t>Dal 1° luglio 2017, l’art. 1 del D.L. n. 193/2016, </a:t>
            </a:r>
            <a:r>
              <a:rPr lang="it-IT" b="1" dirty="0" smtClean="0">
                <a:solidFill>
                  <a:srgbClr val="FF0000"/>
                </a:solidFill>
              </a:rPr>
              <a:t>le </a:t>
            </a:r>
            <a:r>
              <a:rPr lang="it-IT" b="1" dirty="0">
                <a:solidFill>
                  <a:srgbClr val="FF0000"/>
                </a:solidFill>
              </a:rPr>
              <a:t>società del Gruppo Equitalia </a:t>
            </a:r>
            <a:r>
              <a:rPr lang="it-IT" b="1" dirty="0" smtClean="0">
                <a:solidFill>
                  <a:srgbClr val="FF0000"/>
                </a:solidFill>
              </a:rPr>
              <a:t>sono state cancellate per </a:t>
            </a:r>
            <a:r>
              <a:rPr lang="it-IT" b="1" dirty="0">
                <a:solidFill>
                  <a:srgbClr val="FF0000"/>
                </a:solidFill>
              </a:rPr>
              <a:t>legge</a:t>
            </a:r>
            <a:r>
              <a:rPr lang="it-IT" dirty="0"/>
              <a:t>, mentre l’attribuzione dell’esercizio delle funzioni relative alla riscossione nazionale </a:t>
            </a:r>
            <a:r>
              <a:rPr lang="it-IT" dirty="0" smtClean="0"/>
              <a:t>sono passate all’Agenzia </a:t>
            </a:r>
            <a:r>
              <a:rPr lang="it-IT" dirty="0"/>
              <a:t>delle entrate ed in particolare all’ente pubblico economico strumentale dell’Agenzia delle entrate, denominato “</a:t>
            </a:r>
            <a:r>
              <a:rPr lang="it-IT" b="1" dirty="0">
                <a:solidFill>
                  <a:srgbClr val="FF0000"/>
                </a:solidFill>
              </a:rPr>
              <a:t>Agenzia delle entrate-Riscossione</a:t>
            </a:r>
            <a:r>
              <a:rPr lang="it-IT" dirty="0"/>
              <a:t>”. </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dirty="0"/>
          </a:p>
        </p:txBody>
      </p:sp>
    </p:spTree>
    <p:extLst>
      <p:ext uri="{BB962C8B-B14F-4D97-AF65-F5344CB8AC3E}">
        <p14:creationId xmlns:p14="http://schemas.microsoft.com/office/powerpoint/2010/main" val="76171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4000" dirty="0"/>
              <a:t>LA RISCOSSIONE IN SICILIA</a:t>
            </a:r>
            <a:br>
              <a:rPr lang="it-IT" sz="4000" dirty="0"/>
            </a:br>
            <a:r>
              <a:rPr lang="it-IT" sz="3000" dirty="0"/>
              <a:t>SISTEMA PARALLELO CON QUELLO NAZIONALE</a:t>
            </a:r>
          </a:p>
        </p:txBody>
      </p:sp>
      <p:sp>
        <p:nvSpPr>
          <p:cNvPr id="3" name="Segnaposto contenuto 2"/>
          <p:cNvSpPr>
            <a:spLocks noGrp="1"/>
          </p:cNvSpPr>
          <p:nvPr>
            <p:ph idx="1"/>
          </p:nvPr>
        </p:nvSpPr>
        <p:spPr/>
        <p:txBody>
          <a:bodyPr>
            <a:normAutofit/>
          </a:bodyPr>
          <a:lstStyle/>
          <a:p>
            <a:pPr marL="0" indent="0" algn="just">
              <a:buNone/>
            </a:pPr>
            <a:r>
              <a:rPr lang="it-IT" dirty="0"/>
              <a:t>Con </a:t>
            </a:r>
            <a:r>
              <a:rPr lang="it-IT" dirty="0" smtClean="0"/>
              <a:t>l’art</a:t>
            </a:r>
            <a:r>
              <a:rPr lang="it-IT" dirty="0"/>
              <a:t>. 2 (commi dall’1 al 10) della l. r. 22 dicembre 2005 </a:t>
            </a:r>
            <a:r>
              <a:rPr lang="it-IT" dirty="0" smtClean="0"/>
              <a:t>n</a:t>
            </a:r>
            <a:r>
              <a:rPr lang="it-IT" dirty="0"/>
              <a:t>. </a:t>
            </a:r>
            <a:r>
              <a:rPr lang="it-IT" dirty="0" smtClean="0"/>
              <a:t>19 - </a:t>
            </a:r>
            <a:r>
              <a:rPr lang="it-IT" dirty="0"/>
              <a:t>pubblicata il giorno successivo nella GURS n. 56 – </a:t>
            </a:r>
            <a:r>
              <a:rPr lang="it-IT" dirty="0" smtClean="0"/>
              <a:t>viene </a:t>
            </a:r>
            <a:r>
              <a:rPr lang="it-IT" b="1" dirty="0" smtClean="0">
                <a:effectLst>
                  <a:outerShdw blurRad="38100" dist="38100" dir="2700000" algn="tl">
                    <a:srgbClr val="000000">
                      <a:alpha val="43137"/>
                    </a:srgbClr>
                  </a:outerShdw>
                </a:effectLst>
              </a:rPr>
              <a:t>recepito</a:t>
            </a:r>
            <a:r>
              <a:rPr lang="it-IT" dirty="0" smtClean="0">
                <a:effectLst>
                  <a:outerShdw blurRad="38100" dist="38100" dir="2700000" algn="tl">
                    <a:srgbClr val="000000">
                      <a:alpha val="43137"/>
                    </a:srgbClr>
                  </a:outerShdw>
                </a:effectLst>
              </a:rPr>
              <a:t> </a:t>
            </a:r>
            <a:r>
              <a:rPr lang="it-IT" dirty="0" smtClean="0"/>
              <a:t>in Sicilia  </a:t>
            </a:r>
            <a:r>
              <a:rPr lang="it-IT" dirty="0"/>
              <a:t>l’art.3 del decreto legge 30 settembre 2005, n. 203, convertito con modificazioni nella legge 2 dicembre 2005, n. 248, contenente la </a:t>
            </a:r>
            <a:r>
              <a:rPr lang="it-IT" b="1" dirty="0">
                <a:effectLst>
                  <a:outerShdw blurRad="38100" dist="38100" dir="2700000" algn="tl">
                    <a:srgbClr val="000000">
                      <a:alpha val="43137"/>
                    </a:srgbClr>
                  </a:outerShdw>
                </a:effectLst>
              </a:rPr>
              <a:t>riforma statale del servizio</a:t>
            </a:r>
            <a:r>
              <a:rPr lang="it-IT" dirty="0">
                <a:effectLst>
                  <a:outerShdw blurRad="38100" dist="38100" dir="2700000" algn="tl">
                    <a:srgbClr val="000000">
                      <a:alpha val="43137"/>
                    </a:srgbClr>
                  </a:outerShdw>
                </a:effectLst>
              </a:rPr>
              <a:t> </a:t>
            </a:r>
            <a:r>
              <a:rPr lang="it-IT" dirty="0"/>
              <a:t>di riscossione dei tributi a mezzo ruolo.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41898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800" dirty="0"/>
              <a:t>LA RISCOSSIONE IN SICILIA</a:t>
            </a:r>
            <a:br>
              <a:rPr lang="it-IT" sz="4800" dirty="0"/>
            </a:br>
            <a:r>
              <a:rPr lang="it-IT" sz="3300" dirty="0"/>
              <a:t>SISTEMA PARALLELO CON QUELLO NAZIONALE</a:t>
            </a:r>
          </a:p>
        </p:txBody>
      </p:sp>
      <p:sp>
        <p:nvSpPr>
          <p:cNvPr id="3" name="Segnaposto contenuto 2"/>
          <p:cNvSpPr>
            <a:spLocks noGrp="1"/>
          </p:cNvSpPr>
          <p:nvPr>
            <p:ph idx="1"/>
          </p:nvPr>
        </p:nvSpPr>
        <p:spPr/>
        <p:txBody>
          <a:bodyPr>
            <a:normAutofit/>
          </a:bodyPr>
          <a:lstStyle/>
          <a:p>
            <a:pPr marL="0" indent="0" algn="just">
              <a:buNone/>
            </a:pPr>
            <a:r>
              <a:rPr lang="it-IT" dirty="0" smtClean="0"/>
              <a:t>Il sistema </a:t>
            </a:r>
            <a:r>
              <a:rPr lang="it-IT" dirty="0"/>
              <a:t>della </a:t>
            </a:r>
            <a:r>
              <a:rPr lang="it-IT" dirty="0" smtClean="0"/>
              <a:t>riscossione passa dall’affidamento </a:t>
            </a:r>
            <a:r>
              <a:rPr lang="it-IT" dirty="0"/>
              <a:t>in concessione a soggetti privati </a:t>
            </a:r>
            <a:r>
              <a:rPr lang="it-IT" dirty="0" smtClean="0"/>
              <a:t>e </a:t>
            </a:r>
            <a:r>
              <a:rPr lang="it-IT" dirty="0"/>
              <a:t>riconduce la gestione e la responsabilità della funzione della riscossione in capo all’Amministrazione finanziaria, che la esercita mediante una società pubblica per azioni all’uopo </a:t>
            </a:r>
            <a:r>
              <a:rPr lang="it-IT" dirty="0" smtClean="0"/>
              <a:t>costituita.</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233475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800" dirty="0"/>
              <a:t>LA RISCOSSIONE IN SICILIA</a:t>
            </a:r>
            <a:br>
              <a:rPr lang="it-IT" sz="4800" dirty="0"/>
            </a:br>
            <a:r>
              <a:rPr lang="it-IT" sz="3300" dirty="0"/>
              <a:t>SISTEMA PARALLELO CON QUELLO NAZIONALE</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In considerazione delle novità introdotte dal decreto legge n. 203 del 2005, la riforma prevista dall’art. 2 della </a:t>
            </a:r>
            <a:r>
              <a:rPr lang="it-IT" dirty="0" smtClean="0"/>
              <a:t>l.r. n.19/2005 </a:t>
            </a:r>
            <a:r>
              <a:rPr lang="it-IT" dirty="0"/>
              <a:t>si propone di assicurare </a:t>
            </a:r>
            <a:r>
              <a:rPr lang="it-IT" b="1" dirty="0">
                <a:effectLst>
                  <a:outerShdw blurRad="38100" dist="38100" dir="2700000" algn="tl">
                    <a:srgbClr val="000000">
                      <a:alpha val="43137"/>
                    </a:srgbClr>
                  </a:outerShdw>
                </a:effectLst>
              </a:rPr>
              <a:t>l’armonizzazione dei sistemi di riscossione (nazionale e regionale)</a:t>
            </a:r>
            <a:r>
              <a:rPr lang="it-IT" dirty="0"/>
              <a:t> effettuando l’adeguamento dell’ordinamento giuridico siciliano, caratterizzato da leggi di settore ormai in gran parte </a:t>
            </a:r>
            <a:r>
              <a:rPr lang="it-IT" dirty="0" smtClean="0"/>
              <a:t>superate. </a:t>
            </a:r>
          </a:p>
          <a:p>
            <a:pPr marL="0" indent="0" algn="just">
              <a:buNone/>
            </a:pPr>
            <a:endParaRPr lang="it-IT" dirty="0" smtClean="0"/>
          </a:p>
          <a:p>
            <a:pPr marL="0" indent="0" algn="just">
              <a:buNone/>
            </a:pPr>
            <a:r>
              <a:rPr lang="it-IT" dirty="0" smtClean="0"/>
              <a:t>Questo </a:t>
            </a:r>
            <a:r>
              <a:rPr lang="it-IT" dirty="0"/>
              <a:t>decreto ha </a:t>
            </a:r>
            <a:r>
              <a:rPr lang="it-IT" dirty="0" smtClean="0"/>
              <a:t>quasi </a:t>
            </a:r>
            <a:r>
              <a:rPr lang="it-IT" dirty="0"/>
              <a:t>del tutto abrogato le norme recepite dalla legge regionale 5 settembre 1990, n. 35 e introdotto norme innovative, immediatamente applicabili in Sicilia in quanto contenenti principi e criteri generali di riforma economico-sociale.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319843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800" dirty="0"/>
              <a:t>LA RISCOSSIONE IN SICILIA</a:t>
            </a:r>
            <a:br>
              <a:rPr lang="it-IT" sz="4800" dirty="0"/>
            </a:br>
            <a:r>
              <a:rPr lang="it-IT" sz="3300" dirty="0"/>
              <a:t>SISTEMA PARALLELO CON QUELLO NAZIONALE</a:t>
            </a:r>
          </a:p>
        </p:txBody>
      </p:sp>
      <p:sp>
        <p:nvSpPr>
          <p:cNvPr id="3" name="Segnaposto contenuto 2"/>
          <p:cNvSpPr>
            <a:spLocks noGrp="1"/>
          </p:cNvSpPr>
          <p:nvPr>
            <p:ph idx="1"/>
          </p:nvPr>
        </p:nvSpPr>
        <p:spPr/>
        <p:txBody>
          <a:bodyPr/>
          <a:lstStyle/>
          <a:p>
            <a:pPr marL="0" indent="0" algn="just">
              <a:buNone/>
            </a:pPr>
            <a:r>
              <a:rPr lang="it-IT" dirty="0"/>
              <a:t>Nell'introdurre la riforma in Sicilia, si è rispettato, nelle linee generali, l’impianto dell’art. 3 del D.L. n. 203 del 2005, prevedendo la costituzione di una </a:t>
            </a:r>
            <a:r>
              <a:rPr lang="it-IT" b="1" dirty="0">
                <a:solidFill>
                  <a:srgbClr val="FF0000"/>
                </a:solidFill>
              </a:rPr>
              <a:t>parallela</a:t>
            </a:r>
            <a:r>
              <a:rPr lang="it-IT" dirty="0"/>
              <a:t> società pubblica per azioni, alla quale si </a:t>
            </a:r>
            <a:r>
              <a:rPr lang="it-IT" dirty="0" smtClean="0"/>
              <a:t>sono applicati gli </a:t>
            </a:r>
            <a:r>
              <a:rPr lang="it-IT" dirty="0"/>
              <a:t>stessi obblighi e diritti previsti per la società costituita in ambito nazionale, Riscossione S.p.A., </a:t>
            </a:r>
            <a:r>
              <a:rPr lang="it-IT" dirty="0" smtClean="0"/>
              <a:t>poi </a:t>
            </a:r>
            <a:r>
              <a:rPr lang="it-IT" dirty="0"/>
              <a:t>denominata Equitalia S.p.A.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492058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RISCOSSIONE SICILIA</a:t>
            </a:r>
            <a:endParaRPr lang="it-IT" dirty="0"/>
          </a:p>
        </p:txBody>
      </p:sp>
      <p:sp>
        <p:nvSpPr>
          <p:cNvPr id="3" name="Segnaposto contenuto 2"/>
          <p:cNvSpPr>
            <a:spLocks noGrp="1"/>
          </p:cNvSpPr>
          <p:nvPr>
            <p:ph idx="1"/>
          </p:nvPr>
        </p:nvSpPr>
        <p:spPr/>
        <p:txBody>
          <a:bodyPr/>
          <a:lstStyle/>
          <a:p>
            <a:pPr marL="0" indent="0" algn="just">
              <a:buNone/>
            </a:pPr>
            <a:r>
              <a:rPr lang="it-IT" dirty="0"/>
              <a:t>La società siciliana, denominata Riscossione Sicilia S.p.a., è stata costituita in data 6 aprile 2006 tra la Regione siciliana (60%) e l'Agenzia delle Entrate (40%), la quale è già titolare della funzione dell'accertamento delle entrate erariali.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824957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RISCOSSIONE SICILIA</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La fase transitoria, prevista per non creare interruzioni e disagi all’attività di riscossione ha visto (in linea con i commi </a:t>
            </a:r>
            <a:r>
              <a:rPr lang="it-IT" dirty="0"/>
              <a:t>7 e 8 dell'art. 3 del D.L. </a:t>
            </a:r>
            <a:r>
              <a:rPr lang="it-IT" dirty="0" smtClean="0"/>
              <a:t>203/2005):</a:t>
            </a:r>
          </a:p>
          <a:p>
            <a:pPr algn="just"/>
            <a:r>
              <a:rPr lang="it-IT" dirty="0" smtClean="0"/>
              <a:t>i </a:t>
            </a:r>
            <a:r>
              <a:rPr lang="it-IT" dirty="0"/>
              <a:t>soci di Riscossione Sicilia S.p.A. </a:t>
            </a:r>
            <a:r>
              <a:rPr lang="it-IT" dirty="0" smtClean="0"/>
              <a:t>cedere </a:t>
            </a:r>
            <a:r>
              <a:rPr lang="it-IT" dirty="0"/>
              <a:t>una quota minoritaria </a:t>
            </a:r>
            <a:r>
              <a:rPr lang="it-IT" dirty="0" smtClean="0"/>
              <a:t>a Monte </a:t>
            </a:r>
            <a:r>
              <a:rPr lang="it-IT" dirty="0"/>
              <a:t>dei Paschi di Siena, unico socio della Montepaschi SERIT </a:t>
            </a:r>
            <a:r>
              <a:rPr lang="it-IT" dirty="0" err="1"/>
              <a:t>s.p.a</a:t>
            </a:r>
            <a:r>
              <a:rPr lang="it-IT" dirty="0"/>
              <a:t>,, concessionaria del servizio di riscossione in Sicilia fino al 30 settembre </a:t>
            </a:r>
            <a:r>
              <a:rPr lang="it-IT" dirty="0" smtClean="0"/>
              <a:t>2006</a:t>
            </a:r>
          </a:p>
          <a:p>
            <a:pPr algn="just"/>
            <a:r>
              <a:rPr lang="it-IT" dirty="0" smtClean="0"/>
              <a:t>MPS ha ceduto, a sua volta, a </a:t>
            </a:r>
            <a:r>
              <a:rPr lang="it-IT" dirty="0"/>
              <a:t>Riscossione Sicilia S.p.A. una quota maggioritaria delle sue azioni, realizzando così la fase transitoria della </a:t>
            </a:r>
            <a:r>
              <a:rPr lang="it-IT" dirty="0" smtClean="0"/>
              <a:t>riforma</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962588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RISCOSSIONE SICILIA</a:t>
            </a:r>
            <a:endParaRPr lang="it-IT" dirty="0"/>
          </a:p>
        </p:txBody>
      </p:sp>
      <p:sp>
        <p:nvSpPr>
          <p:cNvPr id="3" name="Segnaposto contenuto 2"/>
          <p:cNvSpPr>
            <a:spLocks noGrp="1"/>
          </p:cNvSpPr>
          <p:nvPr>
            <p:ph idx="1"/>
          </p:nvPr>
        </p:nvSpPr>
        <p:spPr/>
        <p:txBody>
          <a:bodyPr/>
          <a:lstStyle/>
          <a:p>
            <a:pPr marL="0" indent="0">
              <a:buNone/>
            </a:pPr>
            <a:r>
              <a:rPr lang="it-IT" dirty="0" smtClean="0"/>
              <a:t>Dal </a:t>
            </a:r>
            <a:r>
              <a:rPr lang="it-IT" dirty="0"/>
              <a:t>30 settembre 2006, il capitale sociale di Riscossione Sicilia S.p.A. </a:t>
            </a:r>
            <a:r>
              <a:rPr lang="it-IT" dirty="0" smtClean="0"/>
              <a:t>era </a:t>
            </a:r>
            <a:r>
              <a:rPr lang="it-IT" dirty="0"/>
              <a:t>così distribuito: </a:t>
            </a:r>
            <a:endParaRPr lang="it-IT" dirty="0" smtClean="0"/>
          </a:p>
          <a:p>
            <a:r>
              <a:rPr lang="it-IT" dirty="0" smtClean="0"/>
              <a:t>36</a:t>
            </a:r>
            <a:r>
              <a:rPr lang="it-IT" dirty="0"/>
              <a:t>% alla Regione siciliana, </a:t>
            </a:r>
            <a:endParaRPr lang="it-IT" dirty="0" smtClean="0"/>
          </a:p>
          <a:p>
            <a:r>
              <a:rPr lang="it-IT" dirty="0" smtClean="0"/>
              <a:t>24</a:t>
            </a:r>
            <a:r>
              <a:rPr lang="it-IT" dirty="0"/>
              <a:t>% all'Agenzia delle Entrate </a:t>
            </a:r>
            <a:endParaRPr lang="it-IT" dirty="0" smtClean="0"/>
          </a:p>
          <a:p>
            <a:r>
              <a:rPr lang="it-IT" dirty="0" smtClean="0"/>
              <a:t>40</a:t>
            </a:r>
            <a:r>
              <a:rPr lang="it-IT" dirty="0"/>
              <a:t>% alla Banca Monte dei Paschi di Siena.</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266115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RISCOSSIONE SICILIA</a:t>
            </a:r>
            <a:endParaRPr lang="it-IT" dirty="0"/>
          </a:p>
        </p:txBody>
      </p:sp>
      <p:sp>
        <p:nvSpPr>
          <p:cNvPr id="3" name="Segnaposto contenuto 2"/>
          <p:cNvSpPr>
            <a:spLocks noGrp="1"/>
          </p:cNvSpPr>
          <p:nvPr>
            <p:ph idx="1"/>
          </p:nvPr>
        </p:nvSpPr>
        <p:spPr/>
        <p:txBody>
          <a:bodyPr>
            <a:normAutofit/>
          </a:bodyPr>
          <a:lstStyle/>
          <a:p>
            <a:pPr marL="0" indent="0" algn="just">
              <a:buNone/>
            </a:pPr>
            <a:r>
              <a:rPr lang="it-IT" dirty="0"/>
              <a:t>Per effetto delle operazioni di cui ai commi 7 e 8 del citato D.L. 203/2005, l'attività di riscossione, in Sicilia, </a:t>
            </a:r>
            <a:r>
              <a:rPr lang="it-IT" dirty="0" smtClean="0"/>
              <a:t>è proseguita senza </a:t>
            </a:r>
            <a:r>
              <a:rPr lang="it-IT" dirty="0"/>
              <a:t>soluzione di continuità con la precedente gestione in regime di concessione, con la società Riscossione Sicilia S.p.A. che, nella qualità di società capogruppo, anche avvalendosi della partecipata e controllata </a:t>
            </a:r>
            <a:r>
              <a:rPr lang="it-IT" dirty="0" err="1"/>
              <a:t>Serit</a:t>
            </a:r>
            <a:r>
              <a:rPr lang="it-IT" dirty="0"/>
              <a:t> Sicilia S.p.A</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16855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RISCOSSIONE SICILIA</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Con Decreto Assessoriale del 28 settembre </a:t>
            </a:r>
            <a:r>
              <a:rPr lang="it-IT" dirty="0" smtClean="0"/>
              <a:t>2011 - pubblicato </a:t>
            </a:r>
            <a:r>
              <a:rPr lang="it-IT" dirty="0"/>
              <a:t>in G.U.R.S. il 14 ottobre </a:t>
            </a:r>
            <a:r>
              <a:rPr lang="it-IT" dirty="0" smtClean="0"/>
              <a:t>2011 - l’Assessore </a:t>
            </a:r>
            <a:r>
              <a:rPr lang="it-IT" dirty="0"/>
              <a:t>per l’Economia ha stabilito che “nell’area strategica “servizi di riscossione dei tributi” (art. 20, comma 2, </a:t>
            </a:r>
            <a:r>
              <a:rPr lang="it-IT" dirty="0" err="1"/>
              <a:t>lett</a:t>
            </a:r>
            <a:r>
              <a:rPr lang="it-IT" dirty="0"/>
              <a:t>. h), della L.R. 12 maggio 2010 n. 11, la Società </a:t>
            </a:r>
            <a:r>
              <a:rPr lang="it-IT" dirty="0" err="1"/>
              <a:t>Serit</a:t>
            </a:r>
            <a:r>
              <a:rPr lang="it-IT" dirty="0"/>
              <a:t> Sicilia S.p.A., mediante procedura di fusione cosiddetta “inversa”, incorpora la controllante Riscossione Sicilia S.p.A., assumendo al contempo la denominazione di quest’ultima”. </a:t>
            </a:r>
            <a:endParaRPr lang="it-IT" dirty="0" smtClean="0"/>
          </a:p>
          <a:p>
            <a:pPr marL="0" indent="0" algn="just">
              <a:buNone/>
            </a:pPr>
            <a:endParaRPr lang="it-IT" dirty="0" smtClean="0"/>
          </a:p>
          <a:p>
            <a:pPr marL="0" indent="0" algn="just">
              <a:buNone/>
            </a:pPr>
            <a:r>
              <a:rPr lang="it-IT" dirty="0" smtClean="0"/>
              <a:t>Con </a:t>
            </a:r>
            <a:r>
              <a:rPr lang="it-IT" dirty="0"/>
              <a:t>atto di fusione del 18.07.2012 la “SERIT SICILIA S.p.A. – Agente della riscossione per le province siciliane” ha incorporato la “RISCOSSIONE SICILIA S.p.A. – Agente della riscossione per le province siciliane”, e ne ha assunto la denominazione </a:t>
            </a:r>
            <a:r>
              <a:rPr lang="it-IT" dirty="0" smtClean="0"/>
              <a:t>sociale.</a:t>
            </a:r>
            <a:r>
              <a:rPr lang="it-IT" dirty="0"/>
              <a:t>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596173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RISCOSSIONE SICILIA</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La struttura societaria di RISCOSSIONE SICILIA S.p.A. risultava così composta: 90% delle azioni di proprietà della Regione Siciliana ed il rimanente 10% di proprietà di Equitalia S.p.A.. </a:t>
            </a:r>
            <a:endParaRPr lang="it-IT" dirty="0" smtClean="0"/>
          </a:p>
          <a:p>
            <a:pPr marL="0" indent="0" algn="just">
              <a:buNone/>
            </a:pPr>
            <a:r>
              <a:rPr lang="it-IT" dirty="0"/>
              <a:t/>
            </a:r>
            <a:br>
              <a:rPr lang="it-IT" dirty="0"/>
            </a:br>
            <a:r>
              <a:rPr lang="it-IT" dirty="0"/>
              <a:t>Successivamente, con atto di cessione sottoscritto in data 28/02/2013, Equitalia S.p.A. ha ceduto al socio di maggioranza, Regione Siciliana, parte della propria quota azionaria e, pertanto, al momento attuale, la Regione Siciliana detiene il 99,885% delle azioni di RISCOSSIONE SICILIA S.p.A. mentre il restante pacchetto azionario, pari allo 0,115%, è detenuto da Equitalia S.p.A.. </a:t>
            </a:r>
            <a:br>
              <a:rPr lang="it-IT" dirty="0"/>
            </a:b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51997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DA EQUITALIA AD </a:t>
            </a:r>
            <a:br>
              <a:rPr lang="it-IT" dirty="0"/>
            </a:br>
            <a:r>
              <a:rPr lang="it-IT" dirty="0"/>
              <a:t>AGENZIA DELLE ENTRATE RISCOSSIONE </a:t>
            </a: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L’art. 2, comma 2, del D.L. n. 193/2016, così come sostituito dall’</a:t>
            </a:r>
            <a:r>
              <a:rPr lang="it-IT" b="1" dirty="0">
                <a:effectLst>
                  <a:outerShdw blurRad="38100" dist="38100" dir="2700000" algn="tl">
                    <a:srgbClr val="000000">
                      <a:alpha val="43137"/>
                    </a:srgbClr>
                  </a:outerShdw>
                </a:effectLst>
              </a:rPr>
              <a:t>art. 35 del D.L. n. 50/2017</a:t>
            </a:r>
            <a:r>
              <a:rPr lang="it-IT" dirty="0"/>
              <a:t>, ha disposto che “</a:t>
            </a:r>
            <a:r>
              <a:rPr lang="it-IT" i="1" dirty="0"/>
              <a:t>A decorrere dal 1° luglio 2017, le amministrazioni locali di cui all'articolo 1, comma 3, possono deliberare di affidare al soggetto preposto alla riscossione nazionale le attività di riscossione, spontanea e coattiva, delle entrate tributarie o patrimoniali proprie e, fermo restando quanto previsto dall'articolo 17, commi 3-bis e 3-ter, del decreto legislativo 26 febbraio 1999, n. 46, delle società da esse partecipate</a:t>
            </a:r>
            <a:r>
              <a:rPr lang="it-IT" dirty="0"/>
              <a:t>”. </a:t>
            </a:r>
            <a:endParaRPr lang="it-IT" dirty="0" smtClean="0"/>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413404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RISCOSSIONE SICILIA</a:t>
            </a:r>
            <a:endParaRPr lang="it-IT" dirty="0"/>
          </a:p>
        </p:txBody>
      </p:sp>
      <p:sp>
        <p:nvSpPr>
          <p:cNvPr id="3" name="Segnaposto contenuto 2"/>
          <p:cNvSpPr>
            <a:spLocks noGrp="1"/>
          </p:cNvSpPr>
          <p:nvPr>
            <p:ph idx="1"/>
          </p:nvPr>
        </p:nvSpPr>
        <p:spPr/>
        <p:txBody>
          <a:bodyPr>
            <a:normAutofit/>
          </a:bodyPr>
          <a:lstStyle/>
          <a:p>
            <a:pPr marL="0" indent="0" algn="just">
              <a:buNone/>
            </a:pPr>
            <a:r>
              <a:rPr lang="it-IT" dirty="0" smtClean="0"/>
              <a:t>Il </a:t>
            </a:r>
            <a:r>
              <a:rPr lang="it-IT" dirty="0"/>
              <a:t>D.L. </a:t>
            </a:r>
            <a:r>
              <a:rPr lang="it-IT" dirty="0" smtClean="0"/>
              <a:t>n</a:t>
            </a:r>
            <a:r>
              <a:rPr lang="it-IT" dirty="0"/>
              <a:t>. </a:t>
            </a:r>
            <a:r>
              <a:rPr lang="it-IT" dirty="0" smtClean="0"/>
              <a:t>203/2005 (Misure </a:t>
            </a:r>
            <a:r>
              <a:rPr lang="it-IT" dirty="0"/>
              <a:t>di contrasto all'evasione fiscale e disposizioni urgenti in materia tributaria e </a:t>
            </a:r>
            <a:r>
              <a:rPr lang="it-IT" dirty="0" smtClean="0"/>
              <a:t>finanziaria), convertito </a:t>
            </a:r>
            <a:r>
              <a:rPr lang="it-IT" dirty="0"/>
              <a:t>in legge, con modificazioni, dall'art. 1, L. </a:t>
            </a:r>
            <a:r>
              <a:rPr lang="it-IT" dirty="0" smtClean="0"/>
              <a:t>n</a:t>
            </a:r>
            <a:r>
              <a:rPr lang="it-IT" dirty="0"/>
              <a:t>. </a:t>
            </a:r>
            <a:r>
              <a:rPr lang="it-IT" dirty="0" smtClean="0"/>
              <a:t>248/2005, e recepito in Sicilia dall’art. 2 della L.r. n. 19/2005, stabilisce le attività dell’agente della riscossione</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703198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RISCOSSIONE SICILIA</a:t>
            </a:r>
            <a:endParaRPr lang="it-IT" dirty="0"/>
          </a:p>
        </p:txBody>
      </p:sp>
      <p:sp>
        <p:nvSpPr>
          <p:cNvPr id="3" name="Segnaposto contenuto 2"/>
          <p:cNvSpPr>
            <a:spLocks noGrp="1"/>
          </p:cNvSpPr>
          <p:nvPr>
            <p:ph idx="1"/>
          </p:nvPr>
        </p:nvSpPr>
        <p:spPr/>
        <p:txBody>
          <a:bodyPr>
            <a:normAutofit/>
          </a:bodyPr>
          <a:lstStyle/>
          <a:p>
            <a:pPr marL="0" indent="0" algn="just">
              <a:buNone/>
            </a:pPr>
            <a:r>
              <a:rPr lang="it-IT" dirty="0" smtClean="0"/>
              <a:t>Riscossione Sicilia (così com’era Equitalia) effettua </a:t>
            </a:r>
            <a:r>
              <a:rPr lang="it-IT" dirty="0"/>
              <a:t>l'attività di riscossione mediante ruolo, con i poteri e secondo le disposizioni di cui al titolo I, capo II, e al titolo II del decreto del Presidente della Repubblica 29 settembre 1973, n. 602, nonché l'attività di cui all'articolo 4 del decreto legislativo 9 luglio 1997, n. 237;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725296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RISCOSSIONE SICILIA</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Inoltre, </a:t>
            </a:r>
            <a:r>
              <a:rPr lang="it-IT" dirty="0"/>
              <a:t>può effettuare: </a:t>
            </a:r>
            <a:endParaRPr lang="it-IT" dirty="0" smtClean="0"/>
          </a:p>
          <a:p>
            <a:pPr marL="514350" indent="-514350" algn="just">
              <a:buFont typeface="+mj-lt"/>
              <a:buAutoNum type="arabicPeriod"/>
            </a:pPr>
            <a:r>
              <a:rPr lang="it-IT" dirty="0" smtClean="0"/>
              <a:t>le </a:t>
            </a:r>
            <a:r>
              <a:rPr lang="it-IT" dirty="0"/>
              <a:t>attività di riscossione spontanea, liquidazione ed accertamento delle entrate, tributarie o patrimoniali, degli enti pubblici, anche territoriali, e delle loro società partecipate, nel rispetto di procedure di gara ad evidenza pubblica; </a:t>
            </a:r>
            <a:endParaRPr lang="it-IT" dirty="0" smtClean="0"/>
          </a:p>
          <a:p>
            <a:pPr marL="514350" indent="-514350" algn="just">
              <a:buFont typeface="+mj-lt"/>
              <a:buAutoNum type="arabicPeriod"/>
            </a:pPr>
            <a:r>
              <a:rPr lang="it-IT" dirty="0" smtClean="0"/>
              <a:t>altre </a:t>
            </a:r>
            <a:r>
              <a:rPr lang="it-IT" dirty="0"/>
              <a:t>attività, strumentali a quelle dell'Agenzia delle entrate, anche attraverso la stipula di appositi contratti di servizio e, a tale fine, può assumere finanziamenti e svolgere operazioni finanziarie a questi connesse. </a:t>
            </a:r>
          </a:p>
          <a:p>
            <a:pPr marL="514350" indent="-514350">
              <a:buFont typeface="+mj-lt"/>
              <a:buAutoNum type="arabicPeriod"/>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892248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olo 1"/>
          <p:cNvSpPr>
            <a:spLocks noGrp="1"/>
          </p:cNvSpPr>
          <p:nvPr>
            <p:ph type="title"/>
          </p:nvPr>
        </p:nvSpPr>
        <p:spPr/>
        <p:txBody>
          <a:bodyPr>
            <a:normAutofit fontScale="90000"/>
          </a:bodyPr>
          <a:lstStyle/>
          <a:p>
            <a:pPr>
              <a:defRPr/>
            </a:pPr>
            <a:r>
              <a:rPr lang="it-IT" altLang="it-IT" dirty="0" smtClean="0"/>
              <a:t>DELIBERA DI AFFIDAMENTO A RISCOSSIONE SICILIA</a:t>
            </a:r>
          </a:p>
        </p:txBody>
      </p:sp>
      <p:sp>
        <p:nvSpPr>
          <p:cNvPr id="162819" name="Segnaposto contenuto 2"/>
          <p:cNvSpPr>
            <a:spLocks noGrp="1"/>
          </p:cNvSpPr>
          <p:nvPr>
            <p:ph idx="1"/>
          </p:nvPr>
        </p:nvSpPr>
        <p:spPr/>
        <p:txBody>
          <a:bodyPr>
            <a:normAutofit fontScale="85000" lnSpcReduction="10000"/>
          </a:bodyPr>
          <a:lstStyle/>
          <a:p>
            <a:pPr marL="0" indent="0" algn="just">
              <a:buNone/>
            </a:pPr>
            <a:r>
              <a:rPr lang="it-IT" dirty="0"/>
              <a:t>La </a:t>
            </a:r>
            <a:r>
              <a:rPr lang="it-IT" b="1" dirty="0">
                <a:effectLst>
                  <a:outerShdw blurRad="38100" dist="38100" dir="2700000" algn="tl">
                    <a:srgbClr val="000000">
                      <a:alpha val="43137"/>
                    </a:srgbClr>
                  </a:outerShdw>
                </a:effectLst>
              </a:rPr>
              <a:t>Giunta regionale siciliana ha adottato la delibera n. 288 del 7 luglio 2017, con la quale ha affidato a Riscossione Sicilia</a:t>
            </a:r>
            <a:r>
              <a:rPr lang="it-IT" dirty="0"/>
              <a:t> (per i ruoli destinati ai residenti sull’Isola) e ad Agenzia delle entrate-Riscossione (per i ruolo destinati ai residenti nel resto d’Italia) </a:t>
            </a:r>
            <a:r>
              <a:rPr lang="it-IT" b="1" dirty="0">
                <a:effectLst>
                  <a:outerShdw blurRad="38100" dist="38100" dir="2700000" algn="tl">
                    <a:srgbClr val="000000">
                      <a:alpha val="43137"/>
                    </a:srgbClr>
                  </a:outerShdw>
                </a:effectLst>
              </a:rPr>
              <a:t>le attività di riscossione coattiva delle entrate proprie tributarie e patrimoniali. </a:t>
            </a:r>
            <a:endParaRPr lang="it-IT" b="1" dirty="0" smtClean="0">
              <a:effectLst>
                <a:outerShdw blurRad="38100" dist="38100" dir="2700000" algn="tl">
                  <a:srgbClr val="000000">
                    <a:alpha val="43137"/>
                  </a:srgbClr>
                </a:outerShdw>
              </a:effectLst>
            </a:endParaRPr>
          </a:p>
          <a:p>
            <a:pPr marL="0" indent="0" algn="just">
              <a:buNone/>
            </a:pPr>
            <a:r>
              <a:rPr lang="it-IT" dirty="0" smtClean="0"/>
              <a:t>Si </a:t>
            </a:r>
            <a:r>
              <a:rPr lang="it-IT" dirty="0"/>
              <a:t>tratta di una scelta che </a:t>
            </a:r>
            <a:r>
              <a:rPr lang="it-IT" dirty="0" smtClean="0"/>
              <a:t>ha dettato chiaramente </a:t>
            </a:r>
            <a:r>
              <a:rPr lang="it-IT" dirty="0"/>
              <a:t>una linea interpretativa utile anche per i Comuni che, per trasmettere le minute di ruolo a Riscossione Sicilia, </a:t>
            </a:r>
            <a:r>
              <a:rPr lang="it-IT" dirty="0" smtClean="0"/>
              <a:t>hanno dovuto adottare </a:t>
            </a:r>
            <a:r>
              <a:rPr lang="it-IT" dirty="0"/>
              <a:t>una delibera </a:t>
            </a:r>
            <a:r>
              <a:rPr lang="it-IT" dirty="0" smtClean="0"/>
              <a:t>consiliare.</a:t>
            </a:r>
            <a:endParaRPr lang="it-IT" dirty="0"/>
          </a:p>
          <a:p>
            <a:pPr marL="0" indent="0" algn="just">
              <a:buFont typeface="Arial" charset="0"/>
              <a:buNone/>
            </a:pPr>
            <a:endParaRPr lang="it-IT" altLang="it-IT" dirty="0" smtClean="0"/>
          </a:p>
        </p:txBody>
      </p:sp>
      <p:sp>
        <p:nvSpPr>
          <p:cNvPr id="4" name="Segnaposto piè di pagina 3"/>
          <p:cNvSpPr>
            <a:spLocks noGrp="1"/>
          </p:cNvSpPr>
          <p:nvPr>
            <p:ph type="ftr" sz="quarter" idx="11"/>
          </p:nvPr>
        </p:nvSpPr>
        <p:spPr/>
        <p:txBody>
          <a:bodyPr/>
          <a:lstStyle/>
          <a:p>
            <a:pPr>
              <a:defRPr/>
            </a:pPr>
            <a:r>
              <a:rPr lang="it-IT" smtClean="0"/>
              <a:t>Lucio Catania</a:t>
            </a:r>
            <a:endParaRPr lang="it-IT"/>
          </a:p>
        </p:txBody>
      </p:sp>
      <p:sp>
        <p:nvSpPr>
          <p:cNvPr id="5" name="Segnaposto numero diapositiva 4"/>
          <p:cNvSpPr>
            <a:spLocks noGrp="1"/>
          </p:cNvSpPr>
          <p:nvPr>
            <p:ph type="sldNum" sz="quarter" idx="12"/>
          </p:nvPr>
        </p:nvSpPr>
        <p:spPr/>
        <p:txBody>
          <a:bodyPr/>
          <a:lstStyle/>
          <a:p>
            <a:pPr>
              <a:defRPr/>
            </a:pPr>
            <a:fld id="{02D5BC29-7842-4099-8CF0-15B2B6A25A87}" type="slidenum">
              <a:rPr lang="it-IT" smtClean="0"/>
              <a:pPr>
                <a:defRPr/>
              </a:pPr>
              <a:t>33</a:t>
            </a:fld>
            <a:endParaRPr lang="it-IT"/>
          </a:p>
        </p:txBody>
      </p:sp>
    </p:spTree>
    <p:extLst>
      <p:ext uri="{BB962C8B-B14F-4D97-AF65-F5344CB8AC3E}">
        <p14:creationId xmlns:p14="http://schemas.microsoft.com/office/powerpoint/2010/main" val="2960738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dirty="0"/>
              <a:t>DELIBERA DI AFFIDAMENTO A RISCOSSIONE SICILIA</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Il soggetto della riscossione che opera in </a:t>
            </a:r>
            <a:r>
              <a:rPr lang="it-IT" dirty="0" smtClean="0"/>
              <a:t>Sicilia (RISCOSSIONE SICILIA), </a:t>
            </a:r>
            <a:r>
              <a:rPr lang="it-IT" dirty="0"/>
              <a:t>in forza dell’art. 2 della L.r. n. 19/2005, ha inviato una lettera ai comuni siciliani, evidenziando come la citata normativa regionale, nel recepire la riforma del servizio nazionale di riscossione, abbia previsto l’applicabilità anche in Sicilia della legge di riforma.</a:t>
            </a:r>
          </a:p>
          <a:p>
            <a:pPr marL="0" indent="0" algn="just">
              <a:buNone/>
            </a:pPr>
            <a:r>
              <a:rPr lang="it-IT" b="1" dirty="0" smtClean="0">
                <a:solidFill>
                  <a:srgbClr val="FF0000"/>
                </a:solidFill>
              </a:rPr>
              <a:t>In effetti, non </a:t>
            </a:r>
            <a:r>
              <a:rPr lang="it-IT" b="1" dirty="0">
                <a:solidFill>
                  <a:srgbClr val="FF0000"/>
                </a:solidFill>
              </a:rPr>
              <a:t>si tratta di un vero e proprio recepimento dinamico, ma della manifestazione </a:t>
            </a:r>
            <a:r>
              <a:rPr lang="it-IT" b="1" dirty="0" smtClean="0">
                <a:solidFill>
                  <a:srgbClr val="FF0000"/>
                </a:solidFill>
              </a:rPr>
              <a:t>della volontà di </a:t>
            </a:r>
            <a:r>
              <a:rPr lang="it-IT" b="1" dirty="0">
                <a:solidFill>
                  <a:srgbClr val="FF0000"/>
                </a:solidFill>
              </a:rPr>
              <a:t>attuare in Sicilia norme armoniche con quelle nazionali.</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918392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dirty="0"/>
              <a:t>DELIBERA DI AFFIDAMENTO A RISCOSSIONE SICILIA</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Anche i Comuni </a:t>
            </a:r>
            <a:r>
              <a:rPr lang="it-IT" dirty="0" smtClean="0"/>
              <a:t>hanno dovuto – o dovranno - </a:t>
            </a:r>
            <a:r>
              <a:rPr lang="it-IT" dirty="0"/>
              <a:t>adottare una deliberazione di Consiglio comunale per affidare il servizio a Riscossione Sicilia. </a:t>
            </a:r>
          </a:p>
          <a:p>
            <a:pPr marL="0" indent="0" algn="just">
              <a:buNone/>
            </a:pPr>
            <a:r>
              <a:rPr lang="it-IT" dirty="0"/>
              <a:t>Dal 30 giugno 2017, l’Agente della riscossione regionale non ritiene che sia possibile acquisire minute di ruolo, se non dopo l’adozione di tale deliberazione </a:t>
            </a:r>
            <a:r>
              <a:rPr lang="it-IT" dirty="0" smtClean="0"/>
              <a:t>.</a:t>
            </a:r>
            <a:endParaRPr lang="it-IT" dirty="0"/>
          </a:p>
          <a:p>
            <a:pPr marL="0" indent="0" algn="just">
              <a:buNone/>
            </a:pPr>
            <a:r>
              <a:rPr lang="it-IT" dirty="0"/>
              <a:t>Tale adempimento è considerato necessario a prescindere dalla circostanza che, ad oggi, gli stessi comuni si siano avvalsi di Riscossione Sicilia e di Equitalia per la riscossione dei loro tributi.</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5463177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dirty="0"/>
              <a:t>DELIBERA DI AFFIDAMENTO A RISCOSSIONE SICILIA</a:t>
            </a:r>
            <a:endParaRPr lang="it-IT" dirty="0"/>
          </a:p>
        </p:txBody>
      </p:sp>
      <p:sp>
        <p:nvSpPr>
          <p:cNvPr id="3" name="Segnaposto contenuto 2"/>
          <p:cNvSpPr>
            <a:spLocks noGrp="1"/>
          </p:cNvSpPr>
          <p:nvPr>
            <p:ph idx="1"/>
          </p:nvPr>
        </p:nvSpPr>
        <p:spPr/>
        <p:txBody>
          <a:bodyPr/>
          <a:lstStyle/>
          <a:p>
            <a:pPr marL="0" indent="0" algn="just">
              <a:buNone/>
            </a:pPr>
            <a:r>
              <a:rPr lang="it-IT" dirty="0"/>
              <a:t>La nota di Riscossione Sicilia s’interessa anche dei crediti riscuotibili tramite ruolo, presso soggetti residenti fuori dal territorio siciliano. </a:t>
            </a:r>
          </a:p>
          <a:p>
            <a:pPr marL="0" indent="0" algn="just">
              <a:buNone/>
            </a:pPr>
            <a:r>
              <a:rPr lang="it-IT" dirty="0"/>
              <a:t>Per i carichi relativi a debitori aventi domicilio fiscale nelle province situate fuori dal territorio regionale, la delibera dovrà individuare anche Agenzia delle Entrate, per i ruoli da notificare fuori dalla Sicilia.</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5209947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altLang="it-IT" dirty="0"/>
              <a:t>DELIBERA DI AFFIDAMENTO A RISCOSSIONE SICILIA</a:t>
            </a:r>
            <a:endParaRPr lang="it-IT" dirty="0"/>
          </a:p>
        </p:txBody>
      </p:sp>
      <p:sp>
        <p:nvSpPr>
          <p:cNvPr id="3" name="Segnaposto contenuto 2"/>
          <p:cNvSpPr>
            <a:spLocks noGrp="1"/>
          </p:cNvSpPr>
          <p:nvPr>
            <p:ph idx="1"/>
          </p:nvPr>
        </p:nvSpPr>
        <p:spPr/>
        <p:txBody>
          <a:bodyPr/>
          <a:lstStyle/>
          <a:p>
            <a:pPr marL="0" indent="0" algn="just">
              <a:lnSpc>
                <a:spcPct val="150000"/>
              </a:lnSpc>
              <a:buNone/>
            </a:pPr>
            <a:r>
              <a:rPr lang="it-IT" dirty="0"/>
              <a:t>Secondo l’Ifel, la delibera dei Consigli comunali non obbliga gli Enti locali a ricorrere al ruolo per la riscossione coattiva di tutte le proprie entrate, potendo continuare ad utilizzare, in alternativa anche l’ingiunzione fiscale, prevista dal R.D. n. 639/1910.</a:t>
            </a:r>
          </a:p>
          <a:p>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0134646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ABOLIZIONE DI </a:t>
            </a:r>
            <a:br>
              <a:rPr lang="it-IT" dirty="0" smtClean="0"/>
            </a:br>
            <a:r>
              <a:rPr lang="it-IT" dirty="0" smtClean="0"/>
              <a:t>RISCOSSIONE SICILIA SPA</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a:t>L’art. 28 della L.r. 11 agosto 2017 (pubblicata sul supplemento ordinario della Gazzetta Ufficiale della Regione Sicilia n. 36 del 1 settembre scorso) autorizza il Governo della Regione ad avviare le procedure di liquidazione di Riscossione Sicilia S.p.A. in attuazione delle disposizioni di cui all'articolo </a:t>
            </a:r>
            <a:r>
              <a:rPr lang="it-IT" dirty="0" smtClean="0"/>
              <a:t>1 </a:t>
            </a:r>
            <a:r>
              <a:rPr lang="it-IT" dirty="0"/>
              <a:t>del decreto legge 22 ottobre 2016, n. 193, convertito, con modificazioni, dalla legge 1 dicembre 2016, n. 225.</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15817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ABOLIZIONE DI </a:t>
            </a:r>
            <a:br>
              <a:rPr lang="it-IT" dirty="0"/>
            </a:br>
            <a:r>
              <a:rPr lang="it-IT" dirty="0"/>
              <a:t>RISCOSSIONE SICILIA SPA</a:t>
            </a:r>
          </a:p>
        </p:txBody>
      </p:sp>
      <p:sp>
        <p:nvSpPr>
          <p:cNvPr id="3" name="Segnaposto contenuto 2"/>
          <p:cNvSpPr>
            <a:spLocks noGrp="1"/>
          </p:cNvSpPr>
          <p:nvPr>
            <p:ph idx="1"/>
          </p:nvPr>
        </p:nvSpPr>
        <p:spPr/>
        <p:txBody>
          <a:bodyPr/>
          <a:lstStyle/>
          <a:p>
            <a:pPr marL="0" indent="0" algn="just">
              <a:lnSpc>
                <a:spcPct val="150000"/>
              </a:lnSpc>
              <a:buNone/>
            </a:pPr>
            <a:r>
              <a:rPr lang="it-IT" dirty="0" smtClean="0"/>
              <a:t>Entro </a:t>
            </a:r>
            <a:r>
              <a:rPr lang="it-IT" dirty="0"/>
              <a:t>il 31 dicembre 2018, il Governo regionale </a:t>
            </a:r>
            <a:r>
              <a:rPr lang="it-IT" dirty="0" smtClean="0"/>
              <a:t>dovrebbe convenire </a:t>
            </a:r>
            <a:r>
              <a:rPr lang="it-IT" dirty="0"/>
              <a:t>con il Ministero dell’Economia il trasferimento delle funzioni da Riscossione Sicilia ad Agenzia delle entrate-Riscossioni.</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17465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RISCOSSIONE DEI TRIBUTI LOCALI</a:t>
            </a:r>
            <a:br>
              <a:rPr lang="it-IT" dirty="0" smtClean="0"/>
            </a:br>
            <a:r>
              <a:rPr lang="it-IT" dirty="0" smtClean="0"/>
              <a:t>CESSAZIONE EQUITALIA</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Il decreto sviluppo (d.l. n. 70/2011) prevedeva che </a:t>
            </a:r>
            <a:r>
              <a:rPr lang="it-IT" b="1" dirty="0">
                <a:effectLst>
                  <a:outerShdw blurRad="38100" dist="38100" dir="2700000" algn="tl">
                    <a:srgbClr val="000000">
                      <a:alpha val="43137"/>
                    </a:srgbClr>
                  </a:outerShdw>
                </a:effectLst>
              </a:rPr>
              <a:t>già dal 1° gennaio 2012</a:t>
            </a:r>
            <a:r>
              <a:rPr lang="it-IT" dirty="0"/>
              <a:t>, il concessionario nazionale e le società dalla stessa partecipate dovessero cessare l’attività di accertamento, liquidazione e riscossione dei tributi locali. </a:t>
            </a:r>
          </a:p>
          <a:p>
            <a:pPr marL="0" indent="0" algn="just">
              <a:buNone/>
            </a:pPr>
            <a:endParaRPr lang="it-IT" dirty="0" smtClean="0"/>
          </a:p>
          <a:p>
            <a:pPr marL="0" indent="0" algn="just">
              <a:buNone/>
            </a:pPr>
            <a:r>
              <a:rPr lang="it-IT" dirty="0" smtClean="0"/>
              <a:t>Con </a:t>
            </a:r>
            <a:r>
              <a:rPr lang="it-IT" dirty="0"/>
              <a:t>l’art. 10, comma 13-octies della L. 214/2011, il termine era già stato spostato in avanti al 31 dicembre 2012.</a:t>
            </a:r>
          </a:p>
          <a:p>
            <a:pPr marL="0" indent="0" algn="just">
              <a:buNone/>
            </a:pPr>
            <a:endParaRPr lang="it-IT" dirty="0" smtClean="0"/>
          </a:p>
          <a:p>
            <a:pPr marL="0" indent="0" algn="just">
              <a:buNone/>
            </a:pPr>
            <a:r>
              <a:rPr lang="it-IT" dirty="0" smtClean="0"/>
              <a:t>Le </a:t>
            </a:r>
            <a:r>
              <a:rPr lang="it-IT" b="1" dirty="0"/>
              <a:t>continue proroghe </a:t>
            </a:r>
            <a:r>
              <a:rPr lang="it-IT" dirty="0"/>
              <a:t>concesse sarebbero dovute servire a creare le condizioni per una “</a:t>
            </a:r>
            <a:r>
              <a:rPr lang="it-IT" b="1" dirty="0"/>
              <a:t>prossima riforma</a:t>
            </a:r>
            <a:r>
              <a:rPr lang="it-IT" dirty="0"/>
              <a:t>”, con il ricorso ad una motivazione che preannunciava nuovi interventi per chiarire il quadro normativo in materia di riscossione di tributi locali.</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06465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ABOLIZIONE DI </a:t>
            </a:r>
            <a:br>
              <a:rPr lang="it-IT" dirty="0"/>
            </a:br>
            <a:r>
              <a:rPr lang="it-IT" dirty="0"/>
              <a:t>RISCOSSIONE SICILIA </a:t>
            </a:r>
            <a:r>
              <a:rPr lang="it-IT" dirty="0" err="1" smtClean="0"/>
              <a:t>SpA</a:t>
            </a:r>
            <a:endParaRPr lang="it-IT" dirty="0"/>
          </a:p>
        </p:txBody>
      </p:sp>
      <p:sp>
        <p:nvSpPr>
          <p:cNvPr id="3" name="Segnaposto contenuto 2"/>
          <p:cNvSpPr>
            <a:spLocks noGrp="1"/>
          </p:cNvSpPr>
          <p:nvPr>
            <p:ph idx="1"/>
          </p:nvPr>
        </p:nvSpPr>
        <p:spPr/>
        <p:txBody>
          <a:bodyPr/>
          <a:lstStyle/>
          <a:p>
            <a:pPr marL="0" indent="0" algn="just">
              <a:buNone/>
            </a:pPr>
            <a:r>
              <a:rPr lang="it-IT" dirty="0"/>
              <a:t>Nell’autorizzare il Governo regionale ad avviare le procedure di liquidazione di Riscossione Sicilia S.p.A., l’A.R.S. chiede la preventiva stipula di una convenzione con il MEF che assicuri il mantenimento dei livelli occupazionali del personale con contratto a tempo indeterminato in servizio alla data del 31 dicembre 2016 presso la stessa società.</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798220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ABOLIZIONE DI </a:t>
            </a:r>
            <a:br>
              <a:rPr lang="it-IT" dirty="0"/>
            </a:br>
            <a:r>
              <a:rPr lang="it-IT" dirty="0"/>
              <a:t>RISCOSSIONE SICILIA </a:t>
            </a:r>
            <a:r>
              <a:rPr lang="it-IT" dirty="0" err="1"/>
              <a:t>SpA</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a:t>Il Consiglio di Stato (ordinanza n. 3213 del 27 luglio 2017), nell’accogliere il ricorso di Dirpubblica e nel disporre che il Tar del Lazio fissi l’udienza pubblica di discussione con priorità, ha fatto espresso riferimento alle questioni di legittimità costituzionale proposte sotto diversi profili, consigliando una lettura alla luce della giurisprudenza della Corte costituzionale (cfr. da ultimo le sentenze 17 marzo 2015, n. 37, e 25 novembre 2016, n. 248).</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1354225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ABOLIZIONE DI </a:t>
            </a:r>
            <a:br>
              <a:rPr lang="it-IT" dirty="0"/>
            </a:br>
            <a:r>
              <a:rPr lang="it-IT" dirty="0"/>
              <a:t>RISCOSSIONE SICILIA </a:t>
            </a:r>
            <a:r>
              <a:rPr lang="it-IT" dirty="0" err="1"/>
              <a:t>SpA</a:t>
            </a:r>
            <a:endParaRPr lang="it-IT" dirty="0"/>
          </a:p>
        </p:txBody>
      </p:sp>
      <p:sp>
        <p:nvSpPr>
          <p:cNvPr id="3" name="Segnaposto contenuto 2"/>
          <p:cNvSpPr>
            <a:spLocks noGrp="1"/>
          </p:cNvSpPr>
          <p:nvPr>
            <p:ph idx="1"/>
          </p:nvPr>
        </p:nvSpPr>
        <p:spPr/>
        <p:txBody>
          <a:bodyPr/>
          <a:lstStyle/>
          <a:p>
            <a:pPr marL="0" indent="0" algn="just">
              <a:buNone/>
            </a:pPr>
            <a:r>
              <a:rPr lang="it-IT" dirty="0"/>
              <a:t>La Consulta ha sempre affermato che la necessità del pubblico concorso per l’accesso alle pubbliche amministrazioni deve essere rispettata anche da parte di disposizioni che regolano il passaggio da soggetti privati ad enti pubblici.</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2153899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solidFill>
                  <a:srgbClr val="FF0000"/>
                </a:solidFill>
              </a:rPr>
              <a:t>ESPLETAMENTO DEL SERVIZIO </a:t>
            </a:r>
            <a:r>
              <a:rPr lang="it-IT" sz="3200" b="1" dirty="0" err="1" smtClean="0">
                <a:solidFill>
                  <a:srgbClr val="FF0000"/>
                </a:solidFill>
              </a:rPr>
              <a:t>DI</a:t>
            </a:r>
            <a:r>
              <a:rPr lang="it-IT" sz="3200" b="1" dirty="0" smtClean="0">
                <a:solidFill>
                  <a:srgbClr val="FF0000"/>
                </a:solidFill>
              </a:rPr>
              <a:t> RISCOSSIONE</a:t>
            </a:r>
            <a:endParaRPr lang="it-IT" sz="3200" b="1" dirty="0">
              <a:solidFill>
                <a:srgbClr val="FF0000"/>
              </a:solidFill>
            </a:endParaRPr>
          </a:p>
        </p:txBody>
      </p:sp>
      <p:sp>
        <p:nvSpPr>
          <p:cNvPr id="3" name="Segnaposto contenuto 2"/>
          <p:cNvSpPr>
            <a:spLocks noGrp="1"/>
          </p:cNvSpPr>
          <p:nvPr>
            <p:ph idx="1"/>
          </p:nvPr>
        </p:nvSpPr>
        <p:spPr/>
        <p:txBody>
          <a:bodyPr>
            <a:normAutofit lnSpcReduction="10000"/>
          </a:bodyPr>
          <a:lstStyle/>
          <a:p>
            <a:pPr algn="just">
              <a:buNone/>
            </a:pPr>
            <a:r>
              <a:rPr lang="it-IT" dirty="0" smtClean="0">
                <a:solidFill>
                  <a:srgbClr val="FF0000"/>
                </a:solidFill>
              </a:rPr>
              <a:t>TRE POSSIBILITA’  </a:t>
            </a:r>
            <a:r>
              <a:rPr lang="it-IT" dirty="0" err="1" smtClean="0">
                <a:solidFill>
                  <a:srgbClr val="FF0000"/>
                </a:solidFill>
              </a:rPr>
              <a:t>DI</a:t>
            </a:r>
            <a:r>
              <a:rPr lang="it-IT" dirty="0" smtClean="0">
                <a:solidFill>
                  <a:srgbClr val="FF0000"/>
                </a:solidFill>
              </a:rPr>
              <a:t> ESPLETAMENTO DEL SERVIZIO:</a:t>
            </a:r>
          </a:p>
          <a:p>
            <a:pPr algn="just">
              <a:buNone/>
            </a:pPr>
            <a:endParaRPr lang="it-IT" dirty="0" smtClean="0"/>
          </a:p>
          <a:p>
            <a:pPr algn="just"/>
            <a:r>
              <a:rPr lang="it-IT" dirty="0" smtClean="0"/>
              <a:t>Gestione diretta</a:t>
            </a:r>
          </a:p>
          <a:p>
            <a:pPr algn="just"/>
            <a:endParaRPr lang="it-IT" dirty="0" smtClean="0"/>
          </a:p>
          <a:p>
            <a:pPr algn="just"/>
            <a:r>
              <a:rPr lang="it-IT" dirty="0" smtClean="0"/>
              <a:t>Tramite società iscritte all’albo ministeriale</a:t>
            </a:r>
          </a:p>
          <a:p>
            <a:pPr algn="just"/>
            <a:endParaRPr lang="it-IT" dirty="0" smtClean="0"/>
          </a:p>
          <a:p>
            <a:pPr algn="just"/>
            <a:r>
              <a:rPr lang="it-IT" dirty="0" smtClean="0"/>
              <a:t>Tramite una società in house</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86468816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ESPLETAMENTO DEL SERVIZIO DI RISCOSSIONE</a:t>
            </a:r>
            <a:endParaRPr lang="it-IT" sz="3200" b="1" dirty="0">
              <a:solidFill>
                <a:srgbClr val="FF0000"/>
              </a:solidFill>
            </a:endParaRPr>
          </a:p>
        </p:txBody>
      </p:sp>
      <p:pic>
        <p:nvPicPr>
          <p:cNvPr id="5" name="Segnaposto contenuto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42973" y="1600200"/>
            <a:ext cx="4258053" cy="4525963"/>
          </a:xfrm>
        </p:spPr>
      </p:pic>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5893829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ESPLETAMENTO DEL SERVIZIO DI RISCOSSIONE</a:t>
            </a:r>
            <a:endParaRPr lang="it-IT" sz="3200" b="1" dirty="0">
              <a:solidFill>
                <a:srgbClr val="FF0000"/>
              </a:solidFill>
            </a:endParaRPr>
          </a:p>
        </p:txBody>
      </p:sp>
      <p:pic>
        <p:nvPicPr>
          <p:cNvPr id="5"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0176" y="1985613"/>
            <a:ext cx="4803648" cy="3755136"/>
          </a:xfrm>
        </p:spPr>
      </p:pic>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894891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t>ESPLETAMENTO DEL SERVIZIO </a:t>
            </a:r>
            <a:r>
              <a:rPr lang="it-IT" sz="3200" dirty="0" err="1" smtClean="0"/>
              <a:t>DI</a:t>
            </a:r>
            <a:r>
              <a:rPr lang="it-IT" sz="3200" dirty="0" smtClean="0"/>
              <a:t> RISCOSSIONE</a:t>
            </a:r>
            <a:endParaRPr lang="it-IT" sz="3200" dirty="0"/>
          </a:p>
        </p:txBody>
      </p:sp>
      <p:sp>
        <p:nvSpPr>
          <p:cNvPr id="3" name="Segnaposto contenuto 2"/>
          <p:cNvSpPr>
            <a:spLocks noGrp="1"/>
          </p:cNvSpPr>
          <p:nvPr>
            <p:ph idx="1"/>
          </p:nvPr>
        </p:nvSpPr>
        <p:spPr/>
        <p:txBody>
          <a:bodyPr>
            <a:normAutofit lnSpcReduction="10000"/>
          </a:bodyPr>
          <a:lstStyle/>
          <a:p>
            <a:pPr algn="just">
              <a:buNone/>
            </a:pPr>
            <a:r>
              <a:rPr lang="it-IT" dirty="0" smtClean="0"/>
              <a:t>L’ANCI ritiene la decisione di gestire direttamente le attività in questione sia quella da preferire e, comunque, da valutare in prima istanza.</a:t>
            </a:r>
          </a:p>
          <a:p>
            <a:pPr algn="just">
              <a:buNone/>
            </a:pPr>
            <a:endParaRPr lang="it-IT" dirty="0" smtClean="0"/>
          </a:p>
          <a:p>
            <a:pPr algn="just">
              <a:buNone/>
            </a:pPr>
            <a:r>
              <a:rPr lang="it-IT" dirty="0" smtClean="0"/>
              <a:t>Il Comune attraverso la gestione diretta o la costituzione di società in house mantiene, infatti, un controllo diretto e costante di un’attività divenuta strategica.</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97816831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ESPLETAMENTO DEL SERVIZIO </a:t>
            </a:r>
            <a:r>
              <a:rPr lang="it-IT" sz="3200" dirty="0" err="1" smtClean="0"/>
              <a:t>DI</a:t>
            </a:r>
            <a:r>
              <a:rPr lang="it-IT" sz="3200" dirty="0" smtClean="0"/>
              <a:t> RISCOSSIONE SPONTANEA</a:t>
            </a:r>
            <a:endParaRPr lang="it-IT" sz="3200" dirty="0"/>
          </a:p>
        </p:txBody>
      </p:sp>
      <p:sp>
        <p:nvSpPr>
          <p:cNvPr id="3" name="Segnaposto contenuto 2"/>
          <p:cNvSpPr>
            <a:spLocks noGrp="1"/>
          </p:cNvSpPr>
          <p:nvPr>
            <p:ph idx="1"/>
          </p:nvPr>
        </p:nvSpPr>
        <p:spPr/>
        <p:txBody>
          <a:bodyPr>
            <a:normAutofit fontScale="92500" lnSpcReduction="10000"/>
          </a:bodyPr>
          <a:lstStyle/>
          <a:p>
            <a:pPr algn="just">
              <a:buNone/>
            </a:pPr>
            <a:r>
              <a:rPr lang="it-IT" dirty="0" smtClean="0"/>
              <a:t>L’</a:t>
            </a:r>
            <a:r>
              <a:rPr lang="it-IT" dirty="0" err="1" smtClean="0"/>
              <a:t>internalizzazione</a:t>
            </a:r>
            <a:r>
              <a:rPr lang="it-IT" dirty="0" smtClean="0"/>
              <a:t> del servizio di riscossione volontaria, quindi, escluderebbe la necessità di ricorrere a gare d’appalto.</a:t>
            </a:r>
          </a:p>
          <a:p>
            <a:pPr algn="just">
              <a:buNone/>
            </a:pPr>
            <a:r>
              <a:rPr lang="it-IT" dirty="0" smtClean="0"/>
              <a:t>L’esternalizzazione della riscossione spontanea si configura, invece, come un insieme di attività di supporto piuttosto che come un reale affidamento a terzi di una funzione pubblica.</a:t>
            </a:r>
          </a:p>
          <a:p>
            <a:pPr algn="just">
              <a:buNone/>
            </a:pPr>
            <a:r>
              <a:rPr lang="it-IT" dirty="0" smtClean="0"/>
              <a:t>Secondo parte della dottrina tale caratteriste non autorizzerebbero il ricorso a criteri di remunerazione ad aggio.</a:t>
            </a:r>
          </a:p>
          <a:p>
            <a:pPr>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282132121"/>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ESPLETAMENTO DEL SERVIZIO DI RISCOSSIONE L’albo ministeriale</a:t>
            </a:r>
            <a:endParaRPr lang="it-IT" sz="3200"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Per la riscossione coattiva è valutabile </a:t>
            </a:r>
            <a:r>
              <a:rPr lang="it-IT" b="1" dirty="0" smtClean="0"/>
              <a:t>l’affidamento ad una delle società private, iscritte all’albo di cui all’art. 53 del D.Lgs. n. 446/1997</a:t>
            </a:r>
            <a:r>
              <a:rPr lang="it-IT" dirty="0" smtClean="0"/>
              <a:t>, che possono espletare il servizio.</a:t>
            </a:r>
          </a:p>
          <a:p>
            <a:pPr algn="just">
              <a:buNone/>
            </a:pPr>
            <a:r>
              <a:rPr lang="it-IT" dirty="0" smtClean="0"/>
              <a:t>L’albo, istituito presso il Ministero delle Finanze, viene revisionato periodicamente. L’iscrizione avviene attraverso la presentazione di un’apposita istanza da parte dei soggetti che sono in possesso dei requisiti previsti dal decreto del Presidente della Repubblica n. 289 del 11 settembre 2000. </a:t>
            </a:r>
          </a:p>
          <a:p>
            <a:pPr>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886829403"/>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800" dirty="0" smtClean="0"/>
              <a:t>AFFIDAMENTO AD UNA SOCIETA’ ISCRITTA ALL’ALBO DI CUI ALL’ART. 53 D.LGS. 446/1997</a:t>
            </a:r>
            <a:r>
              <a:rPr lang="it-IT" dirty="0" smtClean="0"/>
              <a:t>  </a:t>
            </a:r>
            <a:endParaRPr lang="it-IT" dirty="0"/>
          </a:p>
        </p:txBody>
      </p:sp>
      <p:sp>
        <p:nvSpPr>
          <p:cNvPr id="3" name="Segnaposto contenuto 2"/>
          <p:cNvSpPr>
            <a:spLocks noGrp="1"/>
          </p:cNvSpPr>
          <p:nvPr>
            <p:ph idx="1"/>
          </p:nvPr>
        </p:nvSpPr>
        <p:spPr/>
        <p:txBody>
          <a:bodyPr/>
          <a:lstStyle/>
          <a:p>
            <a:pPr marL="0" indent="0" algn="just">
              <a:buNone/>
            </a:pPr>
            <a:r>
              <a:rPr lang="it-IT" dirty="0" smtClean="0"/>
              <a:t>Per dare attuazione alla previsione dell’Albo è stato emanato il d.P.R. n. 289/2000 il quale ha disciplinato in maniera specifica le condizioni per l’iscrizione.</a:t>
            </a:r>
          </a:p>
          <a:p>
            <a:pPr marL="0" indent="0" algn="just">
              <a:buNone/>
            </a:pPr>
            <a:endParaRPr lang="it-IT" dirty="0" smtClean="0"/>
          </a:p>
          <a:p>
            <a:pPr marL="0" indent="0" algn="just">
              <a:buNone/>
            </a:pPr>
            <a:r>
              <a:rPr lang="it-IT" b="1" dirty="0" smtClean="0"/>
              <a:t>I soggetti iscrivibili</a:t>
            </a:r>
          </a:p>
          <a:p>
            <a:pPr marL="0" indent="0" algn="just">
              <a:buNone/>
            </a:pPr>
            <a:r>
              <a:rPr lang="it-IT" dirty="0" smtClean="0"/>
              <a:t>a) I concessionari di cui al D.Lgs. n. 112/1999</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157798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olo 1"/>
          <p:cNvSpPr>
            <a:spLocks noGrp="1"/>
          </p:cNvSpPr>
          <p:nvPr>
            <p:ph type="title"/>
          </p:nvPr>
        </p:nvSpPr>
        <p:spPr/>
        <p:txBody>
          <a:bodyPr/>
          <a:lstStyle/>
          <a:p>
            <a:pPr>
              <a:defRPr/>
            </a:pPr>
            <a:r>
              <a:rPr lang="it-IT" sz="3200" dirty="0"/>
              <a:t>RISCOSSIONE DEI TRIBUTI LOCALI</a:t>
            </a:r>
            <a:br>
              <a:rPr lang="it-IT" sz="3200" dirty="0"/>
            </a:br>
            <a:r>
              <a:rPr lang="it-IT" sz="3200" dirty="0"/>
              <a:t>CESSAZIONE EQUITALIA</a:t>
            </a:r>
            <a:endParaRPr lang="it-IT" altLang="it-IT" sz="3200" b="1" dirty="0" smtClean="0">
              <a:solidFill>
                <a:schemeClr val="tx2">
                  <a:lumMod val="60000"/>
                  <a:lumOff val="40000"/>
                </a:schemeClr>
              </a:solidFill>
            </a:endParaRPr>
          </a:p>
        </p:txBody>
      </p:sp>
      <p:sp>
        <p:nvSpPr>
          <p:cNvPr id="3" name="Segnaposto contenuto 2"/>
          <p:cNvSpPr>
            <a:spLocks noGrp="1"/>
          </p:cNvSpPr>
          <p:nvPr>
            <p:ph idx="1"/>
          </p:nvPr>
        </p:nvSpPr>
        <p:spPr/>
        <p:txBody>
          <a:bodyPr>
            <a:normAutofit lnSpcReduction="10000"/>
          </a:bodyPr>
          <a:lstStyle/>
          <a:p>
            <a:pPr marL="0" algn="just">
              <a:buFont typeface="Arial" charset="0"/>
              <a:buNone/>
              <a:defRPr/>
            </a:pPr>
            <a:r>
              <a:rPr lang="it-IT" dirty="0" smtClean="0"/>
              <a:t>Il DL Enti Locali n. 113 del 24 giugno 2016, all’art. 18, prevedeva </a:t>
            </a:r>
            <a:r>
              <a:rPr lang="it-IT" dirty="0" smtClean="0">
                <a:effectLst>
                  <a:outerShdw blurRad="38100" dist="38100" dir="2700000" algn="tl">
                    <a:srgbClr val="000000">
                      <a:alpha val="43137"/>
                    </a:srgbClr>
                  </a:outerShdw>
                </a:effectLst>
              </a:rPr>
              <a:t>l’ottava proroga</a:t>
            </a:r>
            <a:r>
              <a:rPr lang="it-IT" dirty="0" smtClean="0"/>
              <a:t>, della cessazione dell’attività di Equitalia rispetto ai tributi locali. </a:t>
            </a:r>
          </a:p>
          <a:p>
            <a:pPr marL="0" algn="just">
              <a:buFont typeface="Arial" charset="0"/>
              <a:buNone/>
              <a:defRPr/>
            </a:pPr>
            <a:r>
              <a:rPr lang="it-IT" i="1" dirty="0" smtClean="0"/>
              <a:t>Nelle more del riordino della disciplina della riscossione, al fine di garantirne l’effettuazione da parte degli enti locali, senza soluzione di continuità, i termini per la cessazione </a:t>
            </a:r>
            <a:r>
              <a:rPr lang="it-IT" i="1" dirty="0" smtClean="0">
                <a:effectLst>
                  <a:outerShdw blurRad="38100" dist="38100" dir="2700000" algn="tl">
                    <a:srgbClr val="000000">
                      <a:alpha val="43137"/>
                    </a:srgbClr>
                  </a:outerShdw>
                </a:effectLst>
              </a:rPr>
              <a:t>sono spostati al 31 dicembre 2016</a:t>
            </a:r>
            <a:r>
              <a:rPr lang="it-IT" i="1" dirty="0" smtClean="0">
                <a:effectLst>
                  <a:outerShdw blurRad="38100" dist="38100" dir="2700000" algn="tl">
                    <a:srgbClr val="000000">
                      <a:alpha val="43137"/>
                    </a:srgbClr>
                  </a:outerShdw>
                </a:effectLst>
              </a:rPr>
              <a:t>.</a:t>
            </a:r>
            <a:endParaRPr lang="it-IT" i="1" dirty="0" smtClean="0">
              <a:effectLst>
                <a:outerShdw blurRad="38100" dist="38100" dir="2700000" algn="tl">
                  <a:srgbClr val="000000">
                    <a:alpha val="43137"/>
                  </a:srgbClr>
                </a:outerShdw>
              </a:effectLst>
            </a:endParaRPr>
          </a:p>
        </p:txBody>
      </p:sp>
      <p:sp>
        <p:nvSpPr>
          <p:cNvPr id="2" name="Segnaposto piè di pagina 1"/>
          <p:cNvSpPr>
            <a:spLocks noGrp="1"/>
          </p:cNvSpPr>
          <p:nvPr>
            <p:ph type="ftr" sz="quarter" idx="11"/>
          </p:nvPr>
        </p:nvSpPr>
        <p:spPr/>
        <p:txBody>
          <a:bodyPr/>
          <a:lstStyle/>
          <a:p>
            <a:pPr>
              <a:defRPr/>
            </a:pPr>
            <a:r>
              <a:rPr lang="it-IT" smtClean="0"/>
              <a:t>Lucio Catania</a:t>
            </a:r>
            <a:endParaRPr lang="it-IT"/>
          </a:p>
        </p:txBody>
      </p:sp>
      <p:sp>
        <p:nvSpPr>
          <p:cNvPr id="4" name="Segnaposto numero diapositiva 3"/>
          <p:cNvSpPr>
            <a:spLocks noGrp="1"/>
          </p:cNvSpPr>
          <p:nvPr>
            <p:ph type="sldNum" sz="quarter" idx="12"/>
          </p:nvPr>
        </p:nvSpPr>
        <p:spPr/>
        <p:txBody>
          <a:bodyPr/>
          <a:lstStyle/>
          <a:p>
            <a:pPr>
              <a:defRPr/>
            </a:pPr>
            <a:fld id="{BB54152E-8E92-4B62-91C2-EF8B5F24A4C4}" type="slidenum">
              <a:rPr lang="it-IT" smtClean="0"/>
              <a:pPr>
                <a:defRPr/>
              </a:pPr>
              <a:t>5</a:t>
            </a:fld>
            <a:endParaRPr lang="it-IT"/>
          </a:p>
        </p:txBody>
      </p:sp>
    </p:spTree>
    <p:extLst>
      <p:ext uri="{BB962C8B-B14F-4D97-AF65-F5344CB8AC3E}">
        <p14:creationId xmlns:p14="http://schemas.microsoft.com/office/powerpoint/2010/main" val="33988178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AFFIDAMENTO AD UNA SOCIETA’ ISCRITTA ALL’ALBO DI CUI ALL’ART. 53 D.LGS. 446/1997</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b</a:t>
            </a:r>
            <a:r>
              <a:rPr lang="it-IT" dirty="0"/>
              <a:t>) le </a:t>
            </a:r>
            <a:r>
              <a:rPr lang="it-IT" dirty="0" smtClean="0"/>
              <a:t>società </a:t>
            </a:r>
            <a:r>
              <a:rPr lang="it-IT" dirty="0"/>
              <a:t>di capitale aventi per oggetto la gestione delle </a:t>
            </a:r>
            <a:r>
              <a:rPr lang="it-IT" dirty="0" smtClean="0"/>
              <a:t>attività </a:t>
            </a:r>
            <a:r>
              <a:rPr lang="it-IT" dirty="0"/>
              <a:t>di liquidazione e di accertamento dei tributi e quelle di riscossione dei tributi e di altre entrate e delle </a:t>
            </a:r>
            <a:r>
              <a:rPr lang="it-IT" dirty="0" smtClean="0"/>
              <a:t>attività </a:t>
            </a:r>
            <a:r>
              <a:rPr lang="it-IT" dirty="0"/>
              <a:t>connesse o complementari indirizzate al supporto delle </a:t>
            </a:r>
            <a:r>
              <a:rPr lang="it-IT" dirty="0" smtClean="0"/>
              <a:t>attività </a:t>
            </a:r>
            <a:r>
              <a:rPr lang="it-IT" dirty="0"/>
              <a:t>di gestione tributaria e patrimoniale, con esclusione di qualsiasi </a:t>
            </a:r>
            <a:r>
              <a:rPr lang="it-IT" dirty="0" smtClean="0"/>
              <a:t>attività </a:t>
            </a:r>
            <a:r>
              <a:rPr lang="it-IT" dirty="0"/>
              <a:t>di commercializzazione della </a:t>
            </a:r>
            <a:r>
              <a:rPr lang="it-IT" dirty="0" smtClean="0"/>
              <a:t>pubblicità, </a:t>
            </a:r>
            <a:r>
              <a:rPr lang="it-IT" dirty="0"/>
              <a:t>i cui soci non esercitino direttamente o indirettamente influenza dominante, ai sensi dell'articolo 2359 del codice civile, nei confronti di altri soggetti iscritti nell'albo o che effettuino </a:t>
            </a:r>
            <a:r>
              <a:rPr lang="it-IT" dirty="0" smtClean="0"/>
              <a:t>attività </a:t>
            </a:r>
            <a:r>
              <a:rPr lang="it-IT" dirty="0"/>
              <a:t>di commercializzazione della </a:t>
            </a:r>
            <a:r>
              <a:rPr lang="it-IT" dirty="0" smtClean="0"/>
              <a:t>pubblicità, né </a:t>
            </a:r>
            <a:r>
              <a:rPr lang="it-IT" dirty="0"/>
              <a:t>abbiano soci che siano imprenditori individuali che svolgono tale </a:t>
            </a:r>
            <a:r>
              <a:rPr lang="it-IT" dirty="0" smtClean="0"/>
              <a:t>attività </a:t>
            </a:r>
            <a:r>
              <a:rPr lang="it-IT" dirty="0"/>
              <a:t>o siano controllate da </a:t>
            </a:r>
            <a:r>
              <a:rPr lang="it-IT" dirty="0" smtClean="0"/>
              <a:t>società </a:t>
            </a:r>
            <a:r>
              <a:rPr lang="it-IT" dirty="0"/>
              <a:t>i cui soci siano imprenditori individuali che svolgono tale </a:t>
            </a:r>
            <a:r>
              <a:rPr lang="it-IT" dirty="0" smtClean="0"/>
              <a:t>attività; </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2485296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AFFIDAMENTO AD UNA SOCIETA’ ISCRITTA ALL’ALBO DI CUI ALL’ART. 53 D.LGS. 446/1997</a:t>
            </a: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c) le </a:t>
            </a:r>
            <a:r>
              <a:rPr lang="it-IT" dirty="0" smtClean="0"/>
              <a:t>società </a:t>
            </a:r>
            <a:r>
              <a:rPr lang="it-IT" dirty="0"/>
              <a:t>miste costituite </a:t>
            </a:r>
            <a:r>
              <a:rPr lang="it-IT" dirty="0" smtClean="0"/>
              <a:t>secondo quanto prevede la norma*, </a:t>
            </a:r>
            <a:r>
              <a:rPr lang="it-IT" dirty="0"/>
              <a:t>il cui socio privato sia prescelto con procedura ad evidenza pubblica tra i soggetti di cui alle lettere a) e b), </a:t>
            </a:r>
            <a:r>
              <a:rPr lang="it-IT" dirty="0" smtClean="0"/>
              <a:t>per </a:t>
            </a:r>
            <a:r>
              <a:rPr lang="it-IT" dirty="0"/>
              <a:t>la gestione presso altri comuni. </a:t>
            </a:r>
            <a:endParaRPr lang="it-IT" dirty="0" smtClean="0"/>
          </a:p>
          <a:p>
            <a:pPr marL="0" indent="0" algn="just">
              <a:buNone/>
            </a:pPr>
            <a:endParaRPr lang="it-IT" sz="2800" dirty="0" smtClean="0"/>
          </a:p>
          <a:p>
            <a:pPr marL="0" indent="0" algn="just">
              <a:buNone/>
            </a:pPr>
            <a:r>
              <a:rPr lang="it-IT" sz="2800" dirty="0" smtClean="0"/>
              <a:t>Le società </a:t>
            </a:r>
            <a:r>
              <a:rPr lang="it-IT" sz="2800" dirty="0"/>
              <a:t>miste </a:t>
            </a:r>
            <a:r>
              <a:rPr lang="it-IT" sz="2800" dirty="0" smtClean="0"/>
              <a:t>già </a:t>
            </a:r>
            <a:r>
              <a:rPr lang="it-IT" sz="2800" dirty="0"/>
              <a:t>costituite prima della data di entrata in vigore del </a:t>
            </a:r>
            <a:r>
              <a:rPr lang="it-IT" sz="2800" dirty="0" smtClean="0"/>
              <a:t>D.Lgs. n</a:t>
            </a:r>
            <a:r>
              <a:rPr lang="it-IT" sz="2800" dirty="0"/>
              <a:t>. </a:t>
            </a:r>
            <a:r>
              <a:rPr lang="it-IT" sz="2800" dirty="0" smtClean="0"/>
              <a:t>446/ 1997</a:t>
            </a:r>
            <a:r>
              <a:rPr lang="it-IT" sz="2800" dirty="0"/>
              <a:t>, non sono tenute all'iscrizione nell'albo per lo svolgimento di </a:t>
            </a:r>
            <a:r>
              <a:rPr lang="it-IT" sz="2800" dirty="0" smtClean="0"/>
              <a:t>attività </a:t>
            </a:r>
            <a:r>
              <a:rPr lang="it-IT" sz="2800" dirty="0"/>
              <a:t>in favore dell'ente locale titolare della quota prevalente di capitale; l'iscrizione </a:t>
            </a:r>
            <a:r>
              <a:rPr lang="it-IT" sz="2800" dirty="0" smtClean="0"/>
              <a:t>è </a:t>
            </a:r>
            <a:r>
              <a:rPr lang="it-IT" sz="2800" dirty="0"/>
              <a:t>in ogni caso necessaria qualora dette </a:t>
            </a:r>
            <a:r>
              <a:rPr lang="it-IT" sz="2800" dirty="0" smtClean="0"/>
              <a:t>società </a:t>
            </a:r>
            <a:r>
              <a:rPr lang="it-IT" sz="2800" dirty="0"/>
              <a:t>intendano partecipare a gare per la gestione presso altri comuni.</a:t>
            </a:r>
          </a:p>
          <a:p>
            <a:pPr marL="0" indent="0" algn="just">
              <a:buNone/>
            </a:pPr>
            <a:r>
              <a:rPr lang="it-IT" dirty="0" smtClean="0"/>
              <a:t>*</a:t>
            </a:r>
            <a:r>
              <a:rPr lang="it-IT" dirty="0"/>
              <a:t> </a:t>
            </a:r>
            <a:r>
              <a:rPr lang="it-IT" sz="2200" dirty="0"/>
              <a:t>a norma dell'articolo 12, comma 1, della legge 23 dicembre 1992, n. 498, disciplinate dal decreto del Presidente della Repubblica 16 settembre 1996, n. 533, pubblicato nella Gazzetta Ufficiale n. 247, del 21 ottobre 1996</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2361053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AFFIDAMENTO AD UNA SOCIETA’ ISCRITTA ALL’ALBO DI CUI ALL’ART. 53 D.LGS. 446/1997</a:t>
            </a:r>
          </a:p>
        </p:txBody>
      </p:sp>
      <p:sp>
        <p:nvSpPr>
          <p:cNvPr id="3" name="Segnaposto contenuto 2"/>
          <p:cNvSpPr>
            <a:spLocks noGrp="1"/>
          </p:cNvSpPr>
          <p:nvPr>
            <p:ph idx="1"/>
          </p:nvPr>
        </p:nvSpPr>
        <p:spPr/>
        <p:txBody>
          <a:bodyPr/>
          <a:lstStyle/>
          <a:p>
            <a:pPr marL="0" indent="0">
              <a:buNone/>
            </a:pPr>
            <a:r>
              <a:rPr lang="it-IT" b="1" dirty="0" smtClean="0"/>
              <a:t>Requisiti per l’iscrizione:</a:t>
            </a:r>
          </a:p>
          <a:p>
            <a:pPr marL="0" indent="0" algn="just">
              <a:buNone/>
            </a:pPr>
            <a:r>
              <a:rPr lang="it-IT" dirty="0" smtClean="0"/>
              <a:t>I legali rappresentanti ed i soci devono essere in possesso di specifici requisiti di onorabilità , di professionalità e di compatibilità.</a:t>
            </a:r>
          </a:p>
          <a:p>
            <a:pPr marL="0" indent="0">
              <a:buNone/>
            </a:pPr>
            <a:endParaRPr lang="it-IT" b="1"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4580121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AFFIDAMENTO AD UNA SOCIETA’ ISCRITTA ALL’ALBO DI CUI ALL’ART. 53 D.LGS. 446/1997</a:t>
            </a:r>
          </a:p>
        </p:txBody>
      </p:sp>
      <p:sp>
        <p:nvSpPr>
          <p:cNvPr id="3" name="Segnaposto contenuto 2"/>
          <p:cNvSpPr>
            <a:spLocks noGrp="1"/>
          </p:cNvSpPr>
          <p:nvPr>
            <p:ph idx="1"/>
          </p:nvPr>
        </p:nvSpPr>
        <p:spPr/>
        <p:txBody>
          <a:bodyPr>
            <a:normAutofit fontScale="70000" lnSpcReduction="20000"/>
          </a:bodyPr>
          <a:lstStyle/>
          <a:p>
            <a:pPr marL="0" indent="0">
              <a:buNone/>
            </a:pPr>
            <a:r>
              <a:rPr lang="it-IT" b="1" dirty="0" smtClean="0"/>
              <a:t>Requisiti finanziari</a:t>
            </a:r>
          </a:p>
          <a:p>
            <a:pPr marL="0" indent="0" algn="just">
              <a:buNone/>
            </a:pPr>
            <a:r>
              <a:rPr lang="it-IT" dirty="0"/>
              <a:t>Per l'iscrizione nell'albo sono richieste le seguenti misure minime di capitale interamente versato: </a:t>
            </a:r>
            <a:endParaRPr lang="it-IT" dirty="0" smtClean="0"/>
          </a:p>
          <a:p>
            <a:pPr marL="514350" indent="-514350" algn="just">
              <a:buAutoNum type="alphaLcParenR"/>
            </a:pPr>
            <a:r>
              <a:rPr lang="it-IT" dirty="0" smtClean="0"/>
              <a:t>1 </a:t>
            </a:r>
            <a:r>
              <a:rPr lang="it-IT" dirty="0"/>
              <a:t>miliardo di lire, per l'effettuazione, anche disgiuntamente, delle </a:t>
            </a:r>
            <a:r>
              <a:rPr lang="it-IT" dirty="0" smtClean="0"/>
              <a:t>attività </a:t>
            </a:r>
            <a:r>
              <a:rPr lang="it-IT" dirty="0"/>
              <a:t>di liquidazione e di accertamento dei tributi e quelle di riscossione dei tributi e delle altre entrate nei comuni fino a 10.000 abitanti, con un numero di comuni contemporaneamente gestiti che, in ogni caso, non superino complessivamente i 100.000 abitanti; </a:t>
            </a:r>
            <a:endParaRPr lang="it-IT" dirty="0" smtClean="0"/>
          </a:p>
          <a:p>
            <a:pPr marL="514350" indent="-514350" algn="just">
              <a:buAutoNum type="alphaLcParenR"/>
            </a:pPr>
            <a:r>
              <a:rPr lang="it-IT" dirty="0" smtClean="0"/>
              <a:t>3 </a:t>
            </a:r>
            <a:r>
              <a:rPr lang="it-IT" dirty="0"/>
              <a:t>miliardi di lire, per l'effettuazione, anche disgiuntamente, delle </a:t>
            </a:r>
            <a:r>
              <a:rPr lang="it-IT" dirty="0" smtClean="0"/>
              <a:t>attività </a:t>
            </a:r>
            <a:r>
              <a:rPr lang="it-IT" dirty="0"/>
              <a:t>di liquidazione e di accertamento dei tributi e quelle di riscossione dei tributi e di altre entrate delle province e dei comuni.</a:t>
            </a:r>
            <a:endParaRPr lang="it-IT" b="1"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8534871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400" dirty="0"/>
              <a:t>AFFIDAMENTO AD UNA SOCIETA’ ISCRITTA ALL’ALBO DI CUI ALL’ART. 53 D.LGS. 446/1997</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solidFill>
                  <a:srgbClr val="FF0000"/>
                </a:solidFill>
              </a:rPr>
              <a:t>Il Ministero delle Finanze, con nota 11 giugno 2001, ha precisato che qualsiasi attività che possa essere ricondotta alla liquidazione, accertamento e riscossione dei tributi locali deve essere affidata esclusivamente ad uno dei soggetti che sono iscritti all’Albo.</a:t>
            </a:r>
          </a:p>
          <a:p>
            <a:pPr marL="0" indent="0" algn="just">
              <a:buNone/>
            </a:pPr>
            <a:r>
              <a:rPr lang="it-IT" dirty="0" smtClean="0"/>
              <a:t>I soggetti privi del requisito dell’iscrizione potrebbero svolgere attività solo sotto il diretto coordinamento del funzionario responsabile dell’Ufficio tributi.</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2456361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500" dirty="0"/>
              <a:t>AFFIDAMENTO AD UNA SOCIETA’ ISCRITTA ALL’ALBO DI CUI ALL’ART. 53 D.LGS. 446/1997</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La Corte dei Conti della Sicilia ha individuato cinquantasei Comuni che avevano affidato il servizio di riscossione dei tributi a società private, a volte neppure iscritte all’Albo ministeriale, che hanno incassato le somme ma non le hanno riversate ai cittadini. Il danno erariale supera i venti milioni di euro. Le perdite più consistenti riguardano i comuni di Termini Imerese (1,3 milioni di euro), Motta Sant’Anastasia (3,9 milioni), Trapani (1,9 milioni), Naro (1,5 milioni) e Priolo (1,0 milioni).</a:t>
            </a:r>
          </a:p>
          <a:p>
            <a:pPr algn="just"/>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9111607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AFFIDAMENTO AD UNA SOCIETA’ ISCRITTA ALL’ALBO DI CUI ALL’ART. 53 D.LGS. 446/1997</a:t>
            </a:r>
          </a:p>
        </p:txBody>
      </p:sp>
      <p:sp>
        <p:nvSpPr>
          <p:cNvPr id="3" name="Segnaposto contenuto 2"/>
          <p:cNvSpPr>
            <a:spLocks noGrp="1"/>
          </p:cNvSpPr>
          <p:nvPr>
            <p:ph idx="1"/>
          </p:nvPr>
        </p:nvSpPr>
        <p:spPr/>
        <p:txBody>
          <a:bodyPr/>
          <a:lstStyle/>
          <a:p>
            <a:pPr marL="0" algn="just">
              <a:lnSpc>
                <a:spcPct val="150000"/>
              </a:lnSpc>
              <a:spcBef>
                <a:spcPts val="0"/>
              </a:spcBef>
              <a:buNone/>
            </a:pPr>
            <a:r>
              <a:rPr lang="it-IT" dirty="0" smtClean="0"/>
              <a:t>Il Tar Toscana (sentenza n. 1329/2012) ha ritenuto che limitare un bando di gara per la </a:t>
            </a:r>
            <a:r>
              <a:rPr lang="it-IT" smtClean="0"/>
              <a:t>riscossione delle </a:t>
            </a:r>
            <a:r>
              <a:rPr lang="it-IT" dirty="0" smtClean="0"/>
              <a:t>contravvenzioni stradali alle società iscritte all’Albo ministeriale non fosse  un requisito eccessivo e spropositato.</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285296842"/>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AFFIDAMENTO AD UNA SOCIETA’ ISCRITTA ALL’ALBO DI CUI ALL’ART. 53 D.LGS. 446/1997</a:t>
            </a:r>
          </a:p>
        </p:txBody>
      </p:sp>
      <p:sp>
        <p:nvSpPr>
          <p:cNvPr id="3" name="Segnaposto contenuto 2"/>
          <p:cNvSpPr>
            <a:spLocks noGrp="1"/>
          </p:cNvSpPr>
          <p:nvPr>
            <p:ph idx="1"/>
          </p:nvPr>
        </p:nvSpPr>
        <p:spPr/>
        <p:txBody>
          <a:bodyPr>
            <a:normAutofit fontScale="92500" lnSpcReduction="20000"/>
          </a:bodyPr>
          <a:lstStyle/>
          <a:p>
            <a:pPr marL="0" algn="just">
              <a:spcBef>
                <a:spcPts val="0"/>
              </a:spcBef>
              <a:buNone/>
            </a:pPr>
            <a:r>
              <a:rPr lang="it-IT" dirty="0" smtClean="0"/>
              <a:t>La Corte di Giustizia Europea, però, ha bocciato la normativa italiana, considerando il limite del capitale di 10 mln, sproporzionato rispetto alle finalità.</a:t>
            </a:r>
          </a:p>
          <a:p>
            <a:pPr marL="0" algn="just">
              <a:spcBef>
                <a:spcPts val="0"/>
              </a:spcBef>
              <a:buNone/>
            </a:pPr>
            <a:endParaRPr lang="it-IT" dirty="0" smtClean="0"/>
          </a:p>
          <a:p>
            <a:pPr marL="0" algn="just">
              <a:spcBef>
                <a:spcPts val="0"/>
              </a:spcBef>
              <a:buNone/>
            </a:pPr>
            <a:r>
              <a:rPr lang="it-IT" dirty="0" smtClean="0"/>
              <a:t>Secondo i giudici di Lussemburgo una soglia così elevata non può essere considerata l’unica modalità per dimostrare la serietà e la solvibilità dei concessionari.</a:t>
            </a:r>
          </a:p>
          <a:p>
            <a:pPr marL="0" algn="just">
              <a:spcBef>
                <a:spcPts val="0"/>
              </a:spcBef>
              <a:buNone/>
            </a:pPr>
            <a:endParaRPr lang="it-IT" dirty="0" smtClean="0"/>
          </a:p>
          <a:p>
            <a:pPr marL="0" algn="ctr">
              <a:spcBef>
                <a:spcPts val="0"/>
              </a:spcBef>
              <a:buNone/>
            </a:pPr>
            <a:r>
              <a:rPr lang="it-IT" dirty="0" smtClean="0"/>
              <a:t>CORTE </a:t>
            </a:r>
            <a:r>
              <a:rPr lang="it-IT" dirty="0" err="1" smtClean="0"/>
              <a:t>DI</a:t>
            </a:r>
            <a:r>
              <a:rPr lang="it-IT" dirty="0" smtClean="0"/>
              <a:t> GIUSTIZIA EUROPEA 10 MAGGIO 2012</a:t>
            </a:r>
          </a:p>
          <a:p>
            <a:pPr marL="0" algn="ctr">
              <a:spcBef>
                <a:spcPts val="0"/>
              </a:spcBef>
              <a:buNone/>
            </a:pPr>
            <a:r>
              <a:rPr lang="it-IT" sz="2200" dirty="0" smtClean="0"/>
              <a:t>(Cause riunite da C-357/10 a C-359/10)</a:t>
            </a:r>
            <a:endParaRPr lang="it-IT" sz="2200"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862046656"/>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GESTIONE DIRETTA</a:t>
            </a:r>
            <a:br>
              <a:rPr lang="it-IT" dirty="0" smtClean="0"/>
            </a:br>
            <a:r>
              <a:rPr lang="it-IT" dirty="0" smtClean="0"/>
              <a:t>L’INGIUNZIONE FISCALE</a:t>
            </a:r>
            <a:endParaRPr lang="it-IT" dirty="0"/>
          </a:p>
        </p:txBody>
      </p:sp>
      <p:sp>
        <p:nvSpPr>
          <p:cNvPr id="3" name="Segnaposto contenuto 2"/>
          <p:cNvSpPr>
            <a:spLocks noGrp="1"/>
          </p:cNvSpPr>
          <p:nvPr>
            <p:ph idx="1"/>
          </p:nvPr>
        </p:nvSpPr>
        <p:spPr/>
        <p:txBody>
          <a:bodyPr>
            <a:normAutofit fontScale="92500" lnSpcReduction="10000"/>
          </a:bodyPr>
          <a:lstStyle/>
          <a:p>
            <a:pPr algn="just">
              <a:buNone/>
            </a:pPr>
            <a:r>
              <a:rPr lang="it-IT" dirty="0" smtClean="0"/>
              <a:t>L’alternativa al ruolo è l’ingiunzione di pagamento  regolamentata dal </a:t>
            </a:r>
            <a:r>
              <a:rPr lang="it-IT" dirty="0" smtClean="0">
                <a:solidFill>
                  <a:srgbClr val="0070C0"/>
                </a:solidFill>
              </a:rPr>
              <a:t>REGIO</a:t>
            </a:r>
            <a:r>
              <a:rPr lang="it-IT" dirty="0" smtClean="0">
                <a:solidFill>
                  <a:srgbClr val="FFC000"/>
                </a:solidFill>
              </a:rPr>
              <a:t> </a:t>
            </a:r>
            <a:r>
              <a:rPr lang="it-IT" dirty="0" smtClean="0"/>
              <a:t>DECRETO N. 639 del </a:t>
            </a:r>
            <a:r>
              <a:rPr lang="it-IT" u="sng" dirty="0" smtClean="0">
                <a:solidFill>
                  <a:srgbClr val="0070C0"/>
                </a:solidFill>
              </a:rPr>
              <a:t>1910</a:t>
            </a:r>
            <a:r>
              <a:rPr lang="it-IT" dirty="0" smtClean="0">
                <a:solidFill>
                  <a:schemeClr val="accent3"/>
                </a:solidFill>
              </a:rPr>
              <a:t> </a:t>
            </a:r>
            <a:r>
              <a:rPr lang="it-IT" dirty="0" smtClean="0"/>
              <a:t>(</a:t>
            </a:r>
            <a:r>
              <a:rPr lang="it-IT" b="1" dirty="0" smtClean="0"/>
              <a:t>e, per quanto compatibile dal Dpr 602/1973</a:t>
            </a:r>
            <a:r>
              <a:rPr lang="it-IT" dirty="0" smtClean="0"/>
              <a:t>).</a:t>
            </a:r>
          </a:p>
          <a:p>
            <a:pPr algn="just">
              <a:buNone/>
            </a:pPr>
            <a:endParaRPr lang="it-IT" dirty="0" smtClean="0"/>
          </a:p>
          <a:p>
            <a:pPr algn="just">
              <a:buNone/>
            </a:pPr>
            <a:r>
              <a:rPr lang="it-IT" dirty="0" smtClean="0"/>
              <a:t>L’accesso alla cosiddetta INGIUNZIONE POTENZIATA (che utilizza dichiarazione stragiudiziale del terzo, fermo amministrativo e iscrizione di ipoteca immobiliare) è consentito sia ai Comuni che alle Società iscritte all’Albo.</a:t>
            </a:r>
          </a:p>
          <a:p>
            <a:pPr algn="just">
              <a:buNone/>
            </a:pPr>
            <a:endParaRPr lang="it-IT" u="sng" dirty="0" smtClean="0"/>
          </a:p>
          <a:p>
            <a:pPr>
              <a:buNone/>
            </a:pPr>
            <a:endParaRPr lang="it-IT" u="sng" dirty="0">
              <a:solidFill>
                <a:srgbClr val="FFC000"/>
              </a:solidFill>
            </a:endParaRP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428410407"/>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L’INGIUNZIONE FISCALE</a:t>
            </a:r>
            <a:endParaRPr lang="it-IT" dirty="0"/>
          </a:p>
        </p:txBody>
      </p:sp>
      <p:sp>
        <p:nvSpPr>
          <p:cNvPr id="3" name="Segnaposto contenuto 2"/>
          <p:cNvSpPr>
            <a:spLocks noGrp="1"/>
          </p:cNvSpPr>
          <p:nvPr>
            <p:ph idx="1"/>
          </p:nvPr>
        </p:nvSpPr>
        <p:spPr/>
        <p:txBody>
          <a:bodyPr/>
          <a:lstStyle/>
          <a:p>
            <a:pPr marL="0" indent="0" algn="just">
              <a:buNone/>
            </a:pPr>
            <a:r>
              <a:rPr lang="it-IT" dirty="0" smtClean="0"/>
              <a:t>L’ingiunzione fiscale è l’atto mediante il quale si dà avvio al procedimento di riscossione, consistente in un ordine emesso dal competente ufficio dell’ente creditore, a versare entro il termini di trenta giorni l’importo dovuto.</a:t>
            </a:r>
          </a:p>
          <a:p>
            <a:pPr marL="0" indent="0" algn="just">
              <a:buNone/>
            </a:pPr>
            <a:r>
              <a:rPr lang="it-IT" dirty="0" smtClean="0"/>
              <a:t>L’ingiunzione è resa esecutiva ed è notificata nelle forme di legge. </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128998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RISCOSSIONE DEI TRIBUTI LOCALI</a:t>
            </a:r>
            <a:br>
              <a:rPr lang="it-IT" sz="3600" dirty="0"/>
            </a:br>
            <a:r>
              <a:rPr lang="it-IT" sz="3600" dirty="0"/>
              <a:t>CESSAZIONE EQUITALIA</a:t>
            </a:r>
            <a:endParaRPr lang="it-IT" sz="3400" u="sng" dirty="0"/>
          </a:p>
        </p:txBody>
      </p:sp>
      <p:sp>
        <p:nvSpPr>
          <p:cNvPr id="3" name="Segnaposto contenuto 2"/>
          <p:cNvSpPr>
            <a:spLocks noGrp="1"/>
          </p:cNvSpPr>
          <p:nvPr>
            <p:ph idx="1"/>
          </p:nvPr>
        </p:nvSpPr>
        <p:spPr/>
        <p:txBody>
          <a:bodyPr/>
          <a:lstStyle/>
          <a:p>
            <a:pPr marL="0" indent="0" algn="just">
              <a:buNone/>
            </a:pPr>
            <a:r>
              <a:rPr lang="it-IT" dirty="0" smtClean="0"/>
              <a:t>Con l’art. 2 del Decreto fiscale arriva la </a:t>
            </a:r>
            <a:r>
              <a:rPr lang="it-IT" dirty="0" smtClean="0">
                <a:effectLst>
                  <a:outerShdw blurRad="38100" dist="38100" dir="2700000" algn="tl">
                    <a:srgbClr val="000000">
                      <a:alpha val="43137"/>
                    </a:srgbClr>
                  </a:outerShdw>
                </a:effectLst>
              </a:rPr>
              <a:t>nona proroga </a:t>
            </a:r>
            <a:r>
              <a:rPr lang="it-IT" dirty="0"/>
              <a:t>della cessazione dell’attività di Equitalia rispetto ai tributi locali. </a:t>
            </a:r>
            <a:endParaRPr lang="it-IT" dirty="0" smtClean="0"/>
          </a:p>
          <a:p>
            <a:pPr marL="0" indent="0" algn="just">
              <a:buNone/>
            </a:pPr>
            <a:r>
              <a:rPr lang="it-IT" dirty="0" smtClean="0"/>
              <a:t>I Comuni potevano continuare a gestire la riscossione tramite l’agente pubblico della riscossione fino al </a:t>
            </a:r>
            <a:r>
              <a:rPr lang="it-IT" dirty="0" smtClean="0">
                <a:solidFill>
                  <a:srgbClr val="FF0000"/>
                </a:solidFill>
                <a:effectLst>
                  <a:outerShdw blurRad="38100" dist="38100" dir="2700000" algn="tl">
                    <a:srgbClr val="000000">
                      <a:alpha val="43137"/>
                    </a:srgbClr>
                  </a:outerShdw>
                </a:effectLst>
              </a:rPr>
              <a:t>31 maggio 2017.</a:t>
            </a:r>
            <a:endParaRPr lang="it-IT" dirty="0"/>
          </a:p>
        </p:txBody>
      </p:sp>
      <p:sp>
        <p:nvSpPr>
          <p:cNvPr id="4" name="Segnaposto piè di pagina 3"/>
          <p:cNvSpPr>
            <a:spLocks noGrp="1"/>
          </p:cNvSpPr>
          <p:nvPr>
            <p:ph type="ftr" sz="quarter" idx="11"/>
          </p:nvPr>
        </p:nvSpPr>
        <p:spPr/>
        <p:txBody>
          <a:bodyPr/>
          <a:lstStyle/>
          <a:p>
            <a:pPr>
              <a:defRPr/>
            </a:pPr>
            <a:r>
              <a:rPr lang="it-IT" smtClean="0"/>
              <a:t>Lucio Catania</a:t>
            </a:r>
            <a:endParaRPr lang="it-IT"/>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6</a:t>
            </a:fld>
            <a:endParaRPr lang="it-IT"/>
          </a:p>
        </p:txBody>
      </p:sp>
    </p:spTree>
    <p:extLst>
      <p:ext uri="{BB962C8B-B14F-4D97-AF65-F5344CB8AC3E}">
        <p14:creationId xmlns:p14="http://schemas.microsoft.com/office/powerpoint/2010/main" val="990294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L’INGIUZIONE FISCALE</a:t>
            </a:r>
            <a:endParaRPr lang="it-IT" dirty="0"/>
          </a:p>
        </p:txBody>
      </p:sp>
      <p:sp>
        <p:nvSpPr>
          <p:cNvPr id="3" name="Segnaposto contenuto 2"/>
          <p:cNvSpPr>
            <a:spLocks noGrp="1"/>
          </p:cNvSpPr>
          <p:nvPr>
            <p:ph idx="1"/>
          </p:nvPr>
        </p:nvSpPr>
        <p:spPr/>
        <p:txBody>
          <a:bodyPr/>
          <a:lstStyle/>
          <a:p>
            <a:pPr marL="0" indent="0" algn="just">
              <a:buNone/>
            </a:pPr>
            <a:r>
              <a:rPr lang="it-IT" dirty="0" smtClean="0"/>
              <a:t>L’ingiunzione, in quanto atto giudiziario, dev’essere validamente notificata dall’ufficiale giudiziario, ma nel caso in cui sussista un vizio di notifica, esso interrompe comunque il termine di prescrizione.</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5747037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L’INGIUNZIONE FISCALE</a:t>
            </a:r>
            <a:br>
              <a:rPr lang="it-IT" dirty="0" smtClean="0"/>
            </a:br>
            <a:r>
              <a:rPr lang="it-IT" dirty="0" smtClean="0"/>
              <a:t>LA NORMATIVA DI RIFERIMENTO</a:t>
            </a:r>
            <a:endParaRPr lang="it-IT" dirty="0"/>
          </a:p>
        </p:txBody>
      </p:sp>
      <p:sp>
        <p:nvSpPr>
          <p:cNvPr id="3" name="Segnaposto contenuto 2"/>
          <p:cNvSpPr>
            <a:spLocks noGrp="1"/>
          </p:cNvSpPr>
          <p:nvPr>
            <p:ph idx="1"/>
          </p:nvPr>
        </p:nvSpPr>
        <p:spPr/>
        <p:txBody>
          <a:bodyPr/>
          <a:lstStyle/>
          <a:p>
            <a:r>
              <a:rPr lang="it-IT" dirty="0" smtClean="0">
                <a:solidFill>
                  <a:srgbClr val="FF0000"/>
                </a:solidFill>
              </a:rPr>
              <a:t>R.D. n. 639/1910</a:t>
            </a:r>
          </a:p>
          <a:p>
            <a:r>
              <a:rPr lang="it-IT" dirty="0" smtClean="0"/>
              <a:t>D.P.R. n. 43/1988</a:t>
            </a:r>
          </a:p>
          <a:p>
            <a:r>
              <a:rPr lang="it-IT" dirty="0" smtClean="0"/>
              <a:t>D.LGS. n. 446/1997</a:t>
            </a:r>
          </a:p>
          <a:p>
            <a:r>
              <a:rPr lang="it-IT" dirty="0" smtClean="0"/>
              <a:t>L. 265/2002 e la riforma della riscossione</a:t>
            </a:r>
          </a:p>
          <a:p>
            <a:r>
              <a:rPr lang="it-IT" dirty="0" smtClean="0"/>
              <a:t>Legge finanziaria 2008 e cd. Decreto Milleproroghe</a:t>
            </a:r>
          </a:p>
          <a:p>
            <a:r>
              <a:rPr lang="it-IT" dirty="0" smtClean="0"/>
              <a:t>L. 106/2011 e ss.mm.ii.</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4588433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L’INGIUNZIONE FISCALE</a:t>
            </a:r>
            <a:endParaRPr lang="it-IT" dirty="0"/>
          </a:p>
        </p:txBody>
      </p:sp>
      <p:sp>
        <p:nvSpPr>
          <p:cNvPr id="3" name="Segnaposto contenuto 2"/>
          <p:cNvSpPr>
            <a:spLocks noGrp="1"/>
          </p:cNvSpPr>
          <p:nvPr>
            <p:ph idx="1"/>
          </p:nvPr>
        </p:nvSpPr>
        <p:spPr/>
        <p:txBody>
          <a:bodyPr/>
          <a:lstStyle/>
          <a:p>
            <a:pPr marL="0" indent="0" algn="just">
              <a:buNone/>
            </a:pPr>
            <a:r>
              <a:rPr lang="it-IT" dirty="0" smtClean="0"/>
              <a:t>L’art. 2 del R.D. n. 639/1910 afferma che </a:t>
            </a:r>
          </a:p>
          <a:p>
            <a:pPr marL="0" indent="0" algn="just">
              <a:buNone/>
            </a:pPr>
            <a:endParaRPr lang="it-IT" i="1" dirty="0" smtClean="0"/>
          </a:p>
          <a:p>
            <a:pPr marL="0" indent="0" algn="just">
              <a:buNone/>
            </a:pPr>
            <a:r>
              <a:rPr lang="it-IT" i="1" dirty="0" smtClean="0"/>
              <a:t>Il </a:t>
            </a:r>
            <a:r>
              <a:rPr lang="it-IT" i="1" dirty="0"/>
              <a:t>procedimento di coazione comincia con la ingiunzione, la quale consiste nell'ordine, emesso dal competente ufficio dell'ente creditore, di pagare entro trenta giorni, sotto pena degli atti esecutivi, la somma dovuta.</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169690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smtClean="0"/>
              <a:t>Il successivo art. 16 prevede che, rispetto agli atti di ingiunzione fiscale, </a:t>
            </a:r>
          </a:p>
          <a:p>
            <a:pPr marL="0" indent="0" algn="just">
              <a:buNone/>
            </a:pPr>
            <a:r>
              <a:rPr lang="it-IT" i="1" dirty="0" smtClean="0"/>
              <a:t>Nel </a:t>
            </a:r>
            <a:r>
              <a:rPr lang="it-IT" i="1" dirty="0"/>
              <a:t>procedimento di espropriazione, iniziato per i crediti di cui </a:t>
            </a:r>
            <a:r>
              <a:rPr lang="it-IT" i="1" dirty="0" smtClean="0"/>
              <a:t>nell’articolo 1 della </a:t>
            </a:r>
            <a:r>
              <a:rPr lang="it-IT" i="1" dirty="0"/>
              <a:t>presente legge, è escluso l'obbligo della notificazione del titolo esecutivo</a:t>
            </a:r>
            <a:r>
              <a:rPr lang="it-IT" i="1" dirty="0" smtClean="0"/>
              <a:t>.</a:t>
            </a:r>
          </a:p>
          <a:p>
            <a:pPr marL="0" indent="0" algn="just">
              <a:buNone/>
            </a:pPr>
            <a:r>
              <a:rPr lang="it-IT" b="1" i="1" dirty="0" smtClean="0">
                <a:solidFill>
                  <a:srgbClr val="FF0000"/>
                </a:solidFill>
              </a:rPr>
              <a:t>L’ingiunzione fiscale ha valenza di titolo esecutivo in quanto tale.</a:t>
            </a:r>
            <a:endParaRPr lang="it-IT" b="1" i="1" dirty="0">
              <a:solidFill>
                <a:srgbClr val="FF0000"/>
              </a:solidFill>
            </a:endParaRP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6788626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smtClean="0"/>
              <a:t>L’ingiunzione fiscale, quindi, costituisce </a:t>
            </a:r>
            <a:r>
              <a:rPr lang="it-IT" dirty="0" smtClean="0">
                <a:solidFill>
                  <a:srgbClr val="FF0000"/>
                </a:solidFill>
              </a:rPr>
              <a:t>titolo esecutivo speciale, non di natura giurisdizionale ma amministrativa, unilateralmente formato dalla pubblica amministrazione, che in parte diverge da quello ordinario ma che ne richiama fondamentalmente la disciplina.</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7997702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smtClean="0"/>
              <a:t>La valenza dell’ingiunzione quale titolo esecutivo speciale comporta che essa non abbisogna di alcun atto di precetto, costituendo </a:t>
            </a:r>
            <a:r>
              <a:rPr lang="it-IT" dirty="0" smtClean="0">
                <a:solidFill>
                  <a:srgbClr val="FF0000"/>
                </a:solidFill>
              </a:rPr>
              <a:t>contestualmente precetto e titolo esecutivo (Corte di Cassazione, sez. I, 13 settembre 2006, n. 19669).</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8145652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smtClean="0"/>
              <a:t>Sono presenti nell’ingiunzione tutti gli elementi dell’atto di precetto:</a:t>
            </a:r>
          </a:p>
          <a:p>
            <a:pPr algn="just"/>
            <a:r>
              <a:rPr lang="it-IT" dirty="0" smtClean="0"/>
              <a:t>L’ordine o intimazione ad adempiere</a:t>
            </a:r>
          </a:p>
          <a:p>
            <a:pPr algn="just"/>
            <a:r>
              <a:rPr lang="it-IT" dirty="0" smtClean="0"/>
              <a:t>Il termine per adempiere</a:t>
            </a:r>
          </a:p>
          <a:p>
            <a:pPr algn="just"/>
            <a:r>
              <a:rPr lang="it-IT" dirty="0" smtClean="0"/>
              <a:t>La minaccia degli atti esecutivi conseguenti al mancato adempimento</a:t>
            </a:r>
          </a:p>
          <a:p>
            <a:pPr algn="just"/>
            <a:r>
              <a:rPr lang="it-IT" dirty="0" smtClean="0"/>
              <a:t>La motivazione dell’atto</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1194304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L’INGIUNZIONE FISCALE</a:t>
            </a:r>
          </a:p>
        </p:txBody>
      </p:sp>
      <p:sp>
        <p:nvSpPr>
          <p:cNvPr id="3" name="Segnaposto contenuto 2"/>
          <p:cNvSpPr>
            <a:spLocks noGrp="1"/>
          </p:cNvSpPr>
          <p:nvPr>
            <p:ph idx="1"/>
          </p:nvPr>
        </p:nvSpPr>
        <p:spPr/>
        <p:txBody>
          <a:bodyPr/>
          <a:lstStyle/>
          <a:p>
            <a:pPr marL="0" indent="0" algn="just">
              <a:buNone/>
            </a:pPr>
            <a:r>
              <a:rPr lang="it-IT" dirty="0" smtClean="0"/>
              <a:t>Trascorso il termine di trenta giorni (per le ingiunzioni non aventi natura tributaria) o sessanta (natura tributaria), respinti opposizioni o ricorsi, l’ente creditore procederà per mezzo di un ufficiale giudiziario addetto al tribunale o all’ufficio del giudice di pace, al pignoramento dei beni del debitore.</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1222229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ENTRATE RISCUOTIBILI CON L’INGIUNZIONE FISCALE</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L’ingiunzione fiscale può sicuramente essere applicata per tutti i tributi ed, in particolare, per tutti quelli locali.</a:t>
            </a:r>
          </a:p>
          <a:p>
            <a:pPr marL="0" indent="0" algn="just">
              <a:buNone/>
            </a:pPr>
            <a:r>
              <a:rPr lang="it-IT" dirty="0" smtClean="0"/>
              <a:t>La giurisprudenza ha affermato che l’ingiunzione fiscale può essere utilizzata, da parte della pubblica amministrazione, non solo per le entrate strettamente di diritto pubblico, ma anche in quelle di diritto privato (entrate patrimoniali, non tributarie)</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1611986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ENTRATE RISCUOTIBILI CON L’INGIUNZIONE FISCALE</a:t>
            </a:r>
          </a:p>
        </p:txBody>
      </p:sp>
      <p:sp>
        <p:nvSpPr>
          <p:cNvPr id="3" name="Segnaposto contenuto 2"/>
          <p:cNvSpPr>
            <a:spLocks noGrp="1"/>
          </p:cNvSpPr>
          <p:nvPr>
            <p:ph idx="1"/>
          </p:nvPr>
        </p:nvSpPr>
        <p:spPr/>
        <p:txBody>
          <a:bodyPr>
            <a:normAutofit lnSpcReduction="10000"/>
          </a:bodyPr>
          <a:lstStyle/>
          <a:p>
            <a:pPr marL="0" indent="0">
              <a:buNone/>
            </a:pPr>
            <a:r>
              <a:rPr lang="it-IT" dirty="0" smtClean="0"/>
              <a:t>Il credito riscuotibile con l’ingiunzione fiscale dev’essere comunque </a:t>
            </a:r>
            <a:r>
              <a:rPr lang="it-IT" dirty="0" smtClean="0">
                <a:solidFill>
                  <a:srgbClr val="FF0000"/>
                </a:solidFill>
              </a:rPr>
              <a:t>certo, liquido ed esigibile.</a:t>
            </a:r>
          </a:p>
          <a:p>
            <a:pPr marL="0" indent="0">
              <a:buNone/>
            </a:pPr>
            <a:r>
              <a:rPr lang="it-IT" dirty="0" smtClean="0">
                <a:solidFill>
                  <a:srgbClr val="FF0000"/>
                </a:solidFill>
              </a:rPr>
              <a:t>CERTO: </a:t>
            </a:r>
            <a:r>
              <a:rPr lang="it-IT" dirty="0" smtClean="0"/>
              <a:t>quando non è controverso nella sua esistenza</a:t>
            </a:r>
          </a:p>
          <a:p>
            <a:pPr marL="0" indent="0">
              <a:buNone/>
            </a:pPr>
            <a:r>
              <a:rPr lang="it-IT" dirty="0" smtClean="0">
                <a:solidFill>
                  <a:srgbClr val="FF0000"/>
                </a:solidFill>
              </a:rPr>
              <a:t>LIQUIDO: </a:t>
            </a:r>
            <a:r>
              <a:rPr lang="it-IT" dirty="0"/>
              <a:t>	</a:t>
            </a:r>
            <a:r>
              <a:rPr lang="it-IT" dirty="0" smtClean="0"/>
              <a:t>quando è determinato (o facilmente determinabile) nel suo ammontare</a:t>
            </a:r>
          </a:p>
          <a:p>
            <a:pPr marL="0" indent="0">
              <a:buNone/>
            </a:pPr>
            <a:r>
              <a:rPr lang="it-IT" dirty="0" smtClean="0">
                <a:solidFill>
                  <a:srgbClr val="FF0000"/>
                </a:solidFill>
              </a:rPr>
              <a:t>ESIGIBILE: </a:t>
            </a:r>
            <a:r>
              <a:rPr lang="it-IT" dirty="0" smtClean="0"/>
              <a:t>quando il termine per la riscossione è scaduto ed il pagamento non è più sottoposto a condizione o termine.</a:t>
            </a:r>
            <a:endParaRPr lang="it-IT" dirty="0">
              <a:solidFill>
                <a:srgbClr val="FF0000"/>
              </a:solidFill>
            </a:endParaRP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22219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RISCOSSIONE DEI TRIBUTI LOCALI</a:t>
            </a:r>
            <a:br>
              <a:rPr lang="it-IT" dirty="0"/>
            </a:br>
            <a:r>
              <a:rPr lang="it-IT" dirty="0"/>
              <a:t>CESSAZIONE EQUITALIA</a:t>
            </a:r>
          </a:p>
        </p:txBody>
      </p:sp>
      <p:sp>
        <p:nvSpPr>
          <p:cNvPr id="3" name="Segnaposto contenuto 2"/>
          <p:cNvSpPr>
            <a:spLocks noGrp="1"/>
          </p:cNvSpPr>
          <p:nvPr>
            <p:ph idx="1"/>
          </p:nvPr>
        </p:nvSpPr>
        <p:spPr/>
        <p:txBody>
          <a:bodyPr/>
          <a:lstStyle/>
          <a:p>
            <a:pPr marL="0" indent="0" algn="just">
              <a:buNone/>
            </a:pPr>
            <a:r>
              <a:rPr lang="it-IT" dirty="0"/>
              <a:t>Nella grandinata di provvedimenti di posticipazione della riforma della riscossione dei tributi locali, il legislatore è addivenuto ad una soluzione che prevede, in vece di un ennesimo rinnovo tacito, l’</a:t>
            </a:r>
            <a:r>
              <a:rPr lang="it-IT" b="1" dirty="0">
                <a:effectLst>
                  <a:outerShdw blurRad="38100" dist="38100" dir="2700000" algn="tl">
                    <a:srgbClr val="000000">
                      <a:alpha val="43137"/>
                    </a:srgbClr>
                  </a:outerShdw>
                </a:effectLst>
              </a:rPr>
              <a:t>obbligo di una specifica delibera al soggetto preposto alla riscossione nazionale</a:t>
            </a:r>
            <a:r>
              <a:rPr lang="it-IT" dirty="0"/>
              <a:t>: fino al 30 giugno 2017 era Equitalia, dal 1° luglio 2017 sarà Agenzia delle entrate – Riscossioni.</a:t>
            </a:r>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531347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NOTIFICA </a:t>
            </a:r>
            <a:br>
              <a:rPr lang="it-IT" dirty="0" smtClean="0"/>
            </a:br>
            <a:r>
              <a:rPr lang="it-IT" dirty="0" smtClean="0"/>
              <a:t>DELL’INGIUNZIONE FISCALE</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La normativa e la dottrina individuano varie modalità attraverso le quali è possibile effettuare la notifica:</a:t>
            </a:r>
          </a:p>
          <a:p>
            <a:pPr algn="just"/>
            <a:r>
              <a:rPr lang="it-IT" dirty="0" smtClean="0"/>
              <a:t>Dall’ufficiale giudiziario o dal messo del giudice di pace</a:t>
            </a:r>
          </a:p>
          <a:p>
            <a:pPr algn="just"/>
            <a:r>
              <a:rPr lang="it-IT" dirty="0" smtClean="0"/>
              <a:t>Direttamente a mezzo posta dal comune o dal concessionario</a:t>
            </a:r>
          </a:p>
          <a:p>
            <a:pPr algn="just"/>
            <a:r>
              <a:rPr lang="it-IT" dirty="0" smtClean="0"/>
              <a:t>Dal funzionario responsabile della riscossione ai sensi dell’art. 4, comma 2-septies della L. 265/2002</a:t>
            </a:r>
          </a:p>
          <a:p>
            <a:pPr algn="just"/>
            <a:r>
              <a:rPr lang="it-IT" dirty="0" smtClean="0"/>
              <a:t>Dal messo comunale</a:t>
            </a:r>
          </a:p>
          <a:p>
            <a:pPr algn="just"/>
            <a:r>
              <a:rPr lang="it-IT" dirty="0" smtClean="0"/>
              <a:t>Per il tramite del messo notificatore</a:t>
            </a:r>
          </a:p>
          <a:p>
            <a:pPr marL="0" indent="0" algn="just">
              <a:buNone/>
            </a:pPr>
            <a:r>
              <a:rPr lang="it-IT" dirty="0" smtClean="0">
                <a:solidFill>
                  <a:srgbClr val="FF0000"/>
                </a:solidFill>
              </a:rPr>
              <a:t>La norma prevede espressamente solo la prima e la quinta soluzione, le restanti sono state ammesse da dottrina e giurisprudenza.</a:t>
            </a:r>
            <a:endParaRPr lang="it-IT" dirty="0">
              <a:solidFill>
                <a:srgbClr val="FF0000"/>
              </a:solidFill>
            </a:endParaRP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360319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L’Ufficiale della riscossione</a:t>
            </a:r>
            <a:endParaRPr lang="it-IT" sz="3500" dirty="0"/>
          </a:p>
        </p:txBody>
      </p:sp>
      <p:sp>
        <p:nvSpPr>
          <p:cNvPr id="3" name="Segnaposto contenuto 2"/>
          <p:cNvSpPr>
            <a:spLocks noGrp="1"/>
          </p:cNvSpPr>
          <p:nvPr>
            <p:ph idx="1"/>
          </p:nvPr>
        </p:nvSpPr>
        <p:spPr/>
        <p:txBody>
          <a:bodyPr>
            <a:normAutofit fontScale="92500" lnSpcReduction="10000"/>
          </a:bodyPr>
          <a:lstStyle/>
          <a:p>
            <a:pPr algn="just">
              <a:buNone/>
            </a:pPr>
            <a:r>
              <a:rPr lang="it-IT" dirty="0"/>
              <a:t>In tale contesto </a:t>
            </a:r>
            <a:r>
              <a:rPr lang="it-IT" dirty="0" smtClean="0"/>
              <a:t>doveva essere </a:t>
            </a:r>
            <a:r>
              <a:rPr lang="it-IT" dirty="0"/>
              <a:t>centrale la figura dell’ </a:t>
            </a:r>
            <a:r>
              <a:rPr lang="it-IT" b="1" u="sng" dirty="0">
                <a:solidFill>
                  <a:srgbClr val="FF0000"/>
                </a:solidFill>
              </a:rPr>
              <a:t>UFFICIALE DELLA RISCOSSIONE</a:t>
            </a:r>
            <a:endParaRPr lang="it-IT" b="1" u="sng" dirty="0"/>
          </a:p>
          <a:p>
            <a:pPr algn="just">
              <a:buNone/>
            </a:pPr>
            <a:r>
              <a:rPr lang="it-IT" dirty="0" smtClean="0"/>
              <a:t>L’Ufficiale deve curare la fase esecutiva della riscossione:</a:t>
            </a:r>
          </a:p>
          <a:p>
            <a:r>
              <a:rPr lang="it-IT" dirty="0" smtClean="0"/>
              <a:t>Pignoramenti</a:t>
            </a:r>
          </a:p>
          <a:p>
            <a:r>
              <a:rPr lang="it-IT" dirty="0" smtClean="0"/>
              <a:t>Vendite</a:t>
            </a:r>
          </a:p>
          <a:p>
            <a:r>
              <a:rPr lang="it-IT" dirty="0" smtClean="0"/>
              <a:t>Etc.</a:t>
            </a:r>
          </a:p>
          <a:p>
            <a:pPr algn="just">
              <a:buNone/>
            </a:pPr>
            <a:r>
              <a:rPr lang="it-IT" dirty="0" smtClean="0"/>
              <a:t>Deve, quindi, assolvere al compiti degli ufficiali giudiziari.</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447963421"/>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L’ufficiale della riscossione</a:t>
            </a:r>
            <a:endParaRPr lang="it-IT" sz="3500" dirty="0"/>
          </a:p>
        </p:txBody>
      </p:sp>
      <p:sp>
        <p:nvSpPr>
          <p:cNvPr id="3" name="Segnaposto contenuto 2"/>
          <p:cNvSpPr>
            <a:spLocks noGrp="1"/>
          </p:cNvSpPr>
          <p:nvPr>
            <p:ph idx="1"/>
          </p:nvPr>
        </p:nvSpPr>
        <p:spPr/>
        <p:txBody>
          <a:bodyPr>
            <a:normAutofit fontScale="85000" lnSpcReduction="20000"/>
          </a:bodyPr>
          <a:lstStyle/>
          <a:p>
            <a:pPr marL="0" algn="just">
              <a:lnSpc>
                <a:spcPct val="110000"/>
              </a:lnSpc>
              <a:spcBef>
                <a:spcPts val="0"/>
              </a:spcBef>
              <a:buNone/>
            </a:pPr>
            <a:r>
              <a:rPr lang="it-IT" dirty="0" smtClean="0"/>
              <a:t>La figura dell’ufficiale della riscossione è stata definita dal D.P.R. n. 602/1973 e dal D.Lgs. n. 112/1999 ed è stata posta al centro del nuovo sistema di riscossione coattiva che punta decisamente alla espropriazione di beni.</a:t>
            </a:r>
          </a:p>
          <a:p>
            <a:pPr marL="0" algn="just">
              <a:lnSpc>
                <a:spcPct val="110000"/>
              </a:lnSpc>
              <a:spcBef>
                <a:spcPts val="0"/>
              </a:spcBef>
            </a:pPr>
            <a:endParaRPr lang="it-IT" dirty="0" smtClean="0"/>
          </a:p>
          <a:p>
            <a:pPr marL="0" algn="just">
              <a:lnSpc>
                <a:spcPct val="110000"/>
              </a:lnSpc>
              <a:spcBef>
                <a:spcPts val="0"/>
              </a:spcBef>
              <a:buNone/>
            </a:pPr>
            <a:r>
              <a:rPr lang="it-IT" b="1" dirty="0" smtClean="0">
                <a:solidFill>
                  <a:srgbClr val="FF0000"/>
                </a:solidFill>
              </a:rPr>
              <a:t>L’ufficiale della riscossione ha una specifica attribuzione di natura pubblica, svolge, nella procedura privilegiata della riscossione dei tributi, le medesime funzioni che, nell’ordinario procedimento esecutivo, regolato dal codice di procedura civile, sono svolte dall’ufficiale giudiziario.</a:t>
            </a:r>
          </a:p>
          <a:p>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9090645"/>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L’Ufficiale della riscossione</a:t>
            </a:r>
            <a:endParaRPr lang="it-IT" sz="3500" dirty="0"/>
          </a:p>
        </p:txBody>
      </p:sp>
      <p:sp>
        <p:nvSpPr>
          <p:cNvPr id="3" name="Segnaposto contenuto 2"/>
          <p:cNvSpPr>
            <a:spLocks noGrp="1"/>
          </p:cNvSpPr>
          <p:nvPr>
            <p:ph idx="1"/>
          </p:nvPr>
        </p:nvSpPr>
        <p:spPr/>
        <p:txBody>
          <a:bodyPr>
            <a:normAutofit fontScale="92500" lnSpcReduction="20000"/>
          </a:bodyPr>
          <a:lstStyle/>
          <a:p>
            <a:pPr marL="0" algn="just">
              <a:spcBef>
                <a:spcPts val="0"/>
              </a:spcBef>
              <a:buNone/>
            </a:pPr>
            <a:r>
              <a:rPr lang="it-IT" dirty="0" smtClean="0"/>
              <a:t>Le norme per l’idoneità alle funzioni dell’Ufficiale esattoriale erano contenute nella legge n. 56/1951, poi modificate dal regolamento di attuazione della legge n. 146/1998.</a:t>
            </a:r>
          </a:p>
          <a:p>
            <a:pPr marL="0" algn="just">
              <a:spcBef>
                <a:spcPts val="0"/>
              </a:spcBef>
              <a:buNone/>
            </a:pPr>
            <a:endParaRPr lang="it-IT" dirty="0" smtClean="0"/>
          </a:p>
          <a:p>
            <a:pPr marL="0" algn="just">
              <a:spcBef>
                <a:spcPts val="0"/>
              </a:spcBef>
              <a:buNone/>
            </a:pPr>
            <a:r>
              <a:rPr lang="it-IT" dirty="0" smtClean="0"/>
              <a:t>Il regolamento, emanato con D.P.R. n. 402/2000, stabilisce che gli esami per conseguire l’abilitazione all’esercizio delle funzioni di ufficiale della riscossione sono indetti con cadenza biennale con decreto del direttore generale del Dipartimento delle entrate.</a:t>
            </a:r>
          </a:p>
          <a:p>
            <a:pPr>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21227010"/>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L’Ufficiale della riscossione</a:t>
            </a:r>
            <a:endParaRPr lang="it-IT" sz="3500" dirty="0"/>
          </a:p>
        </p:txBody>
      </p:sp>
      <p:sp>
        <p:nvSpPr>
          <p:cNvPr id="3" name="Segnaposto contenuto 2"/>
          <p:cNvSpPr>
            <a:spLocks noGrp="1"/>
          </p:cNvSpPr>
          <p:nvPr>
            <p:ph idx="1"/>
          </p:nvPr>
        </p:nvSpPr>
        <p:spPr/>
        <p:txBody>
          <a:bodyPr>
            <a:normAutofit fontScale="92500" lnSpcReduction="20000"/>
          </a:bodyPr>
          <a:lstStyle/>
          <a:p>
            <a:pPr>
              <a:buNone/>
            </a:pPr>
            <a:r>
              <a:rPr lang="it-IT" dirty="0" smtClean="0"/>
              <a:t>I requisiti per l’ammissione all’esame sono:</a:t>
            </a:r>
          </a:p>
          <a:p>
            <a:pPr algn="just">
              <a:buNone/>
            </a:pPr>
            <a:r>
              <a:rPr lang="it-IT" dirty="0" smtClean="0"/>
              <a:t>a)	età non inferiore ai diciotto anni;</a:t>
            </a:r>
          </a:p>
          <a:p>
            <a:pPr algn="just">
              <a:buNone/>
            </a:pPr>
            <a:r>
              <a:rPr lang="it-IT" dirty="0" smtClean="0"/>
              <a:t>b)	diploma di istruzione secondaria di secondo grado, conseguito al temine di un corso quinquennale di studi;</a:t>
            </a:r>
          </a:p>
          <a:p>
            <a:pPr algn="just">
              <a:buNone/>
            </a:pPr>
            <a:r>
              <a:rPr lang="it-IT" dirty="0" smtClean="0"/>
              <a:t>c)	cittadinanza italiana;</a:t>
            </a:r>
          </a:p>
          <a:p>
            <a:pPr algn="just">
              <a:buNone/>
            </a:pPr>
            <a:r>
              <a:rPr lang="it-IT" dirty="0" smtClean="0"/>
              <a:t>d)	idoneità psico-fisica all’esercizio delle funzioni di ufficiale di riscossione;</a:t>
            </a:r>
          </a:p>
          <a:p>
            <a:pPr algn="just">
              <a:buNone/>
            </a:pPr>
            <a:r>
              <a:rPr lang="it-IT" dirty="0" smtClean="0"/>
              <a:t>e)	aver ottemperato alle norme sul servizio di leva;</a:t>
            </a:r>
          </a:p>
          <a:p>
            <a:pPr algn="just">
              <a:buNone/>
            </a:pPr>
            <a:r>
              <a:rPr lang="it-IT" dirty="0" smtClean="0"/>
              <a:t>f)	godimento dei diritti politici.</a:t>
            </a:r>
          </a:p>
          <a:p>
            <a:pPr algn="just">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430697344"/>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L’Ufficiale della riscossione</a:t>
            </a:r>
            <a:endParaRPr lang="it-IT" sz="3500" dirty="0"/>
          </a:p>
        </p:txBody>
      </p:sp>
      <p:sp>
        <p:nvSpPr>
          <p:cNvPr id="3" name="Segnaposto contenuto 2"/>
          <p:cNvSpPr>
            <a:spLocks noGrp="1"/>
          </p:cNvSpPr>
          <p:nvPr>
            <p:ph idx="1"/>
          </p:nvPr>
        </p:nvSpPr>
        <p:spPr/>
        <p:txBody>
          <a:bodyPr>
            <a:normAutofit lnSpcReduction="10000"/>
          </a:bodyPr>
          <a:lstStyle/>
          <a:p>
            <a:pPr algn="just">
              <a:buNone/>
            </a:pPr>
            <a:r>
              <a:rPr lang="it-IT" dirty="0" smtClean="0"/>
              <a:t>L’esame consiste in una prova attitudinale ed un colloquio interdisciplinare.</a:t>
            </a:r>
          </a:p>
          <a:p>
            <a:pPr algn="just">
              <a:buNone/>
            </a:pPr>
            <a:r>
              <a:rPr lang="it-IT" dirty="0" smtClean="0"/>
              <a:t>Ai soggetti risultati idonei, a norma dell’art. 9 del D.P.R. n. 402/2000, il prefetto rilascerà il patentino di abilitazione.</a:t>
            </a:r>
          </a:p>
          <a:p>
            <a:pPr algn="just">
              <a:buNone/>
            </a:pPr>
            <a:r>
              <a:rPr lang="it-IT" dirty="0" smtClean="0"/>
              <a:t>I responsabili della riscossione svolgeranno le funzioni relative alla gestione coattiva, fino alla vendita dei beni, attribuita dal decreto ai segretari comunali.</a:t>
            </a:r>
          </a:p>
          <a:p>
            <a:pPr>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900253088"/>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L’Ufficiale della riscossione</a:t>
            </a:r>
            <a:endParaRPr lang="it-IT" sz="3500" dirty="0"/>
          </a:p>
        </p:txBody>
      </p:sp>
      <p:sp>
        <p:nvSpPr>
          <p:cNvPr id="3" name="Segnaposto contenuto 2"/>
          <p:cNvSpPr>
            <a:spLocks noGrp="1"/>
          </p:cNvSpPr>
          <p:nvPr>
            <p:ph idx="1"/>
          </p:nvPr>
        </p:nvSpPr>
        <p:spPr/>
        <p:txBody>
          <a:bodyPr/>
          <a:lstStyle/>
          <a:p>
            <a:pPr algn="just">
              <a:buNone/>
            </a:pPr>
            <a:r>
              <a:rPr lang="it-IT" dirty="0" smtClean="0"/>
              <a:t>In mancanza di tale figura si corre il rischio di rallentare l’attività di recupero.</a:t>
            </a:r>
          </a:p>
          <a:p>
            <a:pPr algn="just">
              <a:buNone/>
            </a:pPr>
            <a:endParaRPr lang="it-IT" dirty="0" smtClean="0"/>
          </a:p>
          <a:p>
            <a:pPr algn="just">
              <a:buNone/>
            </a:pPr>
            <a:r>
              <a:rPr lang="it-IT" dirty="0" smtClean="0"/>
              <a:t>Ma solo pochi Comuni hanno al proprio interno l’Ufficiale della riscossione e l’unica selezione bandita nel corso dell’ultimo decennio si è conclusa solo dopo cinque anni.</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976715576"/>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500" dirty="0" smtClean="0"/>
              <a:t>L’Ufficiale della riscossione</a:t>
            </a:r>
            <a:endParaRPr lang="it-IT" sz="3500" dirty="0"/>
          </a:p>
        </p:txBody>
      </p:sp>
      <p:sp>
        <p:nvSpPr>
          <p:cNvPr id="3" name="Segnaposto contenuto 2"/>
          <p:cNvSpPr>
            <a:spLocks noGrp="1"/>
          </p:cNvSpPr>
          <p:nvPr>
            <p:ph idx="1"/>
          </p:nvPr>
        </p:nvSpPr>
        <p:spPr/>
        <p:txBody>
          <a:bodyPr>
            <a:normAutofit fontScale="92500" lnSpcReduction="10000"/>
          </a:bodyPr>
          <a:lstStyle/>
          <a:p>
            <a:pPr algn="just">
              <a:buNone/>
            </a:pPr>
            <a:r>
              <a:rPr lang="it-IT" dirty="0" smtClean="0"/>
              <a:t>Bisogna allora uscire da questa situazione di impasse, magari attribuendo ad un altro soggetto (ad esempio le Regioni, gli Ordini professionali o Anci) il compito di organizzare gli esami di abilitazione. </a:t>
            </a:r>
          </a:p>
          <a:p>
            <a:pPr algn="just">
              <a:buNone/>
            </a:pPr>
            <a:r>
              <a:rPr lang="it-IT" dirty="0" smtClean="0"/>
              <a:t>Altrimenti la strada dell'esternalizzazione sembra l'unica via d'uscita, anche se comporta l'indizione di migliaia di gare con una tempistica non breve e un potenziale contenzioso che ne potrebbe derivare.</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930221745"/>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La gestione associata</a:t>
            </a:r>
            <a:endParaRPr lang="it-IT" sz="3500"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La  gestione associata del servizio </a:t>
            </a:r>
            <a:r>
              <a:rPr lang="it-IT" dirty="0"/>
              <a:t>di riscossione è prevista dall’art. </a:t>
            </a:r>
            <a:r>
              <a:rPr lang="it-IT" dirty="0" smtClean="0"/>
              <a:t>52</a:t>
            </a:r>
            <a:r>
              <a:rPr lang="it-IT" dirty="0"/>
              <a:t>, comma 5, del D. LGS. </a:t>
            </a:r>
            <a:r>
              <a:rPr lang="it-IT" dirty="0" smtClean="0"/>
              <a:t>446/1997, inoltre tra le funzioni fondamentali individuate nell’art. 19 del D.L. n. 95/2012 abbiamo:</a:t>
            </a:r>
          </a:p>
          <a:p>
            <a:pPr marL="582930" indent="-514350" algn="just">
              <a:buAutoNum type="alphaLcParenR"/>
            </a:pPr>
            <a:r>
              <a:rPr lang="it-IT" dirty="0" smtClean="0"/>
              <a:t>Organizzazione generale dell’amministrazione, GESTIONE FINANZIARIA E CONTABILE</a:t>
            </a:r>
          </a:p>
          <a:p>
            <a:pPr marL="582930" indent="-514350" algn="just">
              <a:buNone/>
            </a:pPr>
            <a:r>
              <a:rPr lang="it-IT" dirty="0" smtClean="0"/>
              <a:t>f) L’organizzazione e la gestione di servizi di raccolta, avvio e smaltimento e recupero dei rifiuti urbani e LA RISCOSSIONE DEI RELATIVI TRIBUTI</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693886994"/>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L’aggio della riscossione</a:t>
            </a:r>
            <a:endParaRPr lang="it-IT" dirty="0"/>
          </a:p>
        </p:txBody>
      </p:sp>
      <p:sp>
        <p:nvSpPr>
          <p:cNvPr id="3" name="Segnaposto contenuto 2"/>
          <p:cNvSpPr>
            <a:spLocks noGrp="1"/>
          </p:cNvSpPr>
          <p:nvPr>
            <p:ph idx="1"/>
          </p:nvPr>
        </p:nvSpPr>
        <p:spPr/>
        <p:txBody>
          <a:bodyPr/>
          <a:lstStyle/>
          <a:p>
            <a:pPr marL="0" algn="just">
              <a:lnSpc>
                <a:spcPct val="200000"/>
              </a:lnSpc>
              <a:spcBef>
                <a:spcPts val="0"/>
              </a:spcBef>
              <a:buNone/>
            </a:pPr>
            <a:r>
              <a:rPr lang="it-IT" sz="4000" dirty="0" smtClean="0">
                <a:solidFill>
                  <a:srgbClr val="FF0000"/>
                </a:solidFill>
              </a:rPr>
              <a:t>Gli aggi sulla riscossione dei tributi locali, sottratti all’Agente nazionale della riscossione, sono liberi.</a:t>
            </a:r>
          </a:p>
          <a:p>
            <a:pPr marL="0" algn="just">
              <a:lnSpc>
                <a:spcPct val="200000"/>
              </a:lnSpc>
              <a:spcBef>
                <a:spcPts val="0"/>
              </a:spcBef>
              <a:buNone/>
            </a:pPr>
            <a:endParaRPr lang="it-IT" dirty="0" smtClean="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6482103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DELIBERE DI PROSECUZIONE DEL RAPPORTO CON EQUITALIA</a:t>
            </a:r>
            <a:endParaRPr lang="it-IT" dirty="0"/>
          </a:p>
        </p:txBody>
      </p:sp>
      <p:sp>
        <p:nvSpPr>
          <p:cNvPr id="3" name="Segnaposto contenuto 2"/>
          <p:cNvSpPr>
            <a:spLocks noGrp="1"/>
          </p:cNvSpPr>
          <p:nvPr>
            <p:ph idx="1"/>
          </p:nvPr>
        </p:nvSpPr>
        <p:spPr/>
        <p:txBody>
          <a:bodyPr/>
          <a:lstStyle/>
          <a:p>
            <a:pPr marL="0" indent="0" algn="just">
              <a:buNone/>
            </a:pPr>
            <a:r>
              <a:rPr lang="it-IT" dirty="0" smtClean="0"/>
              <a:t>Con una </a:t>
            </a:r>
            <a:r>
              <a:rPr lang="it-IT" b="1" u="sng" dirty="0" smtClean="0">
                <a:solidFill>
                  <a:srgbClr val="FF0000"/>
                </a:solidFill>
              </a:rPr>
              <a:t>apposita </a:t>
            </a:r>
            <a:r>
              <a:rPr lang="it-IT" b="1" u="sng" dirty="0">
                <a:solidFill>
                  <a:srgbClr val="FF0000"/>
                </a:solidFill>
              </a:rPr>
              <a:t>deliberazione</a:t>
            </a:r>
            <a:r>
              <a:rPr lang="it-IT" dirty="0"/>
              <a:t> adottata entro il </a:t>
            </a:r>
            <a:r>
              <a:rPr lang="it-IT" dirty="0" smtClean="0"/>
              <a:t>giugno </a:t>
            </a:r>
            <a:r>
              <a:rPr lang="it-IT" dirty="0"/>
              <a:t>2017, gli enti </a:t>
            </a:r>
            <a:r>
              <a:rPr lang="it-IT" dirty="0" smtClean="0"/>
              <a:t>locali possono </a:t>
            </a:r>
            <a:r>
              <a:rPr lang="it-IT" dirty="0"/>
              <a:t>continuare ad avvalersi, per sé e per le società da essi partecipate, per l’esercizio delle funzioni relative alla </a:t>
            </a:r>
            <a:r>
              <a:rPr lang="it-IT" dirty="0" smtClean="0"/>
              <a:t>riscossione, </a:t>
            </a:r>
            <a:r>
              <a:rPr lang="it-IT" dirty="0"/>
              <a:t>del </a:t>
            </a:r>
            <a:r>
              <a:rPr lang="it-IT" b="1" dirty="0"/>
              <a:t>soggetto preposto alla riscossione nazionale. </a:t>
            </a:r>
          </a:p>
        </p:txBody>
      </p:sp>
      <p:sp>
        <p:nvSpPr>
          <p:cNvPr id="4" name="Segnaposto piè di pagina 3"/>
          <p:cNvSpPr>
            <a:spLocks noGrp="1"/>
          </p:cNvSpPr>
          <p:nvPr>
            <p:ph type="ftr" sz="quarter" idx="11"/>
          </p:nvPr>
        </p:nvSpPr>
        <p:spPr/>
        <p:txBody>
          <a:bodyPr/>
          <a:lstStyle/>
          <a:p>
            <a:pPr>
              <a:defRPr/>
            </a:pPr>
            <a:r>
              <a:rPr lang="it-IT" smtClean="0"/>
              <a:t>Lucio Catania</a:t>
            </a:r>
            <a:endParaRPr lang="it-IT"/>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8</a:t>
            </a:fld>
            <a:endParaRPr lang="it-IT"/>
          </a:p>
        </p:txBody>
      </p:sp>
    </p:spTree>
    <p:extLst>
      <p:ext uri="{BB962C8B-B14F-4D97-AF65-F5344CB8AC3E}">
        <p14:creationId xmlns:p14="http://schemas.microsoft.com/office/powerpoint/2010/main" val="41229791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L’aggio della riscossione</a:t>
            </a:r>
            <a:endParaRPr lang="it-IT" dirty="0"/>
          </a:p>
        </p:txBody>
      </p:sp>
      <p:sp>
        <p:nvSpPr>
          <p:cNvPr id="3" name="Segnaposto contenuto 2"/>
          <p:cNvSpPr>
            <a:spLocks noGrp="1"/>
          </p:cNvSpPr>
          <p:nvPr>
            <p:ph idx="1"/>
          </p:nvPr>
        </p:nvSpPr>
        <p:spPr/>
        <p:txBody>
          <a:bodyPr/>
          <a:lstStyle/>
          <a:p>
            <a:pPr algn="ctr">
              <a:buNone/>
            </a:pPr>
            <a:r>
              <a:rPr lang="it-IT" dirty="0" smtClean="0"/>
              <a:t>L’ART. 52, comma 5, del D. LGS. 446/1997 </a:t>
            </a:r>
          </a:p>
          <a:p>
            <a:pPr algn="ctr">
              <a:buNone/>
            </a:pPr>
            <a:endParaRPr lang="it-IT" dirty="0" smtClean="0"/>
          </a:p>
          <a:p>
            <a:pPr algn="ctr">
              <a:buNone/>
            </a:pPr>
            <a:r>
              <a:rPr lang="it-IT" dirty="0" smtClean="0"/>
              <a:t>prevede che l’affidamento</a:t>
            </a:r>
          </a:p>
          <a:p>
            <a:pPr algn="ctr">
              <a:buNone/>
            </a:pPr>
            <a:endParaRPr lang="it-IT" dirty="0" smtClean="0"/>
          </a:p>
          <a:p>
            <a:pPr algn="ctr">
              <a:buNone/>
            </a:pPr>
            <a:r>
              <a:rPr lang="it-IT" dirty="0" smtClean="0"/>
              <a:t>NON DEVE COMPORTARE ONERI AGGIUNTIVI PER IL CONTRIBUENTE</a:t>
            </a:r>
          </a:p>
          <a:p>
            <a:pPr algn="ctr">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173441275"/>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L’aggio della riscossione</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La Corte Costituzionale (ordinanza n. 129/2017) ha ritenuto manifestamente </a:t>
            </a:r>
            <a:r>
              <a:rPr lang="it-IT" dirty="0"/>
              <a:t>inammissibile la questione di legittimità costituzionale dell'aggio di Equitalia, sollevata dalle commissioni tributarie provinciali di Cagliari, Milano e Roma. </a:t>
            </a:r>
            <a:endParaRPr lang="it-IT" dirty="0" smtClean="0"/>
          </a:p>
          <a:p>
            <a:pPr marL="0" indent="0" algn="just">
              <a:buNone/>
            </a:pPr>
            <a:r>
              <a:rPr lang="it-IT" dirty="0" smtClean="0"/>
              <a:t>Il provvedimento è motivato sulla base del fatto che i </a:t>
            </a:r>
            <a:r>
              <a:rPr lang="it-IT" dirty="0"/>
              <a:t>rilievi dei giudici tributari erano carenti sia in ordine all'individuazione della norma censurata sia per difetto di motivazione in punto di rilevanza della questione. Va subito detto che la norma sottoposta all'attenzione della Corte costituzionale, l'articolo 17 del decreto legislativo 112/99, è cambiata diverse volte negli anni passando peraltro da un iniziale regime di variabilità dell'aggio su base territoriale all'introduzione della misura unica del 9% sull'intero territorio nazionale (Dl 185/2008). Poi l'aggio è stato ridotto all'8% dal 2013 e al 6% dal 1° gennaio 2016.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0215955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normAutofit/>
          </a:bodyPr>
          <a:lstStyle/>
          <a:p>
            <a:pPr marL="0" indent="0" algn="just">
              <a:buNone/>
            </a:pPr>
            <a:r>
              <a:rPr lang="it-IT" dirty="0"/>
              <a:t>Con decreto del Ministro dell'economia e delle finanze sono individuati i criteri e i parametri per la determinazione dei costi e quelli in relazione ai quali si possono modificare in diminuzione le quote </a:t>
            </a:r>
            <a:r>
              <a:rPr lang="it-IT" dirty="0" smtClean="0"/>
              <a:t>percentuali, </a:t>
            </a:r>
            <a:r>
              <a:rPr lang="it-IT" dirty="0"/>
              <a:t>all'esito della verifica sulla qualità e produttività dell'attività, nonché dei risultati raggiunti in termini di efficientamento e razionalizzazione del </a:t>
            </a:r>
            <a:r>
              <a:rPr lang="it-IT" dirty="0" smtClean="0"/>
              <a:t>servizio.</a:t>
            </a:r>
            <a:r>
              <a:rPr lang="it-IT" dirty="0"/>
              <a:t/>
            </a:r>
            <a:br>
              <a:rPr lang="it-IT" dirty="0"/>
            </a:b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3565770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L’aggio della riscossione</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Gli </a:t>
            </a:r>
            <a:r>
              <a:rPr lang="it-IT" dirty="0"/>
              <a:t>oneri di riscossione e di esecuzione </a:t>
            </a:r>
            <a:r>
              <a:rPr lang="it-IT" dirty="0" smtClean="0"/>
              <a:t>sono </a:t>
            </a:r>
            <a:r>
              <a:rPr lang="it-IT" dirty="0"/>
              <a:t>ripartiti in</a:t>
            </a:r>
            <a:r>
              <a:rPr lang="it-IT" dirty="0" smtClean="0"/>
              <a:t>:</a:t>
            </a:r>
          </a:p>
          <a:p>
            <a:pPr marL="0" indent="0" algn="just">
              <a:buNone/>
            </a:pPr>
            <a:r>
              <a:rPr lang="it-IT" dirty="0"/>
              <a:t/>
            </a:r>
            <a:br>
              <a:rPr lang="it-IT" dirty="0"/>
            </a:br>
            <a:r>
              <a:rPr lang="it-IT" b="1" dirty="0" smtClean="0"/>
              <a:t>una </a:t>
            </a:r>
            <a:r>
              <a:rPr lang="it-IT" b="1" dirty="0"/>
              <a:t>quota, denominata oneri di riscossione a carico del debitore, pari</a:t>
            </a:r>
            <a:r>
              <a:rPr lang="it-IT" b="1" dirty="0" smtClean="0"/>
              <a:t>:</a:t>
            </a:r>
          </a:p>
          <a:p>
            <a:pPr marL="0" indent="0" algn="just">
              <a:buNone/>
            </a:pPr>
            <a:r>
              <a:rPr lang="it-IT" b="1" dirty="0"/>
              <a:t/>
            </a:r>
            <a:br>
              <a:rPr lang="it-IT" b="1" dirty="0"/>
            </a:br>
            <a:r>
              <a:rPr lang="it-IT" dirty="0" smtClean="0"/>
              <a:t>1) all'uno </a:t>
            </a:r>
            <a:r>
              <a:rPr lang="it-IT" dirty="0"/>
              <a:t>per cento, in caso di riscossione </a:t>
            </a:r>
            <a:r>
              <a:rPr lang="it-IT" dirty="0" smtClean="0"/>
              <a:t>spontanea;</a:t>
            </a:r>
          </a:p>
          <a:p>
            <a:pPr marL="0" indent="0" algn="just">
              <a:buNone/>
            </a:pPr>
            <a:r>
              <a:rPr lang="it-IT" dirty="0"/>
              <a:t/>
            </a:r>
            <a:br>
              <a:rPr lang="it-IT" dirty="0"/>
            </a:br>
            <a:r>
              <a:rPr lang="it-IT" dirty="0"/>
              <a:t>2) al tre per cento delle somme iscritte a ruolo riscosse, in caso di pagamento entro il sessantesimo giorno dalla notifica della cartella</a:t>
            </a:r>
            <a:r>
              <a:rPr lang="it-IT" dirty="0" smtClean="0"/>
              <a:t>;</a:t>
            </a:r>
          </a:p>
          <a:p>
            <a:pPr marL="0" indent="0" algn="just">
              <a:buNone/>
            </a:pPr>
            <a:r>
              <a:rPr lang="it-IT" dirty="0"/>
              <a:t/>
            </a:r>
            <a:br>
              <a:rPr lang="it-IT" dirty="0"/>
            </a:br>
            <a:r>
              <a:rPr lang="it-IT" dirty="0"/>
              <a:t>3) al sei per cento delle somme iscritte a ruolo e dei relativi interessi di mora riscossi, in caso di pagamento oltre tale termine;</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817037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L’aggio della riscossione</a:t>
            </a: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smtClean="0"/>
              <a:t>La generalità dei Comuni ha inteso questa nel senso che per il contribuente</a:t>
            </a:r>
          </a:p>
          <a:p>
            <a:pPr algn="ctr">
              <a:buNone/>
            </a:pPr>
            <a:endParaRPr lang="it-IT" dirty="0" smtClean="0"/>
          </a:p>
          <a:p>
            <a:pPr algn="ctr">
              <a:buNone/>
            </a:pPr>
            <a:r>
              <a:rPr lang="it-IT" dirty="0" smtClean="0"/>
              <a:t>ONERE RISCOSSIONE TRAMITE INGIUNZIONE FISCALE</a:t>
            </a:r>
          </a:p>
          <a:p>
            <a:pPr algn="ctr">
              <a:buNone/>
            </a:pPr>
            <a:r>
              <a:rPr lang="it-IT" sz="6000" u="sng" dirty="0" smtClean="0">
                <a:solidFill>
                  <a:srgbClr val="FF0000"/>
                </a:solidFill>
              </a:rPr>
              <a:t>&lt;</a:t>
            </a:r>
          </a:p>
          <a:p>
            <a:pPr algn="ctr">
              <a:buNone/>
            </a:pPr>
            <a:endParaRPr lang="it-IT" dirty="0" smtClean="0"/>
          </a:p>
          <a:p>
            <a:pPr algn="ctr">
              <a:buNone/>
            </a:pPr>
            <a:r>
              <a:rPr lang="it-IT" dirty="0" smtClean="0"/>
              <a:t>ONERE CARTELLA </a:t>
            </a:r>
            <a:r>
              <a:rPr lang="it-IT" dirty="0" err="1" smtClean="0"/>
              <a:t>DI</a:t>
            </a:r>
            <a:r>
              <a:rPr lang="it-IT" dirty="0" smtClean="0"/>
              <a:t> PAGAMENTO</a:t>
            </a:r>
          </a:p>
          <a:p>
            <a:pPr algn="ctr">
              <a:buNone/>
            </a:pPr>
            <a:endParaRPr lang="it-IT" sz="4000" u="sng" dirty="0" smtClean="0">
              <a:solidFill>
                <a:srgbClr val="FF0000"/>
              </a:solidFill>
            </a:endParaRP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570452163"/>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L’aggio della riscossione</a:t>
            </a:r>
            <a:endParaRPr lang="it-IT" dirty="0"/>
          </a:p>
        </p:txBody>
      </p:sp>
      <p:sp>
        <p:nvSpPr>
          <p:cNvPr id="3" name="Segnaposto contenuto 2"/>
          <p:cNvSpPr>
            <a:spLocks noGrp="1"/>
          </p:cNvSpPr>
          <p:nvPr>
            <p:ph idx="1"/>
          </p:nvPr>
        </p:nvSpPr>
        <p:spPr/>
        <p:txBody>
          <a:bodyPr/>
          <a:lstStyle/>
          <a:p>
            <a:pPr marL="0" algn="just">
              <a:lnSpc>
                <a:spcPct val="200000"/>
              </a:lnSpc>
              <a:spcBef>
                <a:spcPts val="0"/>
              </a:spcBef>
              <a:buNone/>
            </a:pPr>
            <a:r>
              <a:rPr lang="it-IT" dirty="0" smtClean="0"/>
              <a:t>Molti Comuni hanno posto parte dell’aggio a carico del contribuente, prevedendo anche, nel caso di pagamento oltre il 60° giorno l’aggio sia INTERAMENTE a carico del contribuente</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742911041"/>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L’aggio della riscossione</a:t>
            </a:r>
            <a:endParaRPr lang="it-IT" dirty="0"/>
          </a:p>
        </p:txBody>
      </p:sp>
      <p:sp>
        <p:nvSpPr>
          <p:cNvPr id="3" name="Segnaposto contenuto 2"/>
          <p:cNvSpPr>
            <a:spLocks noGrp="1"/>
          </p:cNvSpPr>
          <p:nvPr>
            <p:ph idx="1"/>
          </p:nvPr>
        </p:nvSpPr>
        <p:spPr/>
        <p:txBody>
          <a:bodyPr/>
          <a:lstStyle/>
          <a:p>
            <a:pPr>
              <a:buNone/>
            </a:pPr>
            <a:r>
              <a:rPr lang="it-IT" dirty="0" smtClean="0"/>
              <a:t>CONSIGLIO </a:t>
            </a:r>
            <a:r>
              <a:rPr lang="it-IT" dirty="0" err="1" smtClean="0"/>
              <a:t>DI</a:t>
            </a:r>
            <a:r>
              <a:rPr lang="it-IT" dirty="0" smtClean="0"/>
              <a:t> STATO, SENTENZA N. 3413 DEL 12 GIUGNO 2012</a:t>
            </a:r>
          </a:p>
          <a:p>
            <a:pPr>
              <a:buNone/>
            </a:pPr>
            <a:endParaRPr lang="it-IT" dirty="0" smtClean="0"/>
          </a:p>
          <a:p>
            <a:pPr algn="just">
              <a:buNone/>
            </a:pPr>
            <a:r>
              <a:rPr lang="it-IT" i="1" dirty="0" smtClean="0"/>
              <a:t>Il divieto di aggravio economico NON è riferito alla concorrente procedura di riscossione  mediante ruolo ed ai suoi costi, MA alla procedura fiscale gestita direttamente dall’Amministrazione</a:t>
            </a:r>
            <a:endParaRPr lang="it-IT" i="1"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907971394"/>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L’aggio della riscossione</a:t>
            </a:r>
            <a:endParaRPr lang="it-IT" dirty="0"/>
          </a:p>
        </p:txBody>
      </p:sp>
      <p:sp>
        <p:nvSpPr>
          <p:cNvPr id="3" name="Segnaposto contenuto 2"/>
          <p:cNvSpPr>
            <a:spLocks noGrp="1"/>
          </p:cNvSpPr>
          <p:nvPr>
            <p:ph idx="1"/>
          </p:nvPr>
        </p:nvSpPr>
        <p:spPr/>
        <p:txBody>
          <a:bodyPr>
            <a:normAutofit fontScale="92500"/>
          </a:bodyPr>
          <a:lstStyle/>
          <a:p>
            <a:pPr>
              <a:buNone/>
            </a:pPr>
            <a:r>
              <a:rPr lang="it-IT" dirty="0" smtClean="0">
                <a:solidFill>
                  <a:srgbClr val="FF0000"/>
                </a:solidFill>
              </a:rPr>
              <a:t>PERTANTO:</a:t>
            </a:r>
          </a:p>
          <a:p>
            <a:pPr marL="0" algn="just">
              <a:spcBef>
                <a:spcPts val="0"/>
              </a:spcBef>
              <a:buNone/>
            </a:pPr>
            <a:endParaRPr lang="it-IT" dirty="0" smtClean="0"/>
          </a:p>
          <a:p>
            <a:pPr marL="0" algn="just">
              <a:spcBef>
                <a:spcPts val="0"/>
              </a:spcBef>
              <a:buNone/>
            </a:pPr>
            <a:r>
              <a:rPr lang="it-IT" dirty="0" smtClean="0"/>
              <a:t>ONERE RISCOSSIONE TRAMITE INGIUNZIONE FISCALE, GESTITA DA TERZI O SOCIETA’ IN HOUSE</a:t>
            </a:r>
          </a:p>
          <a:p>
            <a:pPr algn="ctr">
              <a:buNone/>
            </a:pPr>
            <a:r>
              <a:rPr lang="it-IT" sz="6000" u="sng" dirty="0" smtClean="0">
                <a:solidFill>
                  <a:srgbClr val="FF0000"/>
                </a:solidFill>
              </a:rPr>
              <a:t>&lt;</a:t>
            </a:r>
          </a:p>
          <a:p>
            <a:pPr algn="ctr">
              <a:buNone/>
            </a:pPr>
            <a:endParaRPr lang="it-IT" dirty="0" smtClean="0"/>
          </a:p>
          <a:p>
            <a:pPr marL="0" algn="just">
              <a:spcBef>
                <a:spcPts val="0"/>
              </a:spcBef>
              <a:buNone/>
            </a:pPr>
            <a:r>
              <a:rPr lang="it-IT" dirty="0" smtClean="0"/>
              <a:t>ONERE RISCOSSIONE GESTITA DIRETTAMENTE DA COMUNE</a:t>
            </a:r>
          </a:p>
          <a:p>
            <a:pPr>
              <a:buNone/>
            </a:pP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873225225"/>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L’aggio della riscossione</a:t>
            </a:r>
            <a:endParaRPr lang="it-IT" dirty="0"/>
          </a:p>
        </p:txBody>
      </p:sp>
      <p:sp>
        <p:nvSpPr>
          <p:cNvPr id="3" name="Segnaposto contenuto 2"/>
          <p:cNvSpPr>
            <a:spLocks noGrp="1"/>
          </p:cNvSpPr>
          <p:nvPr>
            <p:ph idx="1"/>
          </p:nvPr>
        </p:nvSpPr>
        <p:spPr/>
        <p:txBody>
          <a:bodyPr>
            <a:normAutofit lnSpcReduction="10000"/>
          </a:bodyPr>
          <a:lstStyle/>
          <a:p>
            <a:pPr marL="0" algn="just">
              <a:lnSpc>
                <a:spcPct val="120000"/>
              </a:lnSpc>
              <a:spcBef>
                <a:spcPts val="0"/>
              </a:spcBef>
              <a:buNone/>
            </a:pPr>
            <a:r>
              <a:rPr lang="it-IT" dirty="0" smtClean="0"/>
              <a:t>In genere le società private parlano di richieste assolutamente in linea con il mercato, ma le norme devono prevenire casi patologici.</a:t>
            </a:r>
          </a:p>
          <a:p>
            <a:pPr marL="0" algn="just">
              <a:lnSpc>
                <a:spcPct val="120000"/>
              </a:lnSpc>
              <a:spcBef>
                <a:spcPts val="0"/>
              </a:spcBef>
              <a:buNone/>
            </a:pPr>
            <a:endParaRPr lang="it-IT" dirty="0" smtClean="0"/>
          </a:p>
          <a:p>
            <a:pPr marL="0" algn="just">
              <a:lnSpc>
                <a:spcPct val="120000"/>
              </a:lnSpc>
              <a:spcBef>
                <a:spcPts val="0"/>
              </a:spcBef>
              <a:buNone/>
            </a:pPr>
            <a:r>
              <a:rPr lang="it-IT" dirty="0" smtClean="0"/>
              <a:t>Al Comune di Taranto, secondo fonti di stampa, sono stati richiesti aggi vicini al 48% per le attività di recupero dell’evasione dei tributi locali.</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695639073"/>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L’aggio della riscossione</a:t>
            </a:r>
            <a:endParaRPr lang="it-IT"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La  Commissione Tributaria Provinciale di Treviso (sentenza n. 84 del 25.09.2012) si è spinta ad annullare una cartella di pagamento, nella quale veniva calcolato un aggio di circa € 8.000. </a:t>
            </a:r>
          </a:p>
          <a:p>
            <a:pPr algn="just">
              <a:buNone/>
            </a:pPr>
            <a:r>
              <a:rPr lang="it-IT" dirty="0" smtClean="0"/>
              <a:t>Secondo i giudici tributari l’aggio non può avere carattere punitivo, in aggiunta alle sanzioni ed agli interessi.</a:t>
            </a:r>
          </a:p>
          <a:p>
            <a:pPr algn="just">
              <a:buNone/>
            </a:pPr>
            <a:r>
              <a:rPr lang="it-IT" dirty="0" smtClean="0"/>
              <a:t>All’Agente della riscossione veniva contestato il fatto di non avere fornito prova della concreta ed effettiva attività per la quale chiedeva un compenso così elevato.</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88536950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DELIBERE DI PROSECUZIONE DEL RAPPORTO CON EQUITALIA</a:t>
            </a:r>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Per </a:t>
            </a:r>
            <a:r>
              <a:rPr lang="it-IT" dirty="0"/>
              <a:t>agenti della riscossione si intendono, oltre ad Equitalia, anche gli altri agenti della riscossione che operano sul territorio, come, ad esempio, Riscossione Sicilia, per i contribuenti </a:t>
            </a:r>
            <a:r>
              <a:rPr lang="it-IT" dirty="0" smtClean="0"/>
              <a:t>siciliani.</a:t>
            </a:r>
          </a:p>
          <a:p>
            <a:pPr marL="0" indent="0" algn="just">
              <a:buNone/>
            </a:pPr>
            <a:r>
              <a:rPr lang="it-IT" dirty="0" smtClean="0">
                <a:solidFill>
                  <a:srgbClr val="FF0000"/>
                </a:solidFill>
              </a:rPr>
              <a:t>Ma per soggetto preposto alla riscossione nazionale cosa si intende? Sembra che debba farsi riferimento solo a Agenzia delle Entrate-Riscossioni.</a:t>
            </a:r>
            <a:endParaRPr lang="it-IT" dirty="0">
              <a:solidFill>
                <a:srgbClr val="FF0000"/>
              </a:solidFill>
            </a:endParaRPr>
          </a:p>
        </p:txBody>
      </p:sp>
      <p:sp>
        <p:nvSpPr>
          <p:cNvPr id="4" name="Segnaposto piè di pagina 3"/>
          <p:cNvSpPr>
            <a:spLocks noGrp="1"/>
          </p:cNvSpPr>
          <p:nvPr>
            <p:ph type="ftr" sz="quarter" idx="11"/>
          </p:nvPr>
        </p:nvSpPr>
        <p:spPr/>
        <p:txBody>
          <a:bodyPr/>
          <a:lstStyle/>
          <a:p>
            <a:pPr>
              <a:defRPr/>
            </a:pPr>
            <a:r>
              <a:rPr lang="it-IT" smtClean="0"/>
              <a:t>Lucio Catania</a:t>
            </a:r>
            <a:endParaRPr lang="it-IT"/>
          </a:p>
        </p:txBody>
      </p:sp>
      <p:sp>
        <p:nvSpPr>
          <p:cNvPr id="5" name="Segnaposto numero diapositiva 4"/>
          <p:cNvSpPr>
            <a:spLocks noGrp="1"/>
          </p:cNvSpPr>
          <p:nvPr>
            <p:ph type="sldNum" sz="quarter" idx="12"/>
          </p:nvPr>
        </p:nvSpPr>
        <p:spPr/>
        <p:txBody>
          <a:bodyPr/>
          <a:lstStyle/>
          <a:p>
            <a:pPr>
              <a:defRPr/>
            </a:pPr>
            <a:fld id="{71F4D244-21A0-47D4-8C92-014E211E86F6}" type="slidenum">
              <a:rPr lang="it-IT" smtClean="0"/>
              <a:pPr>
                <a:defRPr/>
              </a:pPr>
              <a:t>9</a:t>
            </a:fld>
            <a:endParaRPr lang="it-IT"/>
          </a:p>
        </p:txBody>
      </p:sp>
    </p:spTree>
    <p:extLst>
      <p:ext uri="{BB962C8B-B14F-4D97-AF65-F5344CB8AC3E}">
        <p14:creationId xmlns:p14="http://schemas.microsoft.com/office/powerpoint/2010/main" val="303646914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PACE FISCALE</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Il decreto fiscale (Disposizioni urgenti in materia fiscale e finanziaria, Dl 23 ottobre 2018 n. 219, pubblicato sulla Gazzetta Ufficiale del 23 ottobre 1018), tra le varie novità ha introdotto, all'articolo 4, lo stralcio dei debiti fino a mille euro affidati agli agenti della riscossione tra il 2000 e il 2010</a:t>
            </a:r>
            <a:r>
              <a:rPr lang="it-IT" dirty="0" smtClean="0"/>
              <a:t>.</a:t>
            </a:r>
          </a:p>
          <a:p>
            <a:pPr marL="0" indent="0" algn="just">
              <a:buNone/>
            </a:pPr>
            <a:r>
              <a:rPr lang="it-IT" dirty="0"/>
              <a:t/>
            </a:r>
            <a:br>
              <a:rPr lang="it-IT" dirty="0"/>
            </a:br>
            <a:r>
              <a:rPr lang="it-IT" dirty="0"/>
              <a:t>La norma, che comprende tutte le tipologie di entrata, potrebbe avere effetti diversi negativi sui bilanci degli enti locali.</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26463260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PACE FISCALE</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L'annullamento è effettuato al 31 dicembre 2018 per consentire il regolare svolgimento dei necessari adempimenti tecnici e </a:t>
            </a:r>
            <a:r>
              <a:rPr lang="it-IT" dirty="0" smtClean="0"/>
              <a:t>contabili, per </a:t>
            </a:r>
            <a:r>
              <a:rPr lang="it-IT" dirty="0"/>
              <a:t>il conseguente discarico e l'eliminazione dalle relative scritture patrimoniali, l'agente della riscossione trasmette agli enti interessati l'elenco delle quote annullate</a:t>
            </a:r>
            <a:r>
              <a:rPr lang="it-IT" dirty="0" smtClean="0"/>
              <a:t>.</a:t>
            </a:r>
          </a:p>
          <a:p>
            <a:pPr marL="0" indent="0" algn="just">
              <a:buNone/>
            </a:pPr>
            <a:endParaRPr lang="it-IT" dirty="0" smtClean="0"/>
          </a:p>
          <a:p>
            <a:pPr marL="0" indent="0" algn="just">
              <a:buNone/>
            </a:pPr>
            <a:r>
              <a:rPr lang="it-IT" dirty="0" smtClean="0"/>
              <a:t>Le </a:t>
            </a:r>
            <a:r>
              <a:rPr lang="it-IT" dirty="0"/>
              <a:t>somme relative ai debiti inferiori ai mille euro, versate anteriormente all'entrata in vigore del decreto, sono definitivamente acquisite mentre le somme pagate in data successiva sono imputate ad altri debiti scaduti o in scadenza.</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4845004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PACE FISCALE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Un primo </a:t>
            </a:r>
            <a:r>
              <a:rPr lang="it-IT" dirty="0"/>
              <a:t>problema per gli enti </a:t>
            </a:r>
            <a:r>
              <a:rPr lang="it-IT" dirty="0" smtClean="0"/>
              <a:t>locali, individuato da ANUTEL (*) </a:t>
            </a:r>
            <a:r>
              <a:rPr lang="it-IT" dirty="0"/>
              <a:t>sorge con le disposizioni del comma 3, che disciplina il rimborso delle spese per le procedure esecutive poste in essere per le partite annullate. </a:t>
            </a:r>
          </a:p>
          <a:p>
            <a:pPr marL="0" indent="0" algn="just">
              <a:buNone/>
            </a:pPr>
            <a:r>
              <a:rPr lang="it-IT" dirty="0" smtClean="0"/>
              <a:t>Per le spese </a:t>
            </a:r>
            <a:r>
              <a:rPr lang="it-IT" dirty="0"/>
              <a:t>sostenute per le procedure esecutive, Agenzia delle Entrate Riscossioni presenta richiesta di rimborso al ministero dell'Economia per i carichi erariali dei Comuni, relativi al periodo 2000 - </a:t>
            </a:r>
            <a:r>
              <a:rPr lang="it-IT" dirty="0" smtClean="0"/>
              <a:t>2013.</a:t>
            </a:r>
          </a:p>
          <a:p>
            <a:pPr marL="0" indent="0" algn="just">
              <a:buNone/>
            </a:pPr>
            <a:endParaRPr lang="it-IT" dirty="0" smtClean="0"/>
          </a:p>
          <a:p>
            <a:pPr marL="0" indent="0" algn="just">
              <a:buNone/>
            </a:pPr>
            <a:r>
              <a:rPr lang="it-IT" sz="2200" dirty="0" smtClean="0"/>
              <a:t>(*) </a:t>
            </a:r>
            <a:r>
              <a:rPr lang="it-IT" sz="2200" b="1" dirty="0"/>
              <a:t>La pace fiscale richiede risorse correnti nei bilanci degli enti </a:t>
            </a:r>
            <a:r>
              <a:rPr lang="it-IT" sz="2200" b="1" dirty="0" smtClean="0"/>
              <a:t>locali </a:t>
            </a:r>
            <a:r>
              <a:rPr lang="it-IT" sz="2200" dirty="0" smtClean="0"/>
              <a:t>di </a:t>
            </a:r>
            <a:r>
              <a:rPr lang="it-IT" sz="2200" dirty="0"/>
              <a:t>Gianluca Della </a:t>
            </a:r>
            <a:r>
              <a:rPr lang="it-IT" sz="2200" dirty="0" smtClean="0"/>
              <a:t>Bella, su Quotidiano Enti Locali &amp; PA del 2 novembre 2018</a:t>
            </a:r>
            <a:endParaRPr lang="it-IT" sz="2200" dirty="0"/>
          </a:p>
          <a:p>
            <a:pPr marL="0" indent="0" algn="just">
              <a:buNone/>
            </a:pPr>
            <a:endParaRPr lang="it-IT" i="1"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262211411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PACE FISCALE</a:t>
            </a:r>
            <a:endParaRPr lang="it-IT" dirty="0"/>
          </a:p>
        </p:txBody>
      </p:sp>
      <p:sp>
        <p:nvSpPr>
          <p:cNvPr id="3" name="Segnaposto contenuto 2"/>
          <p:cNvSpPr>
            <a:spLocks noGrp="1"/>
          </p:cNvSpPr>
          <p:nvPr>
            <p:ph idx="1"/>
          </p:nvPr>
        </p:nvSpPr>
        <p:spPr>
          <a:xfrm>
            <a:off x="457200" y="1805925"/>
            <a:ext cx="8229600" cy="4114512"/>
          </a:xfrm>
        </p:spPr>
        <p:txBody>
          <a:bodyPr>
            <a:normAutofit fontScale="85000" lnSpcReduction="20000"/>
          </a:bodyPr>
          <a:lstStyle/>
          <a:p>
            <a:pPr marL="0" indent="0" algn="just">
              <a:buNone/>
            </a:pPr>
            <a:r>
              <a:rPr lang="it-IT" dirty="0" smtClean="0"/>
              <a:t>Le </a:t>
            </a:r>
            <a:r>
              <a:rPr lang="it-IT" dirty="0"/>
              <a:t>spese per le azioni esecutive inerenti le entrate dei Comuni annullate </a:t>
            </a:r>
            <a:r>
              <a:rPr lang="it-IT" i="1" dirty="0" err="1"/>
              <a:t>ope</a:t>
            </a:r>
            <a:r>
              <a:rPr lang="it-IT" i="1" dirty="0"/>
              <a:t> </a:t>
            </a:r>
            <a:r>
              <a:rPr lang="it-IT" i="1" dirty="0" err="1"/>
              <a:t>legis</a:t>
            </a:r>
            <a:r>
              <a:rPr lang="it-IT" i="1" dirty="0"/>
              <a:t> </a:t>
            </a:r>
            <a:r>
              <a:rPr lang="it-IT" dirty="0"/>
              <a:t>e sostenute dopo il 2013 sono a totale carico di questi ultimi, da rimborsare in venti rate annuali a partire dal 2020. </a:t>
            </a:r>
            <a:endParaRPr lang="it-IT" dirty="0" smtClean="0"/>
          </a:p>
          <a:p>
            <a:pPr marL="0" indent="0" algn="just">
              <a:buNone/>
            </a:pPr>
            <a:r>
              <a:rPr lang="it-IT" dirty="0" smtClean="0"/>
              <a:t>La </a:t>
            </a:r>
            <a:r>
              <a:rPr lang="it-IT" dirty="0"/>
              <a:t>norma non menziona </a:t>
            </a:r>
            <a:r>
              <a:rPr lang="it-IT" dirty="0" smtClean="0"/>
              <a:t>le </a:t>
            </a:r>
            <a:r>
              <a:rPr lang="it-IT" dirty="0"/>
              <a:t>Unioni, che spesso si sono viste affidare la gestione dei tributi da parte degli enti locali soci o le Province. In tutti questi casi, fatta salva una rettifica in sede di conversione del decreto legge, le spese per l'esecuzione saranno totalmente a carico dei suddetti enti locali, con la conseguente necessità di reperire risorse di parte corrente.</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6153747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PACE FISCALE </a:t>
            </a: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lgn="just">
              <a:buNone/>
            </a:pPr>
            <a:r>
              <a:rPr lang="it-IT" dirty="0" smtClean="0"/>
              <a:t>Se </a:t>
            </a:r>
            <a:r>
              <a:rPr lang="it-IT" dirty="0"/>
              <a:t>i </a:t>
            </a:r>
            <a:r>
              <a:rPr lang="it-IT" dirty="0" smtClean="0"/>
              <a:t>crediti fino </a:t>
            </a:r>
            <a:r>
              <a:rPr lang="it-IT" dirty="0"/>
              <a:t>a mille </a:t>
            </a:r>
            <a:r>
              <a:rPr lang="it-IT" dirty="0" smtClean="0"/>
              <a:t>euro, </a:t>
            </a:r>
            <a:r>
              <a:rPr lang="it-IT" dirty="0"/>
              <a:t>affidati agli agenti della </a:t>
            </a:r>
            <a:r>
              <a:rPr lang="it-IT" dirty="0" smtClean="0"/>
              <a:t>riscossione, </a:t>
            </a:r>
            <a:r>
              <a:rPr lang="it-IT" dirty="0"/>
              <a:t>tra il 2000 e il </a:t>
            </a:r>
            <a:r>
              <a:rPr lang="it-IT" dirty="0" smtClean="0"/>
              <a:t>2010, non sono più conservati a </a:t>
            </a:r>
            <a:r>
              <a:rPr lang="it-IT" dirty="0"/>
              <a:t>bilancio </a:t>
            </a:r>
            <a:r>
              <a:rPr lang="it-IT" dirty="0" smtClean="0"/>
              <a:t>e sono stati stralciati non </a:t>
            </a:r>
            <a:r>
              <a:rPr lang="it-IT" dirty="0"/>
              <a:t>si </a:t>
            </a:r>
            <a:r>
              <a:rPr lang="it-IT" dirty="0" smtClean="0"/>
              <a:t>hanno </a:t>
            </a:r>
            <a:r>
              <a:rPr lang="it-IT" dirty="0"/>
              <a:t>conseguenze di natura contabile.</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41212070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PACE FISCALE</a:t>
            </a:r>
            <a:endParaRPr lang="it-IT" dirty="0"/>
          </a:p>
        </p:txBody>
      </p:sp>
      <p:sp>
        <p:nvSpPr>
          <p:cNvPr id="3" name="Segnaposto contenuto 2"/>
          <p:cNvSpPr>
            <a:spLocks noGrp="1"/>
          </p:cNvSpPr>
          <p:nvPr>
            <p:ph idx="1"/>
          </p:nvPr>
        </p:nvSpPr>
        <p:spPr/>
        <p:txBody>
          <a:bodyPr>
            <a:normAutofit fontScale="92500"/>
          </a:bodyPr>
          <a:lstStyle/>
          <a:p>
            <a:pPr marL="0" indent="0" algn="just">
              <a:buNone/>
            </a:pPr>
            <a:r>
              <a:rPr lang="it-IT" dirty="0"/>
              <a:t>Se invece le partite annullate dal decreto 219/2018 sono ancora iscritte come da incassare, allora lo stralcio del credito dovrebbe essere contestuale ad una riduzione del Fondo crediti dubbia esigibilità.</a:t>
            </a:r>
            <a:br>
              <a:rPr lang="it-IT" dirty="0"/>
            </a:br>
            <a:r>
              <a:rPr lang="it-IT" dirty="0"/>
              <a:t>In questo caso va evidenziato che è facoltà dell'ente locale accantonare una quota di </a:t>
            </a:r>
            <a:r>
              <a:rPr lang="it-IT" dirty="0" err="1"/>
              <a:t>Fcde</a:t>
            </a:r>
            <a:r>
              <a:rPr lang="it-IT" dirty="0"/>
              <a:t> inferiore al 100% delle quote considerate inesigibili, tanto che nel 2018 la quota minima accantonabile, prevista dall'ultima legge di bilancio, è del 75%.</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58458702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PACE FISCALE</a:t>
            </a:r>
            <a:endParaRPr lang="it-IT" dirty="0"/>
          </a:p>
        </p:txBody>
      </p:sp>
      <p:sp>
        <p:nvSpPr>
          <p:cNvPr id="3" name="Segnaposto contenuto 2"/>
          <p:cNvSpPr>
            <a:spLocks noGrp="1"/>
          </p:cNvSpPr>
          <p:nvPr>
            <p:ph idx="1"/>
          </p:nvPr>
        </p:nvSpPr>
        <p:spPr/>
        <p:txBody>
          <a:bodyPr/>
          <a:lstStyle/>
          <a:p>
            <a:pPr marL="0" indent="0" algn="just">
              <a:buNone/>
            </a:pPr>
            <a:r>
              <a:rPr lang="it-IT" dirty="0" smtClean="0"/>
              <a:t>I crediti </a:t>
            </a:r>
            <a:r>
              <a:rPr lang="it-IT" dirty="0"/>
              <a:t>inferiori ai mille euro mantenuti in bilancio e oggetto di annullamento da parte del decreto fiscale, comporteranno un adeguamento del </a:t>
            </a:r>
            <a:r>
              <a:rPr lang="it-IT" dirty="0" err="1"/>
              <a:t>Fcde</a:t>
            </a:r>
            <a:r>
              <a:rPr lang="it-IT" dirty="0"/>
              <a:t> per un importo pari alla quota non coperta dal fondo accantonato</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224139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PACE FISCALE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In </a:t>
            </a:r>
            <a:r>
              <a:rPr lang="it-IT" dirty="0"/>
              <a:t>pratica i vari enti locali dovranno:</a:t>
            </a:r>
            <a:br>
              <a:rPr lang="it-IT" dirty="0"/>
            </a:br>
            <a:endParaRPr lang="it-IT" dirty="0" smtClean="0"/>
          </a:p>
          <a:p>
            <a:pPr marL="0" indent="0" algn="just">
              <a:buNone/>
            </a:pPr>
            <a:r>
              <a:rPr lang="it-IT" dirty="0" smtClean="0"/>
              <a:t>- </a:t>
            </a:r>
            <a:r>
              <a:rPr lang="it-IT" dirty="0"/>
              <a:t>quantificare in che misura le partite affidate al concessionario sono ancora iscritte a bilancio</a:t>
            </a:r>
            <a:r>
              <a:rPr lang="it-IT" dirty="0" smtClean="0"/>
              <a:t>;</a:t>
            </a:r>
          </a:p>
          <a:p>
            <a:pPr marL="0" indent="0" algn="just">
              <a:buNone/>
            </a:pPr>
            <a:r>
              <a:rPr lang="it-IT" dirty="0" smtClean="0"/>
              <a:t>- </a:t>
            </a:r>
            <a:r>
              <a:rPr lang="it-IT" dirty="0"/>
              <a:t>stralciare i crediti annullati con contestuale riduzione del </a:t>
            </a:r>
            <a:r>
              <a:rPr lang="it-IT" dirty="0" err="1"/>
              <a:t>Fcde</a:t>
            </a:r>
            <a:r>
              <a:rPr lang="it-IT" dirty="0"/>
              <a:t> per pari importo</a:t>
            </a:r>
            <a:r>
              <a:rPr lang="it-IT" dirty="0" smtClean="0"/>
              <a:t>;</a:t>
            </a:r>
          </a:p>
          <a:p>
            <a:pPr marL="0" indent="0" algn="just">
              <a:buNone/>
            </a:pPr>
            <a:r>
              <a:rPr lang="it-IT" dirty="0" smtClean="0"/>
              <a:t>- </a:t>
            </a:r>
            <a:r>
              <a:rPr lang="it-IT" dirty="0"/>
              <a:t>verificare se il </a:t>
            </a:r>
            <a:r>
              <a:rPr lang="it-IT" dirty="0" err="1"/>
              <a:t>Fcde</a:t>
            </a:r>
            <a:r>
              <a:rPr lang="it-IT" dirty="0"/>
              <a:t> raggiunge i livelli minimi di legge</a:t>
            </a:r>
            <a:r>
              <a:rPr lang="it-IT" dirty="0" smtClean="0"/>
              <a:t>;</a:t>
            </a:r>
          </a:p>
          <a:p>
            <a:pPr marL="0" indent="0" algn="just">
              <a:buNone/>
            </a:pPr>
            <a:r>
              <a:rPr lang="it-IT" dirty="0" smtClean="0"/>
              <a:t>- </a:t>
            </a:r>
            <a:r>
              <a:rPr lang="it-IT" dirty="0"/>
              <a:t>incrementare il fondo in caso di </a:t>
            </a:r>
            <a:r>
              <a:rPr lang="it-IT" dirty="0" err="1"/>
              <a:t>Fcde</a:t>
            </a:r>
            <a:r>
              <a:rPr lang="it-IT" dirty="0"/>
              <a:t> inferiore al 100% dei crediti considerati inesigibili.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7461192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PACE FISCALE</a:t>
            </a:r>
            <a:endParaRPr lang="it-IT" dirty="0"/>
          </a:p>
        </p:txBody>
      </p:sp>
      <p:sp>
        <p:nvSpPr>
          <p:cNvPr id="3" name="Segnaposto contenuto 2"/>
          <p:cNvSpPr>
            <a:spLocks noGrp="1"/>
          </p:cNvSpPr>
          <p:nvPr>
            <p:ph idx="1"/>
          </p:nvPr>
        </p:nvSpPr>
        <p:spPr/>
        <p:txBody>
          <a:bodyPr/>
          <a:lstStyle/>
          <a:p>
            <a:pPr marL="0" indent="0" algn="just">
              <a:buNone/>
            </a:pPr>
            <a:r>
              <a:rPr lang="it-IT" dirty="0" smtClean="0"/>
              <a:t>Il </a:t>
            </a:r>
            <a:r>
              <a:rPr lang="it-IT" dirty="0"/>
              <a:t>comportamento logico e corretto da parte dello Stato, </a:t>
            </a:r>
            <a:r>
              <a:rPr lang="it-IT" dirty="0" smtClean="0"/>
              <a:t>invocato da ANUTEL, conseguente </a:t>
            </a:r>
            <a:r>
              <a:rPr lang="it-IT" dirty="0"/>
              <a:t>all'annullamento di crediti vantati da altre pubbliche amministrazioni, sarebbe stato quello di garantirne la copertura finanziaria attraverso un trasferimento </a:t>
            </a:r>
            <a:r>
              <a:rPr lang="it-IT" dirty="0" smtClean="0"/>
              <a:t>compensativo.</a:t>
            </a:r>
            <a:endParaRPr lang="it-IT" dirty="0"/>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19033594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RIFORMA DELLA RISCOSSIONE DEI TRIBUTI LOCALI</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a:t>L’urgenza di un intervento organico sulla riscossione delle entrate locali è ormai ampiamente condivisa. </a:t>
            </a:r>
            <a:endParaRPr lang="it-IT" dirty="0" smtClean="0"/>
          </a:p>
          <a:p>
            <a:pPr marL="0" indent="0" algn="just">
              <a:buNone/>
            </a:pPr>
            <a:r>
              <a:rPr lang="it-IT" dirty="0" smtClean="0"/>
              <a:t>Le </a:t>
            </a:r>
            <a:r>
              <a:rPr lang="it-IT" dirty="0"/>
              <a:t>procedure sulla riscossione locale sono vecchie e necessitano di revisione, semplificazione e snellimento, condizioni essenziali per la convergenza del sistema degli enti locali in un percorso di stabile equilibrio finanziario. </a:t>
            </a:r>
          </a:p>
        </p:txBody>
      </p:sp>
      <p:sp>
        <p:nvSpPr>
          <p:cNvPr id="4" name="Segnaposto piè di pagina 3"/>
          <p:cNvSpPr>
            <a:spLocks noGrp="1"/>
          </p:cNvSpPr>
          <p:nvPr>
            <p:ph type="ftr" sz="quarter" idx="11"/>
          </p:nvPr>
        </p:nvSpPr>
        <p:spPr/>
        <p:txBody>
          <a:bodyPr/>
          <a:lstStyle/>
          <a:p>
            <a:r>
              <a:rPr lang="it-IT" smtClean="0"/>
              <a:t>Lucio Catania</a:t>
            </a:r>
            <a:endParaRPr lang="it-IT"/>
          </a:p>
        </p:txBody>
      </p:sp>
    </p:spTree>
    <p:extLst>
      <p:ext uri="{BB962C8B-B14F-4D97-AF65-F5344CB8AC3E}">
        <p14:creationId xmlns:p14="http://schemas.microsoft.com/office/powerpoint/2010/main" val="344781550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4405</TotalTime>
  <Words>8632</Words>
  <Application>Microsoft Office PowerPoint</Application>
  <PresentationFormat>Presentazione su schermo (4:3)</PresentationFormat>
  <Paragraphs>578</Paragraphs>
  <Slides>126</Slides>
  <Notes>2</Notes>
  <HiddenSlides>0</HiddenSlides>
  <MMClips>0</MMClips>
  <ScaleCrop>false</ScaleCrop>
  <HeadingPairs>
    <vt:vector size="4" baseType="variant">
      <vt:variant>
        <vt:lpstr>Tema</vt:lpstr>
      </vt:variant>
      <vt:variant>
        <vt:i4>1</vt:i4>
      </vt:variant>
      <vt:variant>
        <vt:lpstr>Titoli diapositive</vt:lpstr>
      </vt:variant>
      <vt:variant>
        <vt:i4>126</vt:i4>
      </vt:variant>
    </vt:vector>
  </HeadingPairs>
  <TitlesOfParts>
    <vt:vector size="127" baseType="lpstr">
      <vt:lpstr>Tema di Office</vt:lpstr>
      <vt:lpstr>Presentazione standard di PowerPoint</vt:lpstr>
      <vt:lpstr>DA EQUITALIA AD  AGENZIA DELLE ENTRATE RISCOSSIONE </vt:lpstr>
      <vt:lpstr>DA EQUITALIA AD  AGENZIA DELLE ENTRATE RISCOSSIONE </vt:lpstr>
      <vt:lpstr>RISCOSSIONE DEI TRIBUTI LOCALI CESSAZIONE EQUITALIA</vt:lpstr>
      <vt:lpstr>RISCOSSIONE DEI TRIBUTI LOCALI CESSAZIONE EQUITALIA</vt:lpstr>
      <vt:lpstr>RISCOSSIONE DEI TRIBUTI LOCALI CESSAZIONE EQUITALIA</vt:lpstr>
      <vt:lpstr>RISCOSSIONE DEI TRIBUTI LOCALI CESSAZIONE EQUITALIA</vt:lpstr>
      <vt:lpstr>LE DELIBERE DI PROSECUZIONE DEL RAPPORTO CON EQUITALIA</vt:lpstr>
      <vt:lpstr>LE DELIBERE DI PROSECUZIONE DEL RAPPORTO CON EQUITALIA</vt:lpstr>
      <vt:lpstr>LE DELIBERE DI PROSECUZIONE DEL RAPPORTO CON EQUITALIA</vt:lpstr>
      <vt:lpstr>LE DELIBERE DI PROSECUZIONE DEL RAPPORTO CON EQUITALIA</vt:lpstr>
      <vt:lpstr>LE DELIBERE DI PROSECUZIONE DEL RAPPORTO CON EQUITALIA</vt:lpstr>
      <vt:lpstr>LE DELIBERE DI PROSECUZIONE DEL RAPPORTO CON EQUITALIA</vt:lpstr>
      <vt:lpstr>LE DELIBERE DI PROSECUZIONE DEL RAPPORTO CON EQUITALIA</vt:lpstr>
      <vt:lpstr>RISCOSSIONE DEI TRIBUTI LOCALI CESSAZIONE EQUITALIA</vt:lpstr>
      <vt:lpstr>LA DELIBERA IN FAVORE DI AGENZIA DELLE ENTRATE RISCOSSIONE</vt:lpstr>
      <vt:lpstr>RISCOSSIONE DEI TRIBUTI LOCALI RISCOSSIONE SICILIA </vt:lpstr>
      <vt:lpstr>L’ABOLIZIONE DELLA RISCOSSIONE IN CONCESSIONE</vt:lpstr>
      <vt:lpstr>LA RISCOSSIONE IN SICILIA SISTEMA PARALLELO CON QUELLO NAZIONALE</vt:lpstr>
      <vt:lpstr>LA RISCOSSIONE IN SICILIA SISTEMA PARALLELO CON QUELLO NAZIONALE</vt:lpstr>
      <vt:lpstr>LA RISCOSSIONE IN SICILIA SISTEMA PARALLELO CON QUELLO NAZIONALE</vt:lpstr>
      <vt:lpstr>LA RISCOSSIONE IN SICILIA SISTEMA PARALLELO CON QUELLO NAZIONALE</vt:lpstr>
      <vt:lpstr>LA RISCOSSIONE IN SICILIA SISTEMA PARALLELO CON QUELLO NAZIONALE</vt:lpstr>
      <vt:lpstr>RISCOSSIONE SICILIA</vt:lpstr>
      <vt:lpstr>RISCOSSIONE SICILIA</vt:lpstr>
      <vt:lpstr>RISCOSSIONE SICILIA</vt:lpstr>
      <vt:lpstr>RISCOSSIONE SICILIA</vt:lpstr>
      <vt:lpstr>RISCOSSIONE SICILIA</vt:lpstr>
      <vt:lpstr>RISCOSSIONE SICILIA</vt:lpstr>
      <vt:lpstr>RISCOSSIONE SICILIA</vt:lpstr>
      <vt:lpstr>RISCOSSIONE SICILIA</vt:lpstr>
      <vt:lpstr>RISCOSSIONE SICILIA</vt:lpstr>
      <vt:lpstr>DELIBERA DI AFFIDAMENTO A RISCOSSIONE SICILIA</vt:lpstr>
      <vt:lpstr>DELIBERA DI AFFIDAMENTO A RISCOSSIONE SICILIA</vt:lpstr>
      <vt:lpstr>DELIBERA DI AFFIDAMENTO A RISCOSSIONE SICILIA</vt:lpstr>
      <vt:lpstr>DELIBERA DI AFFIDAMENTO A RISCOSSIONE SICILIA</vt:lpstr>
      <vt:lpstr>DELIBERA DI AFFIDAMENTO A RISCOSSIONE SICILIA</vt:lpstr>
      <vt:lpstr>ABOLIZIONE DI  RISCOSSIONE SICILIA SPA</vt:lpstr>
      <vt:lpstr>ABOLIZIONE DI  RISCOSSIONE SICILIA SPA</vt:lpstr>
      <vt:lpstr>ABOLIZIONE DI  RISCOSSIONE SICILIA SpA</vt:lpstr>
      <vt:lpstr>ABOLIZIONE DI  RISCOSSIONE SICILIA SpA</vt:lpstr>
      <vt:lpstr>ABOLIZIONE DI  RISCOSSIONE SICILIA SpA</vt:lpstr>
      <vt:lpstr>ESPLETAMENTO DEL SERVIZIO DI RISCOSSIONE</vt:lpstr>
      <vt:lpstr>ESPLETAMENTO DEL SERVIZIO DI RISCOSSIONE</vt:lpstr>
      <vt:lpstr>ESPLETAMENTO DEL SERVIZIO DI RISCOSSIONE</vt:lpstr>
      <vt:lpstr>ESPLETAMENTO DEL SERVIZIO DI RISCOSSIONE</vt:lpstr>
      <vt:lpstr>ESPLETAMENTO DEL SERVIZIO DI RISCOSSIONE SPONTANEA</vt:lpstr>
      <vt:lpstr>ESPLETAMENTO DEL SERVIZIO DI RISCOSSIONE L’albo ministeriale</vt:lpstr>
      <vt:lpstr>AFFIDAMENTO AD UNA SOCIETA’ ISCRITTA ALL’ALBO DI CUI ALL’ART. 53 D.LGS. 446/1997  </vt:lpstr>
      <vt:lpstr>AFFIDAMENTO AD UNA SOCIETA’ ISCRITTA ALL’ALBO DI CUI ALL’ART. 53 D.LGS. 446/1997</vt:lpstr>
      <vt:lpstr>AFFIDAMENTO AD UNA SOCIETA’ ISCRITTA ALL’ALBO DI CUI ALL’ART. 53 D.LGS. 446/1997</vt:lpstr>
      <vt:lpstr>AFFIDAMENTO AD UNA SOCIETA’ ISCRITTA ALL’ALBO DI CUI ALL’ART. 53 D.LGS. 446/1997</vt:lpstr>
      <vt:lpstr>AFFIDAMENTO AD UNA SOCIETA’ ISCRITTA ALL’ALBO DI CUI ALL’ART. 53 D.LGS. 446/1997</vt:lpstr>
      <vt:lpstr>AFFIDAMENTO AD UNA SOCIETA’ ISCRITTA ALL’ALBO DI CUI ALL’ART. 53 D.LGS. 446/1997</vt:lpstr>
      <vt:lpstr>AFFIDAMENTO AD UNA SOCIETA’ ISCRITTA ALL’ALBO DI CUI ALL’ART. 53 D.LGS. 446/1997</vt:lpstr>
      <vt:lpstr>AFFIDAMENTO AD UNA SOCIETA’ ISCRITTA ALL’ALBO DI CUI ALL’ART. 53 D.LGS. 446/1997</vt:lpstr>
      <vt:lpstr>AFFIDAMENTO AD UNA SOCIETA’ ISCRITTA ALL’ALBO DI CUI ALL’ART. 53 D.LGS. 446/1997</vt:lpstr>
      <vt:lpstr>LA GESTIONE DIRETTA L’INGIUNZIONE FISCALE</vt:lpstr>
      <vt:lpstr>L’INGIUNZIONE FISCALE</vt:lpstr>
      <vt:lpstr>L’INGIUZIONE FISCALE</vt:lpstr>
      <vt:lpstr>L’INGIUNZIONE FISCALE LA NORMATIVA DI RIFERIMENTO</vt:lpstr>
      <vt:lpstr>L’INGIUNZIONE FISCALE</vt:lpstr>
      <vt:lpstr>L’INGIUNZIONE FISCALE</vt:lpstr>
      <vt:lpstr>L’INGIUNZIONE FISCALE</vt:lpstr>
      <vt:lpstr>L’INGIUNZIONE FISCALE</vt:lpstr>
      <vt:lpstr>L’INGIUNZIONE FISCALE</vt:lpstr>
      <vt:lpstr>L’INGIUNZIONE FISCALE</vt:lpstr>
      <vt:lpstr>ENTRATE RISCUOTIBILI CON L’INGIUNZIONE FISCALE</vt:lpstr>
      <vt:lpstr>ENTRATE RISCUOTIBILI CON L’INGIUNZIONE FISCALE</vt:lpstr>
      <vt:lpstr>LA NOTIFICA  DELL’INGIUNZIONE FISCALE</vt:lpstr>
      <vt:lpstr>L’Ufficiale della riscossione</vt:lpstr>
      <vt:lpstr>L’ufficiale della riscossione</vt:lpstr>
      <vt:lpstr>L’Ufficiale della riscossione</vt:lpstr>
      <vt:lpstr>L’Ufficiale della riscossione</vt:lpstr>
      <vt:lpstr>L’Ufficiale della riscossione</vt:lpstr>
      <vt:lpstr>L’Ufficiale della riscossione</vt:lpstr>
      <vt:lpstr>L’Ufficiale della riscossione</vt:lpstr>
      <vt:lpstr>La gestione associata</vt:lpstr>
      <vt:lpstr>L’aggio della riscossione</vt:lpstr>
      <vt:lpstr>L’aggio della riscossione</vt:lpstr>
      <vt:lpstr>L’aggio della riscossione</vt:lpstr>
      <vt:lpstr>L’aggio della riscossione</vt:lpstr>
      <vt:lpstr>L’aggio della riscossione</vt:lpstr>
      <vt:lpstr>L’aggio della riscossione</vt:lpstr>
      <vt:lpstr>L’aggio della riscossione</vt:lpstr>
      <vt:lpstr>L’aggio della riscossione</vt:lpstr>
      <vt:lpstr>L’aggio della riscossione</vt:lpstr>
      <vt:lpstr>L’aggio della riscossione</vt:lpstr>
      <vt:lpstr>L’aggio della riscossione</vt:lpstr>
      <vt:lpstr>LA PACE FISCALE</vt:lpstr>
      <vt:lpstr>LA PACE FISCALE</vt:lpstr>
      <vt:lpstr>LA PACE FISCALE</vt:lpstr>
      <vt:lpstr>LA PACE FISCALE</vt:lpstr>
      <vt:lpstr>LA PACE FISCALE </vt:lpstr>
      <vt:lpstr>LA PACE FISCALE</vt:lpstr>
      <vt:lpstr>LA PACE FISCALE</vt:lpstr>
      <vt:lpstr>LA PACE FISCALE</vt:lpstr>
      <vt:lpstr>LA PACE FISCALE</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LA RIFORMA DELLA RISCOSSIONE DEI TRIBUTI LOCALI</vt:lpstr>
      <vt:lpstr>GRAZIE PER L’ATTENZIONE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Riscossione tributi locali ed altre novità nella legge di stabilità</dc:title>
  <dc:creator>Lenovo</dc:creator>
  <cp:lastModifiedBy>Lenovo</cp:lastModifiedBy>
  <cp:revision>76</cp:revision>
  <dcterms:created xsi:type="dcterms:W3CDTF">2015-02-03T21:00:06Z</dcterms:created>
  <dcterms:modified xsi:type="dcterms:W3CDTF">2018-11-13T10:55:13Z</dcterms:modified>
</cp:coreProperties>
</file>